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8" r:id="rId6"/>
    <p:sldId id="311" r:id="rId7"/>
    <p:sldId id="261" r:id="rId8"/>
    <p:sldId id="307" r:id="rId9"/>
    <p:sldId id="312" r:id="rId10"/>
    <p:sldId id="306" r:id="rId11"/>
    <p:sldId id="263" r:id="rId12"/>
    <p:sldId id="260" r:id="rId13"/>
    <p:sldId id="262" r:id="rId14"/>
    <p:sldId id="310" r:id="rId15"/>
    <p:sldId id="270" r:id="rId16"/>
    <p:sldId id="264" r:id="rId17"/>
    <p:sldId id="267" r:id="rId18"/>
    <p:sldId id="266" r:id="rId19"/>
    <p:sldId id="308" r:id="rId20"/>
    <p:sldId id="309" r:id="rId21"/>
    <p:sldId id="269" r:id="rId22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E90183B-CABF-4819-8E29-755600C446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C9F5FF8-0352-493F-809D-C4CE010B09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13500F9-A7A2-4CF7-8696-C95C2698D47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D3E01633-5068-4FFA-94D1-67C4813B90A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/>
              <a:t>Klepnutím lze upravit styly předlohy textu.</a:t>
            </a:r>
          </a:p>
          <a:p>
            <a:pPr lvl="1"/>
            <a:r>
              <a:rPr lang="cs-CZ" altLang="cs-CZ" noProof="0"/>
              <a:t>Druhá úroveň</a:t>
            </a:r>
          </a:p>
          <a:p>
            <a:pPr lvl="2"/>
            <a:r>
              <a:rPr lang="cs-CZ" altLang="cs-CZ" noProof="0"/>
              <a:t>Třetí úroveň</a:t>
            </a:r>
          </a:p>
          <a:p>
            <a:pPr lvl="3"/>
            <a:r>
              <a:rPr lang="cs-CZ" altLang="cs-CZ" noProof="0"/>
              <a:t>Čtvrtá úroveň</a:t>
            </a:r>
          </a:p>
          <a:p>
            <a:pPr lvl="4"/>
            <a:r>
              <a:rPr lang="cs-CZ" altLang="cs-CZ" noProof="0"/>
              <a:t>Pátá úroveň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30ABB5D4-1806-4F2D-984C-FAF1E8FCD5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F2EDFDAF-0861-491D-AB3E-9A575466E6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14AFE73-B64F-4738-9199-F9B99E09B322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1B4B78A9-EA9E-4B85-BF5B-E745B7C58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5F1192DE-F453-4DFC-9D1E-63FE786833AA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17F59C4A-ACE0-477E-9401-EFF32A1C5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A17EF857-11C1-4A36-8EBB-DEB3A3B58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A0C3D801-5E9D-4D74-BF6F-09AD06337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D272DCDA-C088-439F-99A3-58432DC49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D34CECCF-E720-4D77-8A87-84665BDC8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9FFE0A8E-F362-40E9-81CE-FFF096EE7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6CD59A48-7F33-4D9D-8D85-EF9FEF8F4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4B6D9EFA-9A1B-4A7D-9C55-C831DC67C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41D35398-A7F7-466A-B5C5-9BA9A55E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C82F9C33-DE19-4D48-BB4D-46277EC45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5AA42494-E03A-4B4A-AFDB-672D33B95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95059D74-45D5-4BF9-BC67-FF8CBA1DE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5216BFE6-959A-467E-A6AD-76AD100BE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3F0C0C44-E5D9-4AE6-B7D2-491B6B6FC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39DE8486-A0B1-4D47-8C61-D87BB78BF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A846F573-7B21-4F18-8D5A-2C04DD7B3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8CACF900-CD23-4A79-BBB2-D3D2BAA09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63300361-560A-4AE9-9CAD-D5BE3CB41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80F28423-36E5-43E6-BA56-437743972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261504AD-0BBE-4F98-ADFD-32384EB35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D18430A8-0131-470F-9A4A-A3FA43615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17E3A454-CBB4-494F-83C0-17CEEFAA9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269EAE65-C97C-4739-90B1-C81A92425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97BCAB16-8234-495D-840D-8B276981F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0096F87E-9353-4CC3-8314-0A8033F33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9A129918-74BA-46BB-BAAD-54500C533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25F0EF44-8468-46B8-92D3-EBBEB90F6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7ECB2EFE-4562-4556-81AB-360B34C56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D8F98F4F-8CA8-4FB7-802D-9BEED4522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96BEEB8D-1CB9-4083-8DDD-8DBF7BEC0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F9F34AF9-861D-4060-B80D-8A7483478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953191CC-A932-4541-B867-51A3EDB61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cs-CZ" altLang="en-US" noProof="0"/>
              <a:t>Klepnutím lze upravit styl předlohy nadpisů.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cs-CZ" altLang="en-US" noProof="0"/>
              <a:t>Klepnutím lze upravit styl předlohy podnadpisů.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22991C3C-03D9-4D29-A925-3646D444F0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4D2C053F-F9BC-4EED-8AF7-A2579ECE42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65309EB9-2448-474E-849D-186264B211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34B49-6524-4C2A-8AD9-629D9EFF31A1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6210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174ECAD-E2C4-4492-9FCC-C8817B934B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AB38BDE-EAAD-4388-A01D-A7C725EA46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2975183-2101-4A77-8214-3495F46AA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F8176-8C77-45A7-942F-89DC0F0D1576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849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A8DF56C-8F32-4C44-8039-6ABC1B4CF3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67EAC0-EAE1-4170-9DDC-AFD1A49D67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4FA7B2C-0781-4352-AC91-D28CFC42AC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17F71-0E8E-4E2B-AAC4-161C5039DA09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62633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E629533-FAC6-4F28-8FF0-AF4AA8422F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BF89E1B-6D0E-48F1-A137-B1B7ED7590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BABD297-4BE1-4B73-A015-7F1BD89AAA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57242-3155-44F0-B4AD-FE78BAF3219D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45221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D852E34-C2AB-402D-9A18-5A4FD4966B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C1A56A-691A-4D9F-8952-D70C5DF410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6DEE2EC-584A-4CA0-A31C-7D391485A2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80E1D-CF81-4E53-A647-A2B68CB2935A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3073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EF09CC-E0FC-4FDA-96F9-0BB932CECE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0A9311-03B6-47E0-8BA6-A8FBB94823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9D04E89-B0C4-4C75-9E4D-1A98498305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81D2C-F233-4236-ACDF-55239F190206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46460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03F3438-3ACF-4144-A95E-DA80A8A94C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7A2A707-0C42-43FB-9C0C-949390D2CD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590557E-E0D2-4FA5-BD60-E1C8D1682A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370EE-AD74-4EF3-A9A7-9DDCA4BB02FF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08038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204401E-8EEC-4078-9496-2D0F48A509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060C2FB-A2EA-4A6C-A2E0-010BA4E5DB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A6ED2B9-E8A0-4E39-AC34-841A74F96A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50B77-C61D-44E5-BC25-F805773ED690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62324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8AF5ABB-4503-4A49-B4D0-7A716F138D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003DE99-CE53-46A5-AF29-81BAA41A12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23E840C-F84D-4FF1-8113-600462C81C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F9AA7-40DD-4FB7-89B7-B6028D2782FF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58554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389645-D4B4-487C-8E86-E8C270ED6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5F314A-6F01-420A-845E-ADCAB0FE1C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40483FA-7E30-4C34-8885-1A539BB7C9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70E8C-6FC3-430C-BCC1-C5C8906688A2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18439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CC1A19-46BD-471E-863D-5155390854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722D6D-F669-4EF2-B485-0CC78B5E12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C8504EE-A02B-4E68-BDAE-B0CB63C97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D643A-2D39-419C-846A-DE12543033EC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53930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11329144-13CC-445A-85E0-9076FA276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9C4EE22-109F-4BF5-B1D0-FF0ADD980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 předlohy nadpisů.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7D6CB69-F8D2-4186-ACB8-BFCBB517E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styly předlohy textu.</a:t>
            </a:r>
          </a:p>
          <a:p>
            <a:pPr lvl="1"/>
            <a:r>
              <a:rPr lang="cs-CZ" altLang="en-US"/>
              <a:t>Druhá úroveň</a:t>
            </a:r>
          </a:p>
          <a:p>
            <a:pPr lvl="2"/>
            <a:r>
              <a:rPr lang="cs-CZ" altLang="en-US"/>
              <a:t>Třetí úroveň</a:t>
            </a:r>
          </a:p>
          <a:p>
            <a:pPr lvl="3"/>
            <a:r>
              <a:rPr lang="cs-CZ" altLang="en-US"/>
              <a:t>Čtvrtá úroveň</a:t>
            </a:r>
          </a:p>
          <a:p>
            <a:pPr lvl="4"/>
            <a:r>
              <a:rPr lang="cs-CZ" altLang="en-US"/>
              <a:t>Pátá úroveň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05EF441C-ED5E-4D94-A7FF-F904A6264D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318E3703-9722-4C31-995D-A4692CB2DD3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3A2E54E2-1994-4444-A59C-7D30392DE8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CC02F42D-D4C0-4AAD-A940-43EA7E0E4DD8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3BD91EAD-C2D4-42CD-8BA4-90C5BB2D8B85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FB56973F-4F23-4AFE-B071-09A5DC3C5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2C4585D3-7E3A-47AA-8CB5-0FBFF1E8D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7ED3BE0D-1FE5-4A51-B083-61B246303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F563DC0A-372E-44E1-8AA3-995FE646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5302CE5-243A-4036-8B27-5733CD6DA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53606AF6-1622-489C-9072-7E2F58BAF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FD79BE11-E40D-44F0-99CD-EAAEFBADF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8D16CB1A-AC32-4CF5-9C4E-C096C505F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3208384C-F7AD-4626-9BAB-942268B92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298A3962-1585-440B-AAE9-8A4F3C90C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9393EEE-2330-45D3-AE06-5D6960976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CDE879F1-3537-4700-B008-4FBAFD1F7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A3BD8DC2-21F6-4EA3-B031-BABBC216C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2E18EEF2-AD44-477D-83FA-77F17AA91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348E9C2D-FD3E-4414-A2FD-B4D2DAE4A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A8616EAD-986D-4208-A20B-E88E42E6E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34DB7CF0-22CA-4C75-876F-B1682466F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E596B6C1-C7E9-42A0-A1A4-7489FDC78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84F92570-104F-4AE0-A330-6F829500C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83D46F88-42B8-40BF-ACAC-5F69988D9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EAD8ADE3-AD1B-4F29-9CDA-8AE1821AB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FBD6B14E-BB0B-4CAB-97FD-5AF3686FC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40257335-B35F-4808-BCDC-AC381EFE7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1558FF42-66D6-4076-8F6F-108E1CED1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E374593D-7599-42D8-93E8-95AEFDB15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298F37BF-5920-4442-B3A3-D0DFF7973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F59B72E6-A269-4AEA-9407-A3721E34A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E97B1381-FEEC-456E-94CF-2564F6A5A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3A2A1D5A-636A-4FB6-AB2B-43222C3E8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EEFA2414-5E49-4521-A0D6-3809A4233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D23B0163-9733-4D32-B16B-02397CD7E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B9298B-664C-4C4F-ACE9-856C309F7E6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Napájecí zdroje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30D7A11-4A83-494E-ADC1-A9E7B4A83B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cs-CZ" alt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dpis 1">
            <a:extLst>
              <a:ext uri="{FF2B5EF4-FFF2-40B4-BE49-F238E27FC236}">
                <a16:creationId xmlns:a16="http://schemas.microsoft.com/office/drawing/2014/main" id="{DE8DB3E6-8D6A-46D3-A0FA-77FC5AC88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Napájecí zdroj</a:t>
            </a:r>
          </a:p>
        </p:txBody>
      </p:sp>
      <p:sp>
        <p:nvSpPr>
          <p:cNvPr id="11267" name="Zástupný obsah 2">
            <a:extLst>
              <a:ext uri="{FF2B5EF4-FFF2-40B4-BE49-F238E27FC236}">
                <a16:creationId xmlns:a16="http://schemas.microsoft.com/office/drawing/2014/main" id="{580E0E36-5392-42E4-8341-F5C9052C8A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cs-CZ" altLang="cs-CZ" sz="1600" b="1" dirty="0"/>
              <a:t>Chlazení</a:t>
            </a:r>
          </a:p>
          <a:p>
            <a:pPr lvl="1" eaLnBrk="1" hangingPunct="1"/>
            <a:r>
              <a:rPr lang="cs-CZ" altLang="cs-CZ" sz="1600" dirty="0"/>
              <a:t>Použitý ventilátor má vliv na výslednou </a:t>
            </a:r>
            <a:r>
              <a:rPr lang="cs-CZ" altLang="cs-CZ" sz="1600" b="1" dirty="0"/>
              <a:t>hlučnost</a:t>
            </a:r>
            <a:r>
              <a:rPr lang="cs-CZ" altLang="cs-CZ" sz="1600" dirty="0"/>
              <a:t>. </a:t>
            </a:r>
          </a:p>
          <a:p>
            <a:pPr lvl="1" eaLnBrk="1" hangingPunct="1"/>
            <a:r>
              <a:rPr lang="cs-CZ" altLang="cs-CZ" sz="1600" dirty="0"/>
              <a:t>Lepší zdroje mohou mít i průměr lopatek 140 mm, které se točí pomaleji (oproti menším ventilátorům). </a:t>
            </a:r>
          </a:p>
          <a:p>
            <a:pPr lvl="1" eaLnBrk="1" hangingPunct="1"/>
            <a:r>
              <a:rPr lang="cs-CZ" altLang="cs-CZ" sz="1600" dirty="0"/>
              <a:t>Kvalitní výrobci nešetří ani u 120mm verzí a často nasazují i teplotní čidlo, které reguluje rychlost otáček. </a:t>
            </a:r>
          </a:p>
          <a:p>
            <a:pPr lvl="1" eaLnBrk="1" hangingPunct="1"/>
            <a:r>
              <a:rPr lang="cs-CZ" altLang="cs-CZ" sz="1600" dirty="0"/>
              <a:t>U velmi levných zdrojů je třeba počítat s vyšší hlučností i během nízké zátěže.</a:t>
            </a:r>
          </a:p>
          <a:p>
            <a:pPr lvl="1" eaLnBrk="1" hangingPunct="1"/>
            <a:r>
              <a:rPr lang="cs-CZ" altLang="cs-CZ" sz="1600" dirty="0"/>
              <a:t>Úsporné počítače lze dnes napájet i pasivně chlazeným zdrojem, kde ventilátor vůbec není.</a:t>
            </a:r>
          </a:p>
          <a:p>
            <a:pPr lvl="1" eaLnBrk="1" hangingPunct="1"/>
            <a:endParaRPr lang="cs-CZ" altLang="cs-CZ" sz="1600" dirty="0"/>
          </a:p>
          <a:p>
            <a:pPr lvl="1" eaLnBrk="1" hangingPunct="1"/>
            <a:r>
              <a:rPr lang="cs-CZ" sz="1600" b="1" dirty="0"/>
              <a:t>Odpojitelné kabely</a:t>
            </a:r>
            <a:r>
              <a:rPr lang="cs-CZ" sz="1600" dirty="0"/>
              <a:t> – některé počítačové zdroje mají modulární nabídku konektorů, což vám umožňuje připojení pouze těch, které skutečně potřebujete. Výsledkem je snazší organizace kabeláže, ze které plyne čistší vzhled a lepší proudění vzduchu.</a:t>
            </a:r>
            <a:endParaRPr lang="cs-CZ" altLang="cs-CZ" sz="1600" dirty="0"/>
          </a:p>
          <a:p>
            <a:pPr lvl="1" eaLnBrk="1" hangingPunct="1"/>
            <a:endParaRPr lang="cs-CZ" altLang="cs-CZ" sz="1500" dirty="0"/>
          </a:p>
          <a:p>
            <a:endParaRPr lang="cs-CZ" alt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43BD7C8-0886-4436-B079-0BCBAFD1A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Napájecí zdroj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B318198-6A8B-4851-B2B2-6ECBBED11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800"/>
              <a:t>Celkový dodávaný výkon je </a:t>
            </a:r>
            <a:r>
              <a:rPr lang="cs-CZ" altLang="cs-CZ" sz="1800" b="1"/>
              <a:t>rozdělen nerovnoměrně </a:t>
            </a:r>
            <a:r>
              <a:rPr lang="cs-CZ" altLang="cs-CZ" sz="1800"/>
              <a:t>do jednotlivých napájecích linek s různým výstupním napětím a proudem</a:t>
            </a:r>
          </a:p>
          <a:p>
            <a:pPr eaLnBrk="1" hangingPunct="1">
              <a:lnSpc>
                <a:spcPct val="80000"/>
              </a:lnSpc>
            </a:pPr>
            <a:endParaRPr lang="cs-CZ" altLang="cs-CZ" sz="1800"/>
          </a:p>
          <a:p>
            <a:pPr eaLnBrk="1" hangingPunct="1">
              <a:lnSpc>
                <a:spcPct val="80000"/>
              </a:lnSpc>
            </a:pPr>
            <a:r>
              <a:rPr lang="cs-CZ" altLang="cs-CZ" sz="1800"/>
              <a:t>Například na </a:t>
            </a:r>
            <a:r>
              <a:rPr lang="cs-CZ" altLang="cs-CZ" sz="1800" b="1"/>
              <a:t>200 W</a:t>
            </a:r>
            <a:r>
              <a:rPr lang="cs-CZ" altLang="cs-CZ" sz="1800"/>
              <a:t> zdroji se často setkáme s tímto rozdělením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800" b="1"/>
              <a:t>5 V</a:t>
            </a:r>
            <a:r>
              <a:rPr lang="cs-CZ" altLang="cs-CZ" sz="1800"/>
              <a:t> proud </a:t>
            </a:r>
            <a:r>
              <a:rPr lang="cs-CZ" altLang="cs-CZ" sz="1800" b="1"/>
              <a:t>12 A</a:t>
            </a:r>
            <a:r>
              <a:rPr lang="cs-CZ" altLang="cs-CZ" sz="1800"/>
              <a:t> (na této lince lze odebírat výkon 60 W)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800" b="1"/>
              <a:t>3,3 V</a:t>
            </a:r>
            <a:r>
              <a:rPr lang="cs-CZ" altLang="cs-CZ" sz="1800"/>
              <a:t> proud </a:t>
            </a:r>
            <a:r>
              <a:rPr lang="cs-CZ" altLang="cs-CZ" sz="1800" b="1"/>
              <a:t>12 A</a:t>
            </a:r>
            <a:r>
              <a:rPr lang="cs-CZ" altLang="cs-CZ" sz="1800"/>
              <a:t>	(na této lince lze odebírat výkon 50 W)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800" b="1"/>
              <a:t>12 V</a:t>
            </a:r>
            <a:r>
              <a:rPr lang="cs-CZ" altLang="cs-CZ" sz="1800"/>
              <a:t> proud </a:t>
            </a:r>
            <a:r>
              <a:rPr lang="cs-CZ" altLang="cs-CZ" sz="1800" b="1"/>
              <a:t>8 A</a:t>
            </a:r>
            <a:r>
              <a:rPr lang="cs-CZ" altLang="cs-CZ" sz="1800"/>
              <a:t> (na této lince lze odebírat výkon 96 W)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800"/>
              <a:t>Proud je možné odebírat také na linkách -12V, 5V standby – ale ten je obvykle velmi nízký a do celkového výkonu zdroje nezapočítává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/>
              <a:t>Takový napájecí zdroj dokáže celkem dodat 200 W, ale nelze dodat 200W na 12 V lince – zařízení, která potřebují napětí 12V mohou celkem odebírat maximálně 96 W</a:t>
            </a:r>
          </a:p>
          <a:p>
            <a:pPr eaLnBrk="1" hangingPunct="1">
              <a:lnSpc>
                <a:spcPct val="80000"/>
              </a:lnSpc>
            </a:pPr>
            <a:endParaRPr lang="cs-CZ" altLang="cs-CZ" sz="1800"/>
          </a:p>
          <a:p>
            <a:pPr eaLnBrk="1" hangingPunct="1">
              <a:lnSpc>
                <a:spcPct val="80000"/>
              </a:lnSpc>
            </a:pPr>
            <a:r>
              <a:rPr lang="cs-CZ" altLang="cs-CZ" sz="1800"/>
              <a:t>Důvodem k pořízení silnějšího zdroje pak často není potřeba dodávat větší výkon než 200 W, ale potřeba dodat více proudu na některé z dílčích napěťových linek (např. zařízení na 5V lince odebírají v součtu více než 12 Ampér, přestože celkový příkon</a:t>
            </a:r>
            <a:r>
              <a:rPr lang="cs-CZ" altLang="cs-CZ" sz="2100"/>
              <a:t> nepřekračuje 200 W)</a:t>
            </a:r>
          </a:p>
          <a:p>
            <a:pPr lvl="1" eaLnBrk="1" hangingPunct="1">
              <a:lnSpc>
                <a:spcPct val="80000"/>
              </a:lnSpc>
            </a:pPr>
            <a:endParaRPr lang="cs-CZ" altLang="cs-CZ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D25DC8E-5088-4729-8D1B-CA2EFCF18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Zapínání zdroje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B3BBA13-AEDF-4097-8EE2-ABE2C5F63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Starší počítače měly </a:t>
            </a:r>
            <a:r>
              <a:rPr lang="cs-CZ" altLang="cs-CZ" sz="1900" b="1" dirty="0"/>
              <a:t>zapínací/vypínací tlačítko </a:t>
            </a:r>
            <a:r>
              <a:rPr lang="cs-CZ" altLang="cs-CZ" sz="1900" dirty="0"/>
              <a:t>napojené přímo do silové části napájecího zdroje (spínalo se 230 V na vstupu zdroje)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Moderní napájecí zdroje mají na svém vstupu stále 230 V síťového napětí (tedy neustále jsou pod napětím, i když je počítač vypnutý) a zapínací tlačítko nepřerušuje žádnou napájecí cestu, pouze je sledován jeho logický stav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Zdroj moderního počítače tedy </a:t>
            </a:r>
            <a:r>
              <a:rPr lang="cs-CZ" altLang="cs-CZ" sz="1900" b="1" dirty="0"/>
              <a:t>neustále spotřebovává energii </a:t>
            </a:r>
            <a:r>
              <a:rPr lang="cs-CZ" altLang="cs-CZ" sz="1900" dirty="0"/>
              <a:t>(naštěstí jen málo), i když počítač vypadá jako vypnutý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Některé části počítače mohou být neustále napájené, i když je počítač vypnutý (například USB porty, modem, síťové rozhraní)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Při bouřce se proto doporučuje vypojit počítač ze zásuvky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Moderní počítač lze zapínat a vypínat i jinými způsoby než stiskem hlavního vypínače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700" dirty="0" err="1"/>
              <a:t>Wake</a:t>
            </a:r>
            <a:r>
              <a:rPr lang="cs-CZ" altLang="cs-CZ" sz="1700" dirty="0"/>
              <a:t> on LAN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700" dirty="0" err="1"/>
              <a:t>Wake</a:t>
            </a:r>
            <a:r>
              <a:rPr lang="cs-CZ" altLang="cs-CZ" sz="1700" dirty="0"/>
              <a:t> on Ring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700" dirty="0"/>
              <a:t>Probuzení stiskem klávesy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700" dirty="0"/>
              <a:t>Softwarové vypnutí operačním systémem (abych vypnul počítač, nemusím stisknout na napájecím zdroji nebo na počítačové bedně žádné tlačítko, stačí kliknout myší a zdroji bude odeslán signál, aby provedl „vypnutí napájení“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76B6E7C-45C8-4523-99E5-48B9FD294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Napájecí konektory</a:t>
            </a:r>
          </a:p>
        </p:txBody>
      </p:sp>
      <p:pic>
        <p:nvPicPr>
          <p:cNvPr id="14339" name="Picture 5" descr="body-62">
            <a:extLst>
              <a:ext uri="{FF2B5EF4-FFF2-40B4-BE49-F238E27FC236}">
                <a16:creationId xmlns:a16="http://schemas.microsoft.com/office/drawing/2014/main" id="{652C9C9C-51A8-4780-A7FF-876B9B5F3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086100"/>
            <a:ext cx="4953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3">
            <a:extLst>
              <a:ext uri="{FF2B5EF4-FFF2-40B4-BE49-F238E27FC236}">
                <a16:creationId xmlns:a16="http://schemas.microsoft.com/office/drawing/2014/main" id="{82EEFAFE-79D8-4641-BA7D-36E68458A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76542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1500" b="1" dirty="0"/>
              <a:t>Hlavní napájecí konektor</a:t>
            </a:r>
            <a:r>
              <a:rPr lang="cs-CZ" altLang="cs-CZ" sz="1500" dirty="0"/>
              <a:t> slouží k propojení napájecího zdroje a základní desky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500" dirty="0"/>
              <a:t>Konektor má </a:t>
            </a:r>
            <a:r>
              <a:rPr lang="cs-CZ" altLang="cs-CZ" sz="1500" b="1" dirty="0"/>
              <a:t>20</a:t>
            </a:r>
            <a:r>
              <a:rPr lang="cs-CZ" altLang="cs-CZ" sz="1500" dirty="0"/>
              <a:t> nebo </a:t>
            </a:r>
            <a:r>
              <a:rPr lang="cs-CZ" altLang="cs-CZ" sz="1500" b="1" dirty="0"/>
              <a:t>24 pinů</a:t>
            </a:r>
            <a:r>
              <a:rPr lang="cs-CZ" altLang="cs-CZ" sz="1500" dirty="0"/>
              <a:t>  a obvykle je označen nápisem </a:t>
            </a:r>
            <a:r>
              <a:rPr lang="cs-CZ" altLang="cs-CZ" sz="1500" b="1" dirty="0"/>
              <a:t>P1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500" dirty="0"/>
              <a:t>Obsahuje	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300" dirty="0"/>
              <a:t>7 x </a:t>
            </a:r>
            <a:r>
              <a:rPr lang="cs-CZ" altLang="cs-CZ" sz="1300" b="1" dirty="0"/>
              <a:t>GND </a:t>
            </a:r>
            <a:r>
              <a:rPr lang="cs-CZ" altLang="cs-CZ" sz="1300" dirty="0"/>
              <a:t>(vodiče mají černou barvu)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300" dirty="0"/>
              <a:t>4 x </a:t>
            </a:r>
            <a:r>
              <a:rPr lang="cs-CZ" altLang="cs-CZ" sz="1300" b="1" dirty="0"/>
              <a:t>+3,3 V </a:t>
            </a:r>
            <a:r>
              <a:rPr lang="cs-CZ" altLang="cs-CZ" sz="1300" dirty="0"/>
              <a:t>(vodiče mají oranžovou barvu)</a:t>
            </a:r>
            <a:endParaRPr lang="cs-CZ" altLang="cs-CZ" sz="1300" b="1" dirty="0"/>
          </a:p>
          <a:p>
            <a:pPr lvl="1" eaLnBrk="1" hangingPunct="1">
              <a:lnSpc>
                <a:spcPct val="90000"/>
              </a:lnSpc>
            </a:pPr>
            <a:r>
              <a:rPr lang="cs-CZ" altLang="cs-CZ" sz="1300" dirty="0"/>
              <a:t>5x </a:t>
            </a:r>
            <a:r>
              <a:rPr lang="cs-CZ" altLang="cs-CZ" sz="1300" b="1" dirty="0"/>
              <a:t>+5 V </a:t>
            </a:r>
            <a:r>
              <a:rPr lang="cs-CZ" altLang="cs-CZ" sz="1300" dirty="0"/>
              <a:t>(vodiče mají červenou barvu)</a:t>
            </a:r>
            <a:endParaRPr lang="cs-CZ" altLang="cs-CZ" sz="1300" b="1" dirty="0"/>
          </a:p>
          <a:p>
            <a:pPr lvl="1" eaLnBrk="1" hangingPunct="1">
              <a:lnSpc>
                <a:spcPct val="90000"/>
              </a:lnSpc>
            </a:pPr>
            <a:r>
              <a:rPr lang="cs-CZ" altLang="cs-CZ" sz="1300" dirty="0"/>
              <a:t>2x </a:t>
            </a:r>
            <a:r>
              <a:rPr lang="cs-CZ" altLang="cs-CZ" sz="1300" b="1" dirty="0"/>
              <a:t>+12 V </a:t>
            </a:r>
            <a:r>
              <a:rPr lang="cs-CZ" altLang="cs-CZ" sz="1300" dirty="0"/>
              <a:t>(vodiče mají žlutou barvu)</a:t>
            </a:r>
            <a:endParaRPr lang="cs-CZ" altLang="cs-CZ" sz="1300" b="1" dirty="0"/>
          </a:p>
          <a:p>
            <a:pPr lvl="1" eaLnBrk="1" hangingPunct="1">
              <a:lnSpc>
                <a:spcPct val="90000"/>
              </a:lnSpc>
            </a:pPr>
            <a:r>
              <a:rPr lang="cs-CZ" altLang="cs-CZ" sz="1300" dirty="0"/>
              <a:t>1x </a:t>
            </a:r>
            <a:r>
              <a:rPr lang="cs-CZ" altLang="cs-CZ" sz="1300" b="1" dirty="0"/>
              <a:t>-12 V  </a:t>
            </a:r>
            <a:r>
              <a:rPr lang="cs-CZ" altLang="cs-CZ" sz="1300" dirty="0"/>
              <a:t>(hnědá barva)</a:t>
            </a:r>
            <a:endParaRPr lang="cs-CZ" altLang="cs-CZ" sz="1300" b="1" dirty="0"/>
          </a:p>
          <a:p>
            <a:pPr lvl="1" eaLnBrk="1" hangingPunct="1">
              <a:lnSpc>
                <a:spcPct val="90000"/>
              </a:lnSpc>
            </a:pPr>
            <a:r>
              <a:rPr lang="cs-CZ" altLang="cs-CZ" sz="1300" b="1" dirty="0"/>
              <a:t>5 V </a:t>
            </a:r>
            <a:r>
              <a:rPr lang="cs-CZ" altLang="cs-CZ" sz="1300" b="1" dirty="0" err="1"/>
              <a:t>standby</a:t>
            </a:r>
            <a:r>
              <a:rPr lang="cs-CZ" altLang="cs-CZ" sz="1300" b="1" dirty="0"/>
              <a:t> </a:t>
            </a:r>
            <a:r>
              <a:rPr lang="cs-CZ" altLang="cs-CZ" sz="1300" dirty="0"/>
              <a:t>(je zde napětí +5V i při vypnutém počítači, linka má fialovou barvu)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300" b="1" dirty="0"/>
              <a:t>PS_ON </a:t>
            </a:r>
            <a:r>
              <a:rPr lang="cs-CZ" altLang="cs-CZ" sz="1300" dirty="0"/>
              <a:t>– softwarové zapnutí/vypnutí počítače (zelená barva)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300" b="1" dirty="0" err="1"/>
              <a:t>Power</a:t>
            </a:r>
            <a:r>
              <a:rPr lang="cs-CZ" altLang="cs-CZ" sz="1300" b="1" dirty="0"/>
              <a:t> </a:t>
            </a:r>
            <a:r>
              <a:rPr lang="cs-CZ" altLang="cs-CZ" sz="1300" b="1" dirty="0" err="1"/>
              <a:t>good</a:t>
            </a:r>
            <a:r>
              <a:rPr lang="cs-CZ" altLang="cs-CZ" sz="1300" b="1" dirty="0"/>
              <a:t> </a:t>
            </a:r>
            <a:r>
              <a:rPr lang="cs-CZ" altLang="cs-CZ" sz="1300" dirty="0"/>
              <a:t>(bílá barva)</a:t>
            </a:r>
            <a:endParaRPr lang="cs-CZ" altLang="cs-CZ" sz="1300" b="1" dirty="0"/>
          </a:p>
          <a:p>
            <a:pPr lvl="1" eaLnBrk="1" hangingPunct="1">
              <a:lnSpc>
                <a:spcPct val="90000"/>
              </a:lnSpc>
            </a:pPr>
            <a:endParaRPr lang="cs-CZ" altLang="cs-CZ" sz="1300" dirty="0"/>
          </a:p>
          <a:p>
            <a:pPr lvl="1" eaLnBrk="1" hangingPunct="1">
              <a:lnSpc>
                <a:spcPct val="90000"/>
              </a:lnSpc>
            </a:pPr>
            <a:endParaRPr lang="cs-CZ" altLang="cs-CZ" sz="1300" dirty="0"/>
          </a:p>
          <a:p>
            <a:pPr lvl="1" eaLnBrk="1" hangingPunct="1">
              <a:lnSpc>
                <a:spcPct val="90000"/>
              </a:lnSpc>
            </a:pPr>
            <a:endParaRPr lang="cs-CZ" altLang="cs-CZ" sz="1300" dirty="0"/>
          </a:p>
          <a:p>
            <a:pPr eaLnBrk="1" hangingPunct="1">
              <a:lnSpc>
                <a:spcPct val="90000"/>
              </a:lnSpc>
            </a:pPr>
            <a:endParaRPr lang="cs-CZ" altLang="cs-CZ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745BCC-F760-4A4B-838B-DF463695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ATX12VO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1B2CC4F-97A2-420D-AF66-AD3563BC2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221088"/>
            <a:ext cx="2095500" cy="125730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AE8A0D53-A46B-450E-B8B1-DA726685854A}"/>
              </a:ext>
            </a:extLst>
          </p:cNvPr>
          <p:cNvSpPr txBox="1"/>
          <p:nvPr/>
        </p:nvSpPr>
        <p:spPr>
          <a:xfrm>
            <a:off x="827584" y="2000743"/>
            <a:ext cx="6408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Nový standard (rok 2020) napájecích zdrojů, které mají jen linku 12V a mohou tak být jednodušší. </a:t>
            </a:r>
          </a:p>
          <a:p>
            <a:r>
              <a:rPr lang="cs-CZ" dirty="0"/>
              <a:t>Transformaci napětí na nižší (např. pro USB) pak provádí další obvody na základní desce</a:t>
            </a:r>
          </a:p>
          <a:p>
            <a:r>
              <a:rPr lang="cs-CZ" dirty="0"/>
              <a:t>Základní deska je napájena </a:t>
            </a:r>
            <a:r>
              <a:rPr lang="cs-CZ" dirty="0" smtClean="0"/>
              <a:t>10-pin </a:t>
            </a:r>
            <a:r>
              <a:rPr lang="cs-CZ" dirty="0"/>
              <a:t>konektorem</a:t>
            </a:r>
          </a:p>
        </p:txBody>
      </p:sp>
    </p:spTree>
    <p:extLst>
      <p:ext uri="{BB962C8B-B14F-4D97-AF65-F5344CB8AC3E}">
        <p14:creationId xmlns:p14="http://schemas.microsoft.com/office/powerpoint/2010/main" val="5040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231D661-4B17-469B-8AEE-FA8631F04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Napájení – power good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5975C2B-FB9D-4767-AE9C-ACBC5D7CA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600" dirty="0"/>
              <a:t>Po zapnutí počítače je nejprve třeba vyčkat na </a:t>
            </a:r>
            <a:r>
              <a:rPr lang="cs-CZ" altLang="cs-CZ" sz="1600" b="1" dirty="0"/>
              <a:t>ustálení</a:t>
            </a:r>
            <a:r>
              <a:rPr lang="cs-CZ" altLang="cs-CZ" sz="1600" dirty="0"/>
              <a:t> úrovně všech napájecích linek vedoucích z napájecího zdroje</a:t>
            </a:r>
          </a:p>
          <a:p>
            <a:pPr eaLnBrk="1" hangingPunct="1"/>
            <a:r>
              <a:rPr lang="cs-CZ" altLang="cs-CZ" sz="1600" dirty="0"/>
              <a:t>Tato stabilizační fáze trvá přibližně půl sekundy</a:t>
            </a:r>
          </a:p>
          <a:p>
            <a:pPr eaLnBrk="1" hangingPunct="1"/>
            <a:r>
              <a:rPr lang="cs-CZ" altLang="cs-CZ" sz="1600" dirty="0"/>
              <a:t>Počítači není dovoleno </a:t>
            </a:r>
            <a:r>
              <a:rPr lang="cs-CZ" altLang="cs-CZ" sz="1600" dirty="0" err="1"/>
              <a:t>bootovat</a:t>
            </a:r>
            <a:r>
              <a:rPr lang="cs-CZ" altLang="cs-CZ" sz="1600" dirty="0"/>
              <a:t> operační systém dříve</a:t>
            </a:r>
          </a:p>
          <a:p>
            <a:pPr eaLnBrk="1" hangingPunct="1"/>
            <a:r>
              <a:rPr lang="cs-CZ" altLang="cs-CZ" sz="1600" dirty="0"/>
              <a:t>Aby bylo zabráněno předčasnému startu počítače, vysílá po ustálení napájecího napětí napájecí zdroj signál </a:t>
            </a:r>
            <a:r>
              <a:rPr lang="cs-CZ" altLang="cs-CZ" sz="1600" b="1" dirty="0" err="1"/>
              <a:t>Power</a:t>
            </a:r>
            <a:r>
              <a:rPr lang="cs-CZ" altLang="cs-CZ" sz="1600" b="1" dirty="0"/>
              <a:t> </a:t>
            </a:r>
            <a:r>
              <a:rPr lang="cs-CZ" altLang="cs-CZ" sz="1600" b="1" dirty="0" err="1"/>
              <a:t>Good</a:t>
            </a:r>
            <a:r>
              <a:rPr lang="cs-CZ" altLang="cs-CZ" sz="1600" b="1" dirty="0"/>
              <a:t> (PWR OK)</a:t>
            </a:r>
          </a:p>
          <a:p>
            <a:pPr eaLnBrk="1" hangingPunct="1"/>
            <a:r>
              <a:rPr lang="cs-CZ" sz="1600" dirty="0"/>
              <a:t>V případě, že tento signál není přítomen, je procesor neustále resetován</a:t>
            </a:r>
            <a:endParaRPr lang="cs-CZ" altLang="cs-CZ" sz="1600" dirty="0"/>
          </a:p>
          <a:p>
            <a:pPr eaLnBrk="1" hangingPunct="1"/>
            <a:r>
              <a:rPr lang="cs-CZ" altLang="cs-CZ" sz="1600" dirty="0"/>
              <a:t>Dokud není tento signál aktivní základní deska znemožňuje start komponent počítače</a:t>
            </a:r>
          </a:p>
          <a:p>
            <a:pPr eaLnBrk="1" hangingPunct="1"/>
            <a:endParaRPr lang="cs-CZ" altLang="cs-CZ" sz="1600" dirty="0"/>
          </a:p>
          <a:p>
            <a:pPr eaLnBrk="1" hangingPunct="1"/>
            <a:r>
              <a:rPr lang="cs-CZ" sz="1600" dirty="0"/>
              <a:t>Signálem POWER_GOOD může zdroj později oznámit poruchu napájení a vznik nestabilní situace</a:t>
            </a:r>
          </a:p>
          <a:p>
            <a:pPr eaLnBrk="1" hangingPunct="1"/>
            <a:r>
              <a:rPr lang="cs-CZ" sz="1600" dirty="0"/>
              <a:t>Není-li signál POWER_GOOD aktivní kdykoliv později v průběhu práce s počítačem, čip časovače začne automaticky resetovat procesor a tím mu zabrání fungovat za špatných nebo nestabilních podmínek. Běh počítače se tak zastaví dříve, než by mohlo dojít k poškození některého z jeho komponent</a:t>
            </a:r>
            <a:endParaRPr lang="cs-CZ" altLang="cs-CZ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10AED1A-3D4E-40DA-8EF4-1AD88DB92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Napájecí konektory</a:t>
            </a:r>
          </a:p>
        </p:txBody>
      </p:sp>
      <p:pic>
        <p:nvPicPr>
          <p:cNvPr id="16387" name="Picture 5" descr="body-96">
            <a:extLst>
              <a:ext uri="{FF2B5EF4-FFF2-40B4-BE49-F238E27FC236}">
                <a16:creationId xmlns:a16="http://schemas.microsoft.com/office/drawing/2014/main" id="{226709A5-14F8-4193-971F-440CF0451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3861048"/>
            <a:ext cx="49720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3">
            <a:extLst>
              <a:ext uri="{FF2B5EF4-FFF2-40B4-BE49-F238E27FC236}">
                <a16:creationId xmlns:a16="http://schemas.microsoft.com/office/drawing/2014/main" id="{6835B7C3-1A4C-497E-A5F1-014180E5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7500" y="1417638"/>
            <a:ext cx="8826500" cy="3090862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400" b="1" dirty="0"/>
              <a:t>Univerzální 12 V konektor pro napájení periferií – </a:t>
            </a:r>
            <a:r>
              <a:rPr lang="cs-CZ" altLang="cs-CZ" sz="1400" b="1" dirty="0" err="1"/>
              <a:t>Molex</a:t>
            </a:r>
            <a:endParaRPr lang="cs-CZ" altLang="cs-CZ" sz="1400" b="1" dirty="0"/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Přesný název je</a:t>
            </a:r>
            <a:r>
              <a:rPr lang="cs-CZ" altLang="cs-CZ" sz="1400" b="1" dirty="0"/>
              <a:t> 8981 sériový napájecí konektor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Konektor má </a:t>
            </a:r>
            <a:r>
              <a:rPr lang="cs-CZ" altLang="cs-CZ" sz="1400" b="1" dirty="0"/>
              <a:t>4 piny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2 x GND černá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+5 V červená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dirty="0"/>
              <a:t>+12 V žlutá</a:t>
            </a:r>
          </a:p>
          <a:p>
            <a:pPr lvl="1" eaLnBrk="1" hangingPunct="1">
              <a:lnSpc>
                <a:spcPct val="80000"/>
              </a:lnSpc>
            </a:pPr>
            <a:endParaRPr lang="cs-CZ" altLang="cs-CZ" sz="14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Používal se pro napájení pevných disků, disketových mechanik, optických mechanik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Na horní straně je v rozích o 2mm zkosen, aby nedošlo k nesprávnému zapojení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Je robustní, zasunutí a vysunutí vyžaduje sílu a tlak (náhodně se sám nerozpojí)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Příkon pevného disku při roztáčení je až 30 Wattů, po ustálení otáček okolo 10 W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Značný příkon může mít DVD mechanika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využívají se i pro přídavné PCI-Express 2.0 napájení základních desek nebo je možné z nich napájet doplňkové ventilátory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Moderní pevné disky se přes něj už nenapájejí (využívají SATA-</a:t>
            </a:r>
            <a:r>
              <a:rPr lang="cs-CZ" altLang="cs-CZ" sz="1400" dirty="0" err="1"/>
              <a:t>Power</a:t>
            </a:r>
            <a:r>
              <a:rPr lang="cs-CZ" altLang="cs-CZ" sz="140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cs-CZ" altLang="cs-CZ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A4EF168-333E-4DE7-BBB8-A6A96F70F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Napájecí konektory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1047523-1AC0-4160-B268-3529AD595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16050"/>
            <a:ext cx="8229600" cy="4411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400"/>
              <a:t>Napájení SATA  - </a:t>
            </a:r>
            <a:r>
              <a:rPr lang="cs-CZ" altLang="cs-CZ" sz="1400" b="1"/>
              <a:t>SATApower </a:t>
            </a:r>
            <a:r>
              <a:rPr lang="cs-CZ" altLang="cs-CZ" sz="1400"/>
              <a:t>konektor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/>
              <a:t>Lze ho považovat za přímého nástupce MOLEXu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/>
              <a:t>Oproti svému předchůdci má menší rozměr a více napěťových úrovní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/>
              <a:t>Konektor má 15 pinů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/>
              <a:t>3 x 12 V (žlutá barva)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/>
              <a:t>3 x 5 V (červená)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/>
              <a:t>3 x 3,3 V (oranžová)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/>
              <a:t>5 x GND (černá)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/>
              <a:t>1 x speciální řídící signál pro ovládání otáček (většina zařízení tuto funkci nepodporuje)</a:t>
            </a:r>
          </a:p>
          <a:p>
            <a:pPr eaLnBrk="1" hangingPunct="1">
              <a:lnSpc>
                <a:spcPct val="80000"/>
              </a:lnSpc>
            </a:pPr>
            <a:endParaRPr lang="cs-CZ" altLang="cs-CZ" sz="1400"/>
          </a:p>
          <a:p>
            <a:pPr eaLnBrk="1" hangingPunct="1">
              <a:lnSpc>
                <a:spcPct val="80000"/>
              </a:lnSpc>
            </a:pPr>
            <a:r>
              <a:rPr lang="cs-CZ" altLang="cs-CZ" sz="1400"/>
              <a:t>Většina zařízení nevyužívá napětí 3,3V a proto se běžně vyrábějí kabely s absencí této linky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/>
              <a:t>Nevýhodou je možnost snadného vytažení zasunutého konektoru (např. nechtěně náhodně)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/>
              <a:t>Dnes je většina pevných disků napájena tímto konektorem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/>
              <a:t>Starší zdroje tento konektor nemají, což ale neznamená, že v počítačích s tímto zdrojem nebylo možné zapojit SATA disky – stačí použít jednoduchou redukci Molex-SATApower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cs-CZ" altLang="cs-CZ" sz="1400"/>
          </a:p>
        </p:txBody>
      </p:sp>
      <p:pic>
        <p:nvPicPr>
          <p:cNvPr id="17412" name="Picture 4" descr="800px-SATA_Power_Plug">
            <a:extLst>
              <a:ext uri="{FF2B5EF4-FFF2-40B4-BE49-F238E27FC236}">
                <a16:creationId xmlns:a16="http://schemas.microsoft.com/office/drawing/2014/main" id="{72A6CC81-A8B6-49D8-B059-82A1150B7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4613275"/>
            <a:ext cx="331470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800px-Molex-to-SATA-power_004">
            <a:extLst>
              <a:ext uri="{FF2B5EF4-FFF2-40B4-BE49-F238E27FC236}">
                <a16:creationId xmlns:a16="http://schemas.microsoft.com/office/drawing/2014/main" id="{2A987D37-5A0D-4B3C-90B2-399AFDF3B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4575175"/>
            <a:ext cx="435927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A6118902-8755-444F-B42B-8D2BE955231F}"/>
              </a:ext>
            </a:extLst>
          </p:cNvPr>
          <p:cNvSpPr txBox="1"/>
          <p:nvPr/>
        </p:nvSpPr>
        <p:spPr>
          <a:xfrm>
            <a:off x="3203575" y="2205038"/>
            <a:ext cx="5616575" cy="584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cs-CZ" sz="1600" dirty="0"/>
              <a:t>Do tohoto konektoru nevede oranžová linka, takže piny s napětím +3,3V budou neaktivní</a:t>
            </a:r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F2DB1F30-6630-4E1B-B1BB-3411C4BD2AEE}"/>
              </a:ext>
            </a:extLst>
          </p:cNvPr>
          <p:cNvCxnSpPr>
            <a:cxnSpLocks/>
          </p:cNvCxnSpPr>
          <p:nvPr/>
        </p:nvCxnSpPr>
        <p:spPr>
          <a:xfrm flipH="1">
            <a:off x="2411413" y="2711450"/>
            <a:ext cx="2160587" cy="244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B43826D-B019-42B7-9F92-B40F6AC94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Napájení mikroprocesoru</a:t>
            </a:r>
          </a:p>
        </p:txBody>
      </p:sp>
      <p:pic>
        <p:nvPicPr>
          <p:cNvPr id="18435" name="Picture 4" descr="4-pin CPU_big">
            <a:extLst>
              <a:ext uri="{FF2B5EF4-FFF2-40B4-BE49-F238E27FC236}">
                <a16:creationId xmlns:a16="http://schemas.microsoft.com/office/drawing/2014/main" id="{9FA97714-019A-4DCE-B53F-A7716E9FB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916113"/>
            <a:ext cx="5478463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3">
            <a:extLst>
              <a:ext uri="{FF2B5EF4-FFF2-40B4-BE49-F238E27FC236}">
                <a16:creationId xmlns:a16="http://schemas.microsoft.com/office/drawing/2014/main" id="{21FB2047-B4B5-43CF-9F94-FA88A060D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3827463" cy="4411662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Procesor je vždy napájen přes základní desku, která obsahuje obvody pro úpravu napětí pro procesor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Výrobci základních desek je vybavují programovatelnými regulátory napětí pro různá jádra procesorů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Všechny moderní základní desky nabízí možnost volit velikost napětí jádra procesoru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Některé základní desky umožňují připojení zvláštního  přídavného napájecího kabelu (tímto kabelem není napájen procesor, ale základní deska a přes ní následně procesor)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b="1" dirty="0"/>
              <a:t>ATX12V</a:t>
            </a:r>
            <a:r>
              <a:rPr lang="cs-CZ" altLang="cs-CZ" sz="1400" dirty="0"/>
              <a:t> – 4 pinový konektor (označený také jako P4)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b="1" dirty="0"/>
              <a:t>EPS12V</a:t>
            </a:r>
            <a:r>
              <a:rPr lang="cs-CZ" altLang="cs-CZ" sz="1400" dirty="0"/>
              <a:t> – 8 pinový konektor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b="1" dirty="0"/>
              <a:t>EATX12V</a:t>
            </a:r>
            <a:r>
              <a:rPr lang="cs-CZ" altLang="cs-CZ" sz="1400" dirty="0"/>
              <a:t> – 8 pinový konektor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400" b="1" dirty="0"/>
              <a:t>ATX12VO</a:t>
            </a:r>
            <a:r>
              <a:rPr lang="cs-CZ" altLang="cs-CZ" sz="1400" dirty="0"/>
              <a:t> – 8 pinový konektor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Přídavné napájení pro procesor se používá u energeticky náročných mikroprocesorů a má vždy napětí 12V</a:t>
            </a:r>
          </a:p>
          <a:p>
            <a:pPr eaLnBrk="1" hangingPunct="1">
              <a:lnSpc>
                <a:spcPct val="80000"/>
              </a:lnSpc>
            </a:pPr>
            <a:endParaRPr lang="cs-CZ" altLang="cs-CZ" sz="1600" dirty="0"/>
          </a:p>
        </p:txBody>
      </p:sp>
      <p:sp>
        <p:nvSpPr>
          <p:cNvPr id="18437" name="Oval 5">
            <a:extLst>
              <a:ext uri="{FF2B5EF4-FFF2-40B4-BE49-F238E27FC236}">
                <a16:creationId xmlns:a16="http://schemas.microsoft.com/office/drawing/2014/main" id="{51A46D0E-6713-43B5-9757-462668A87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2636838"/>
            <a:ext cx="863600" cy="7207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09954903-3193-4908-9855-F3871344B6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2500" y="3141663"/>
            <a:ext cx="4248150" cy="1223441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>
            <a:extLst>
              <a:ext uri="{FF2B5EF4-FFF2-40B4-BE49-F238E27FC236}">
                <a16:creationId xmlns:a16="http://schemas.microsoft.com/office/drawing/2014/main" id="{55C94EFD-DD45-42F7-A1E8-3432C4ECA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VRM</a:t>
            </a:r>
          </a:p>
        </p:txBody>
      </p:sp>
      <p:sp>
        <p:nvSpPr>
          <p:cNvPr id="19459" name="Zástupný obsah 2">
            <a:extLst>
              <a:ext uri="{FF2B5EF4-FFF2-40B4-BE49-F238E27FC236}">
                <a16:creationId xmlns:a16="http://schemas.microsoft.com/office/drawing/2014/main" id="{2E8CE85A-E4F7-45D9-BFD3-92CDF271EF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975" y="1417638"/>
            <a:ext cx="8229600" cy="4411662"/>
          </a:xfrm>
        </p:spPr>
        <p:txBody>
          <a:bodyPr/>
          <a:lstStyle/>
          <a:p>
            <a:r>
              <a:rPr lang="cs-CZ" altLang="cs-CZ" sz="1800" b="1" dirty="0" err="1"/>
              <a:t>Voltage</a:t>
            </a:r>
            <a:r>
              <a:rPr lang="cs-CZ" altLang="cs-CZ" sz="1800" b="1" dirty="0"/>
              <a:t> </a:t>
            </a:r>
            <a:r>
              <a:rPr lang="cs-CZ" altLang="cs-CZ" sz="1800" b="1" dirty="0" err="1"/>
              <a:t>regulator</a:t>
            </a:r>
            <a:r>
              <a:rPr lang="cs-CZ" altLang="cs-CZ" sz="1800" b="1" dirty="0"/>
              <a:t> module</a:t>
            </a:r>
          </a:p>
          <a:p>
            <a:r>
              <a:rPr lang="cs-CZ" altLang="cs-CZ" sz="1800" b="1" dirty="0"/>
              <a:t>Snižuje</a:t>
            </a:r>
            <a:r>
              <a:rPr lang="cs-CZ" altLang="cs-CZ" sz="1800" dirty="0"/>
              <a:t> napětí, které přichází z napájecího zdroje do základní desky na napětí, které vyžaduje procesor </a:t>
            </a:r>
          </a:p>
          <a:p>
            <a:r>
              <a:rPr lang="cs-CZ" altLang="cs-CZ" sz="1800" dirty="0"/>
              <a:t>Napětí, které vyžaduje procesor je dnes </a:t>
            </a:r>
            <a:r>
              <a:rPr lang="cs-CZ" altLang="cs-CZ" sz="1800" b="1" dirty="0"/>
              <a:t>velmi nízké </a:t>
            </a:r>
            <a:r>
              <a:rPr lang="cs-CZ" altLang="cs-CZ" sz="1800" dirty="0"/>
              <a:t>(např. 1,15 V)</a:t>
            </a:r>
          </a:p>
          <a:p>
            <a:r>
              <a:rPr lang="cs-CZ" altLang="cs-CZ" sz="1800" b="1" dirty="0"/>
              <a:t>Proud</a:t>
            </a:r>
            <a:r>
              <a:rPr lang="cs-CZ" altLang="cs-CZ" sz="1800" dirty="0"/>
              <a:t> odebíraný procesorem je </a:t>
            </a:r>
            <a:r>
              <a:rPr lang="cs-CZ" altLang="cs-CZ" sz="1800" b="1" dirty="0"/>
              <a:t>velmi vysoký</a:t>
            </a:r>
          </a:p>
          <a:p>
            <a:r>
              <a:rPr lang="cs-CZ" altLang="cs-CZ" sz="1800" dirty="0"/>
              <a:t>Například procesor s příkonem 60W a napájecím napětím 1,2V bude odebírat proud 50 A (1,2 V x 50 A = 60 W)</a:t>
            </a:r>
          </a:p>
          <a:p>
            <a:r>
              <a:rPr lang="cs-CZ" altLang="cs-CZ" sz="1800" dirty="0"/>
              <a:t>Napětí a proud transformuje tzv. </a:t>
            </a:r>
            <a:r>
              <a:rPr lang="cs-CZ" altLang="cs-CZ" sz="1800" b="1" dirty="0"/>
              <a:t>napájecí kaskáda</a:t>
            </a:r>
          </a:p>
          <a:p>
            <a:r>
              <a:rPr lang="cs-CZ" altLang="cs-CZ" sz="1800" dirty="0"/>
              <a:t>Na vstupu napájecí kaskády je například 12V/5A – na výstupu 1,15V/52A</a:t>
            </a:r>
          </a:p>
          <a:p>
            <a:r>
              <a:rPr lang="cs-CZ" altLang="cs-CZ" sz="1800" dirty="0"/>
              <a:t>Napájecí kaskáda je tvořena několika MOSFET tranzistory, cívkami a kondenzátory – čím více cívek, tím vyšší proudy bude zvládat dodávat a transformace bude účinnější, ale součástky budou dražší</a:t>
            </a:r>
          </a:p>
          <a:p>
            <a:r>
              <a:rPr lang="cs-CZ" altLang="cs-CZ" sz="1800" dirty="0"/>
              <a:t>Nabíjením a vybíjením kondenzátorů velmi rychle spínaným napětím a důmyslným zapojením cívek, lze získat velmi vysoký proud, kterým lze při nízkém napětí napájet procesor</a:t>
            </a:r>
          </a:p>
          <a:p>
            <a:r>
              <a:rPr lang="cs-CZ" altLang="cs-CZ" sz="1800" dirty="0"/>
              <a:t>Napájecí kaskádu je často třeba chladit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27B767-439F-436A-AACA-A0E5B0361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Napájecí zdroj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372148A-1D45-4621-9FBC-3C7CB58F1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500"/>
              <a:t>V elektrické rozvodné síti v Evropě je střídavé napětí </a:t>
            </a:r>
            <a:r>
              <a:rPr lang="cs-CZ" altLang="cs-CZ" sz="1500" b="1"/>
              <a:t>230 V</a:t>
            </a:r>
            <a:r>
              <a:rPr lang="cs-CZ" altLang="cs-CZ" sz="1500"/>
              <a:t> (efektivní hodnota) s frekvencí 50 Hz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/>
              <a:t>Napájet komponenty počítače tímto </a:t>
            </a:r>
            <a:r>
              <a:rPr lang="cs-CZ" altLang="cs-CZ" sz="1500" b="1"/>
              <a:t>střídavým napětím </a:t>
            </a:r>
            <a:r>
              <a:rPr lang="cs-CZ" altLang="cs-CZ" sz="1500"/>
              <a:t>ze sítě </a:t>
            </a:r>
            <a:r>
              <a:rPr lang="cs-CZ" altLang="cs-CZ" sz="1500" b="1"/>
              <a:t>nelze</a:t>
            </a:r>
            <a:endParaRPr lang="cs-CZ" altLang="cs-CZ" sz="1500"/>
          </a:p>
          <a:p>
            <a:pPr eaLnBrk="1" hangingPunct="1">
              <a:lnSpc>
                <a:spcPct val="80000"/>
              </a:lnSpc>
            </a:pPr>
            <a:r>
              <a:rPr lang="cs-CZ" altLang="cs-CZ" sz="1500"/>
              <a:t>Jednotlivé komponenty počítače vyžadují napájení poměrně </a:t>
            </a:r>
            <a:r>
              <a:rPr lang="cs-CZ" altLang="cs-CZ" sz="1500" b="1"/>
              <a:t>nízkým stejnosměrným napětím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/>
              <a:t>Napájecí zdroj je zařízení, které ze střídavého napětí v elektrické rozvodné síti vytvoří několik různých</a:t>
            </a:r>
            <a:r>
              <a:rPr lang="cs-CZ" altLang="cs-CZ" sz="1500" b="1"/>
              <a:t> nízkých stejnosměrných napájecích napětí</a:t>
            </a:r>
            <a:r>
              <a:rPr lang="cs-CZ" altLang="cs-CZ" sz="1500"/>
              <a:t> pro různé komponenty v počítači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300" b="1"/>
              <a:t>+3.3V</a:t>
            </a:r>
            <a:r>
              <a:rPr lang="cs-CZ" altLang="cs-CZ" sz="1300"/>
              <a:t> (+-5%) proud až desítky ampér, pro napájení většiny moderních logických obvodů základní desky, odvozeno je z něj je pak další transformací i napájení procesoru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300" b="1"/>
              <a:t>+5V</a:t>
            </a:r>
            <a:r>
              <a:rPr lang="cs-CZ" altLang="cs-CZ" sz="1300"/>
              <a:t> (+-5%) proud až desítky ampér, pro napájení elektronických obvodů základní desky, některé pevné disky a přídavné karty, klávesnice a myš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300" b="1"/>
              <a:t>+12V</a:t>
            </a:r>
            <a:r>
              <a:rPr lang="cs-CZ" altLang="cs-CZ" sz="1300"/>
              <a:t> (+-10%) proud jednotky ampér, většina pevných disků, optické mechaniky,</a:t>
            </a:r>
            <a:r>
              <a:rPr lang="en-US" altLang="cs-CZ" sz="1300"/>
              <a:t> ventil</a:t>
            </a:r>
            <a:r>
              <a:rPr lang="cs-CZ" altLang="cs-CZ" sz="1300"/>
              <a:t>átory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300" b="1"/>
              <a:t>-12V</a:t>
            </a:r>
            <a:r>
              <a:rPr lang="cs-CZ" altLang="cs-CZ" sz="1300"/>
              <a:t> (+-10%) proud obvykle méně než jeden ampér, pro některé speciální komponenty (např. stará sériová linka)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cs-CZ" altLang="cs-CZ" sz="1300"/>
          </a:p>
          <a:p>
            <a:pPr eaLnBrk="1" hangingPunct="1">
              <a:lnSpc>
                <a:spcPct val="80000"/>
              </a:lnSpc>
            </a:pPr>
            <a:r>
              <a:rPr lang="cs-CZ" altLang="cs-CZ" sz="1500"/>
              <a:t>Napájecí zdroje pro </a:t>
            </a:r>
            <a:r>
              <a:rPr lang="cs-CZ" altLang="cs-CZ" sz="1500" b="1"/>
              <a:t>notebook</a:t>
            </a:r>
            <a:r>
              <a:rPr lang="cs-CZ" altLang="cs-CZ" sz="1500"/>
              <a:t> dodávají pouze jedno napájecí napětí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/>
              <a:t>Napájecí zdroje určené pro evropský trh (230 Voltů, 50 Hz) jsou často nepoužitelné v zemích, které používají nižší napětí (USA - 110 V, 60 Hz)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/>
              <a:t>Chybná funkce napájecího zdroje může zapříčinit některé náhodné a špatně identifikovatelné poruchy počítače</a:t>
            </a:r>
          </a:p>
          <a:p>
            <a:pPr eaLnBrk="1" hangingPunct="1">
              <a:lnSpc>
                <a:spcPct val="80000"/>
              </a:lnSpc>
            </a:pPr>
            <a:endParaRPr lang="cs-CZ" altLang="cs-CZ"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>
            <a:extLst>
              <a:ext uri="{FF2B5EF4-FFF2-40B4-BE49-F238E27FC236}">
                <a16:creationId xmlns:a16="http://schemas.microsoft.com/office/drawing/2014/main" id="{7F148AD6-0861-47BC-B483-AD0FC4FEC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Napájecí kaskáda</a:t>
            </a:r>
          </a:p>
        </p:txBody>
      </p:sp>
      <p:pic>
        <p:nvPicPr>
          <p:cNvPr id="20483" name="Obrázek 7">
            <a:extLst>
              <a:ext uri="{FF2B5EF4-FFF2-40B4-BE49-F238E27FC236}">
                <a16:creationId xmlns:a16="http://schemas.microsoft.com/office/drawing/2014/main" id="{4FFD2672-5754-4741-9844-1635EC6B4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557338"/>
            <a:ext cx="80867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ovéPole 8">
            <a:extLst>
              <a:ext uri="{FF2B5EF4-FFF2-40B4-BE49-F238E27FC236}">
                <a16:creationId xmlns:a16="http://schemas.microsoft.com/office/drawing/2014/main" id="{95ADC6EB-13CC-4240-B7A6-536D7D2C1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04813"/>
            <a:ext cx="1798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EPS12V </a:t>
            </a: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20EF05CD-57DB-4B57-BC67-33A6E2243DD8}"/>
              </a:ext>
            </a:extLst>
          </p:cNvPr>
          <p:cNvCxnSpPr/>
          <p:nvPr/>
        </p:nvCxnSpPr>
        <p:spPr>
          <a:xfrm>
            <a:off x="5795963" y="774700"/>
            <a:ext cx="2089150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C799557-9592-466A-B427-7DDCCD8E7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Napájení grafické karty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8950368-9754-45BC-9653-9021B5072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440566"/>
            <a:ext cx="822960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1400" dirty="0"/>
              <a:t>Moderní výkonné grafické karty se zasouvají do slotu sběrnice </a:t>
            </a:r>
            <a:r>
              <a:rPr lang="cs-CZ" altLang="cs-CZ" sz="1400" b="1" dirty="0"/>
              <a:t>PCI-express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400" dirty="0"/>
              <a:t>Tento slot obsahuje i napájecí piny, které ovšem dokáží dodat kartě pouze omezené množství energie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400" dirty="0"/>
              <a:t>Příkon některých grafických karet se pohybuje v desítkách wattů a v takovém případě je třeba zajistit </a:t>
            </a:r>
            <a:r>
              <a:rPr lang="cs-CZ" altLang="cs-CZ" sz="1400" b="1" dirty="0"/>
              <a:t>přídavné napájení </a:t>
            </a:r>
            <a:r>
              <a:rPr lang="cs-CZ" altLang="cs-CZ" sz="1400" dirty="0"/>
              <a:t>přímo z napájecího zdroje počítače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400" dirty="0"/>
              <a:t>K tomu se používá buď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400" dirty="0"/>
              <a:t>6-pinový napájecí konektor a napětí 12 Voltů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400" dirty="0"/>
              <a:t>2x6-pinový konektor 12V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z="1400" dirty="0"/>
              <a:t>8-pinový konektor 12V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400" dirty="0"/>
              <a:t>Není-li napájecí zdroj přímo vybaven speciálním 6-pinovým nebo 8-pinovým konektorem pro podporu napájení grafické karty, je nejjednodušším řešením pořízení redukce Molex-6pin/8 pin</a:t>
            </a:r>
          </a:p>
        </p:txBody>
      </p:sp>
      <p:pic>
        <p:nvPicPr>
          <p:cNvPr id="21509" name="Picture 5" descr="7485946ca05c973521">
            <a:extLst>
              <a:ext uri="{FF2B5EF4-FFF2-40B4-BE49-F238E27FC236}">
                <a16:creationId xmlns:a16="http://schemas.microsoft.com/office/drawing/2014/main" id="{65CA9DCB-3498-4BC4-A07E-13A89E263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686300"/>
            <a:ext cx="2316163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52B278B6-9B3F-4105-9BB9-926648D9B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973351"/>
            <a:ext cx="3902927" cy="2888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6FE02B-0D34-4E12-B24A-2DB32AD79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Napájecí zdroj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8E89748-2CA4-463C-BC67-90707892E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900"/>
              <a:t>V počítači PC konstrukce desktop jsou </a:t>
            </a:r>
            <a:r>
              <a:rPr lang="cs-CZ" altLang="cs-CZ" sz="1900" b="1"/>
              <a:t>přímo k napájecímu zdroji </a:t>
            </a:r>
            <a:r>
              <a:rPr lang="cs-CZ" altLang="cs-CZ" sz="1900"/>
              <a:t>připojeny tyto komponenty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700"/>
              <a:t>Základní deska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700"/>
              <a:t>Pevné disky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700"/>
              <a:t>Točivé mechaniky (DVD, dříve disketová mechanika)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700"/>
              <a:t>Grafická karta – někdy, pokud nestačí napájení přes PCI-E slot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700"/>
              <a:t>Aktivní chladiče (tj. větráčky)</a:t>
            </a:r>
          </a:p>
          <a:p>
            <a:pPr eaLnBrk="1" hangingPunct="1">
              <a:lnSpc>
                <a:spcPct val="80000"/>
              </a:lnSpc>
            </a:pPr>
            <a:endParaRPr lang="cs-CZ" altLang="cs-CZ" sz="1900"/>
          </a:p>
          <a:p>
            <a:pPr eaLnBrk="1" hangingPunct="1">
              <a:lnSpc>
                <a:spcPct val="80000"/>
              </a:lnSpc>
            </a:pPr>
            <a:r>
              <a:rPr lang="cs-CZ" altLang="cs-CZ" sz="1900"/>
              <a:t>Každé z výše uvedených zařízení je napájeno samostatnou linkou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/>
              <a:t>Všechna ostatní zařízení jsou napájena nepřímo přes základní desku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/>
              <a:t>Například rozšiřující karty jsou napájeny ze základní desky přes slot sběrnice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/>
              <a:t>Klávesnice a myš jsou napájeny přes USB porty, které jsou napájeny přes základní desku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/>
              <a:t>Mikroprocesor je napájen přes základní desku, kde určené obvody upravují napájecí napětí dle nastaveného výkonu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cs-CZ" altLang="cs-CZ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7F43904-B5E0-4C53-9B24-F0069BC21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ATX zdroj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2C8DDA8-E45F-4655-A247-BBF697E5B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8686800" cy="4525963"/>
          </a:xfrm>
        </p:spPr>
        <p:txBody>
          <a:bodyPr/>
          <a:lstStyle/>
          <a:p>
            <a:pPr eaLnBrk="1" hangingPunct="1"/>
            <a:r>
              <a:rPr lang="cs-CZ" altLang="cs-CZ" sz="1400" dirty="0"/>
              <a:t>Typický napájecí zdroj počítače s desktop konstrukcí má rozměry 150 x 140 x 86 mm dle standardu </a:t>
            </a:r>
            <a:r>
              <a:rPr lang="cs-CZ" altLang="cs-CZ" sz="1400" b="1" dirty="0"/>
              <a:t>ATX</a:t>
            </a:r>
          </a:p>
          <a:p>
            <a:pPr eaLnBrk="1" hangingPunct="1"/>
            <a:r>
              <a:rPr lang="cs-CZ" altLang="cs-CZ" sz="1400" dirty="0"/>
              <a:t>Zdroj je umístěn v kovovém pouzdře s větracím otvorem o průměru 120 mm</a:t>
            </a:r>
          </a:p>
          <a:p>
            <a:pPr eaLnBrk="1" hangingPunct="1"/>
            <a:r>
              <a:rPr lang="cs-CZ" altLang="cs-CZ" sz="1400" dirty="0"/>
              <a:t>Strana s větracím otvorem tvoří obvodovou stěnu počítače, větrací otvor je orientován směrem ven, směr chladícího vzduchu ven ze skříně (jinak přihříváme vzduch pro chlazení ostatních komponent)</a:t>
            </a:r>
          </a:p>
          <a:p>
            <a:pPr eaLnBrk="1" hangingPunct="1"/>
            <a:r>
              <a:rPr lang="cs-CZ" altLang="cs-CZ" sz="1400" dirty="0"/>
              <a:t>Na této straně zdroje dále dojdeme konektor pro připojení hlavního napájecího kabelu, síťový vypínač a někdy také přepínač pro nastavení vstupního napětí (zdroje, které mohou pracovat v různých elektrických sítích)</a:t>
            </a:r>
          </a:p>
          <a:p>
            <a:pPr eaLnBrk="1" hangingPunct="1"/>
            <a:r>
              <a:rPr lang="cs-CZ" altLang="cs-CZ" sz="1400" dirty="0"/>
              <a:t>Ze zdroje vychází několik svazků napájecích kabelů</a:t>
            </a:r>
          </a:p>
          <a:p>
            <a:pPr eaLnBrk="1" hangingPunct="1"/>
            <a:endParaRPr lang="cs-CZ" altLang="cs-CZ" sz="1500" dirty="0"/>
          </a:p>
        </p:txBody>
      </p:sp>
      <p:pic>
        <p:nvPicPr>
          <p:cNvPr id="7172" name="Picture 5" descr="File:ATX-Netzteil.jpg">
            <a:extLst>
              <a:ext uri="{FF2B5EF4-FFF2-40B4-BE49-F238E27FC236}">
                <a16:creationId xmlns:a16="http://schemas.microsoft.com/office/drawing/2014/main" id="{0E63B135-1863-4F09-822F-E014D8772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797300"/>
            <a:ext cx="4170362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651px-PSU-Open1">
            <a:extLst>
              <a:ext uri="{FF2B5EF4-FFF2-40B4-BE49-F238E27FC236}">
                <a16:creationId xmlns:a16="http://schemas.microsoft.com/office/drawing/2014/main" id="{0D75C0B0-EAED-4945-A494-376D34AB3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765175"/>
            <a:ext cx="62007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064628-E4C5-402F-A169-0F3FE548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Napájecí zdroj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C1019E-BA0E-41CF-AF6F-137BBCD14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/>
              <a:t>SFX </a:t>
            </a:r>
            <a:r>
              <a:rPr lang="cs-CZ" sz="2000" dirty="0"/>
              <a:t>– Počítačový zdroj malých rozměrů (100 x 125 x 63,5 mm) určený pro systémy ve skříních Mini-ITX</a:t>
            </a:r>
          </a:p>
          <a:p>
            <a:r>
              <a:rPr lang="cs-CZ" sz="2000" b="1" dirty="0"/>
              <a:t>TFX </a:t>
            </a:r>
            <a:r>
              <a:rPr lang="cs-CZ" sz="2000" dirty="0"/>
              <a:t>– Alternativní formát (175 x 85 x 65 mm) pro malé počítačové sestavy. Konektory se drží standardu ATX.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669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2117CD6-859F-4EC6-BD2E-CA11D0B9C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Napájecí zdroj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23EFC05-8FAA-493A-8031-B5F606464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2000" dirty="0"/>
              <a:t>Základní parametry napájecího zdroje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000" b="1" dirty="0"/>
              <a:t>Dodávaný výkon</a:t>
            </a:r>
            <a:r>
              <a:rPr lang="cs-CZ" altLang="cs-CZ" sz="2000" dirty="0"/>
              <a:t> – udává se ve </a:t>
            </a:r>
            <a:r>
              <a:rPr lang="cs-CZ" altLang="cs-CZ" sz="2000" b="1" dirty="0"/>
              <a:t>Wattech</a:t>
            </a:r>
            <a:r>
              <a:rPr lang="cs-CZ" altLang="cs-CZ" sz="2000" dirty="0"/>
              <a:t> (typicky 200 až 500 W). </a:t>
            </a:r>
          </a:p>
          <a:p>
            <a:pPr lvl="2" eaLnBrk="1" hangingPunct="1">
              <a:lnSpc>
                <a:spcPct val="80000"/>
              </a:lnSpc>
            </a:pPr>
            <a:r>
              <a:rPr lang="cs-CZ" altLang="cs-CZ" sz="2000" dirty="0"/>
              <a:t>Dodávaný výkon není konstantní, roste a klesá dle zatížení počítače. Udávaná hodnota pak představuje maximální výkon, který lze dodat. </a:t>
            </a:r>
          </a:p>
          <a:p>
            <a:pPr lvl="2" eaLnBrk="1" hangingPunct="1">
              <a:lnSpc>
                <a:spcPct val="80000"/>
              </a:lnSpc>
            </a:pPr>
            <a:r>
              <a:rPr lang="cs-CZ" altLang="cs-CZ" sz="2000" dirty="0"/>
              <a:t>Prakticky veškerá tato energie se uvnitř počítače mění v </a:t>
            </a:r>
            <a:r>
              <a:rPr lang="cs-CZ" altLang="cs-CZ" sz="2000" b="1" dirty="0"/>
              <a:t>teplo</a:t>
            </a:r>
            <a:r>
              <a:rPr lang="cs-CZ" altLang="cs-CZ" sz="2000" dirty="0"/>
              <a:t> a je třeba jí odvětrat.</a:t>
            </a:r>
          </a:p>
          <a:p>
            <a:pPr lvl="2" eaLnBrk="1" hangingPunct="1">
              <a:lnSpc>
                <a:spcPct val="80000"/>
              </a:lnSpc>
            </a:pPr>
            <a:r>
              <a:rPr lang="cs-CZ" altLang="cs-CZ" sz="2000" dirty="0"/>
              <a:t>Výkonné servery nebo počítače určené pro náročné grafické aplikace bývají vybaveny výkonnějším zdrojem (500 – 1000 Wattů)</a:t>
            </a:r>
          </a:p>
          <a:p>
            <a:pPr lvl="2" eaLnBrk="1" hangingPunct="1">
              <a:lnSpc>
                <a:spcPct val="80000"/>
              </a:lnSpc>
            </a:pPr>
            <a:r>
              <a:rPr lang="cs-CZ" altLang="cs-CZ" sz="2000" dirty="0"/>
              <a:t>Příkon průměrného počítače PC se pohybuje v klidu okolo 100 Wattů</a:t>
            </a:r>
          </a:p>
          <a:p>
            <a:pPr lvl="2" eaLnBrk="1" hangingPunct="1">
              <a:lnSpc>
                <a:spcPct val="80000"/>
              </a:lnSpc>
            </a:pPr>
            <a:r>
              <a:rPr lang="cs-CZ" altLang="cs-CZ" sz="2000" dirty="0"/>
              <a:t>Je-li průměrný odběr cca 100W, volíme obvykle zdroj s cca dvojnásobným výkonem </a:t>
            </a:r>
          </a:p>
          <a:p>
            <a:pPr lvl="2" eaLnBrk="1" hangingPunct="1">
              <a:lnSpc>
                <a:spcPct val="80000"/>
              </a:lnSpc>
            </a:pPr>
            <a:r>
              <a:rPr lang="cs-CZ" altLang="cs-CZ" sz="2000" dirty="0"/>
              <a:t>Provoz počítače není zadarmo - je dobré uvědomit si, že provoz výkonné herní sestavy s odběrem 500 W stojí každou hodinu přes 2 Kč.</a:t>
            </a:r>
          </a:p>
          <a:p>
            <a:pPr lvl="2" eaLnBrk="1" hangingPunct="1">
              <a:lnSpc>
                <a:spcPct val="80000"/>
              </a:lnSpc>
            </a:pPr>
            <a:endParaRPr lang="cs-CZ" altLang="cs-CZ" sz="1600" dirty="0"/>
          </a:p>
          <a:p>
            <a:pPr lvl="1" eaLnBrk="1" hangingPunct="1">
              <a:lnSpc>
                <a:spcPct val="80000"/>
              </a:lnSpc>
            </a:pPr>
            <a:endParaRPr lang="cs-CZ" altLang="cs-CZ" sz="1600" dirty="0"/>
          </a:p>
          <a:p>
            <a:pPr lvl="1" eaLnBrk="1" hangingPunct="1">
              <a:lnSpc>
                <a:spcPct val="80000"/>
              </a:lnSpc>
            </a:pPr>
            <a:endParaRPr lang="cs-CZ" altLang="cs-CZ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972250D-39AE-4614-A572-B35ABE309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Napájecí zdroj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D4338E9-E496-4972-AED9-D40F6F9ED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Další základní parametry napájecího zdroje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b="1" dirty="0"/>
              <a:t>Síťové napětí a frekvence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b="1" dirty="0"/>
              <a:t>Rozsah provozních teplot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b="1" dirty="0"/>
              <a:t>Počet výstupních napájecích linek </a:t>
            </a:r>
            <a:r>
              <a:rPr lang="cs-CZ" altLang="cs-CZ" sz="1600" dirty="0"/>
              <a:t>(kabelů), typ napájecích konektorů a maximální proud jednotlivých konektorů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b="1" dirty="0"/>
              <a:t>Rozměry a hmotnost</a:t>
            </a:r>
          </a:p>
          <a:p>
            <a:pPr lvl="1" eaLnBrk="1" hangingPunct="1">
              <a:lnSpc>
                <a:spcPct val="80000"/>
              </a:lnSpc>
            </a:pPr>
            <a:endParaRPr lang="cs-CZ" altLang="cs-CZ" sz="1600" b="1" dirty="0"/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b="1" dirty="0"/>
              <a:t>Účinnost</a:t>
            </a:r>
            <a:r>
              <a:rPr lang="cs-CZ" altLang="cs-CZ" sz="1600" dirty="0"/>
              <a:t> - odebíraná energie z elektrické sítě je vyšší, než energie dodávaná komponentám počítače.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dirty="0"/>
              <a:t>Jde tedy o poměr mezi </a:t>
            </a:r>
            <a:r>
              <a:rPr lang="cs-CZ" altLang="cs-CZ" sz="1600" b="1" dirty="0"/>
              <a:t>využitelným výkonem </a:t>
            </a:r>
            <a:r>
              <a:rPr lang="cs-CZ" altLang="cs-CZ" sz="1600" dirty="0"/>
              <a:t>a </a:t>
            </a:r>
            <a:r>
              <a:rPr lang="cs-CZ" altLang="cs-CZ" sz="1600" b="1" dirty="0"/>
              <a:t>odebíraným příkonem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dirty="0"/>
              <a:t>Část energie se ztratí a přemění v </a:t>
            </a:r>
            <a:r>
              <a:rPr lang="cs-CZ" altLang="cs-CZ" sz="1600" b="1" dirty="0"/>
              <a:t>teplo</a:t>
            </a:r>
            <a:r>
              <a:rPr lang="cs-CZ" altLang="cs-CZ" sz="1600" dirty="0"/>
              <a:t> při transformaci na nižší napětí)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dirty="0"/>
              <a:t>Napájecí zdroj počítače má účinnost v průměru kolem 80 </a:t>
            </a:r>
            <a:r>
              <a:rPr lang="en-US" altLang="cs-CZ" sz="1600" dirty="0"/>
              <a:t>%</a:t>
            </a:r>
            <a:r>
              <a:rPr lang="cs-CZ" altLang="cs-CZ" sz="1600" dirty="0"/>
              <a:t> (i ty nejlevnější)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dirty="0"/>
              <a:t>Nejkvalitnější napájecí zdroje mají účinnost okolo 95 %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dirty="0"/>
              <a:t>Účinnost obvykle není konstantní a mění se podle teploty a zatížení zdroje. Nejvyšší bývá obvykle pokud je zdroje zatížen na 50 % dosažitelného výkonu</a:t>
            </a:r>
          </a:p>
          <a:p>
            <a:pPr lvl="1" eaLnBrk="1" hangingPunct="1">
              <a:lnSpc>
                <a:spcPct val="80000"/>
              </a:lnSpc>
            </a:pPr>
            <a:endParaRPr lang="cs-CZ" altLang="cs-CZ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EF8381-4A7E-47D5-9F8A-35F16292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Napájecí zdroj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82E552-9663-434E-ADFA-1DDA9209F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Dle účinnosti se dnes zdroje dělí do těchto certifikovaných kategorií</a:t>
            </a:r>
          </a:p>
          <a:p>
            <a:r>
              <a:rPr lang="cs-CZ" sz="1600" dirty="0"/>
              <a:t>Hodnoty platí pro 50% zatížení zdroje, při kterém je účinnost nejvyšší.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05CABC4-8CEC-4952-9277-494419DA3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" y="2852936"/>
            <a:ext cx="914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íť">
  <a:themeElements>
    <a:clrScheme name="Síť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íť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íť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íť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CE8C14981BF4CBC493A3F7F132DCE" ma:contentTypeVersion="3" ma:contentTypeDescription="Vytvoří nový dokument" ma:contentTypeScope="" ma:versionID="e7bb9269e0f9b83dc4e984bcb7eca1eb">
  <xsd:schema xmlns:xsd="http://www.w3.org/2001/XMLSchema" xmlns:xs="http://www.w3.org/2001/XMLSchema" xmlns:p="http://schemas.microsoft.com/office/2006/metadata/properties" xmlns:ns2="c03aa7f5-da92-46be-bbd5-752e8d8cfb59" targetNamespace="http://schemas.microsoft.com/office/2006/metadata/properties" ma:root="true" ma:fieldsID="2d0dbfc017c6a72bf426d9c447f5ea16" ns2:_="">
    <xsd:import namespace="c03aa7f5-da92-46be-bbd5-752e8d8cf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aa7f5-da92-46be-bbd5-752e8d8cf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3C995D-33F6-4893-898E-0E31DF0E6E69}"/>
</file>

<file path=customXml/itemProps2.xml><?xml version="1.0" encoding="utf-8"?>
<ds:datastoreItem xmlns:ds="http://schemas.openxmlformats.org/officeDocument/2006/customXml" ds:itemID="{FD9549A2-3C94-49B6-B709-BEB98DD0E420}"/>
</file>

<file path=customXml/itemProps3.xml><?xml version="1.0" encoding="utf-8"?>
<ds:datastoreItem xmlns:ds="http://schemas.openxmlformats.org/officeDocument/2006/customXml" ds:itemID="{1397B59E-60C2-48D7-BDF9-B7AAA1CFDEF1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789</TotalTime>
  <Words>2136</Words>
  <Application>Microsoft Office PowerPoint</Application>
  <PresentationFormat>Předvádění na obrazovce (4:3)</PresentationFormat>
  <Paragraphs>184</Paragraphs>
  <Slides>21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4" baseType="lpstr">
      <vt:lpstr>Arial</vt:lpstr>
      <vt:lpstr>Wingdings</vt:lpstr>
      <vt:lpstr>Síť</vt:lpstr>
      <vt:lpstr>Napájecí zdroje</vt:lpstr>
      <vt:lpstr>Napájecí zdroj</vt:lpstr>
      <vt:lpstr>Napájecí zdroj</vt:lpstr>
      <vt:lpstr>ATX zdroj</vt:lpstr>
      <vt:lpstr>Prezentace aplikace PowerPoint</vt:lpstr>
      <vt:lpstr>Napájecí zdroj</vt:lpstr>
      <vt:lpstr>Napájecí zdroj</vt:lpstr>
      <vt:lpstr>Napájecí zdroj</vt:lpstr>
      <vt:lpstr>Napájecí zdroj</vt:lpstr>
      <vt:lpstr>Napájecí zdroj</vt:lpstr>
      <vt:lpstr>Napájecí zdroj</vt:lpstr>
      <vt:lpstr>Zapínání zdroje</vt:lpstr>
      <vt:lpstr>Napájecí konektory</vt:lpstr>
      <vt:lpstr>ATX12VO</vt:lpstr>
      <vt:lpstr>Napájení – power good</vt:lpstr>
      <vt:lpstr>Napájecí konektory</vt:lpstr>
      <vt:lpstr>Napájecí konektory</vt:lpstr>
      <vt:lpstr>Napájení mikroprocesoru</vt:lpstr>
      <vt:lpstr>VRM</vt:lpstr>
      <vt:lpstr>Napájecí kaskáda</vt:lpstr>
      <vt:lpstr>Napájení grafické karty</vt:lpstr>
    </vt:vector>
  </TitlesOfParts>
  <Company>SPSE a VOS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Napájecí zdroje</dc:title>
  <dc:creator>Radek</dc:creator>
  <cp:lastModifiedBy>Venzara Robert Mgr.</cp:lastModifiedBy>
  <cp:revision>48</cp:revision>
  <dcterms:created xsi:type="dcterms:W3CDTF">2014-03-24T07:53:35Z</dcterms:created>
  <dcterms:modified xsi:type="dcterms:W3CDTF">2023-04-11T13:11:06Z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0x010100584CE8C14981BF4CBC493A3F7F132DCE</vt:lpwstr>
  </property>
</Properties>
</file>