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65" autoAdjust="0"/>
    <p:restoredTop sz="94660"/>
  </p:normalViewPr>
  <p:slideViewPr>
    <p:cSldViewPr snapToGrid="0">
      <p:cViewPr>
        <p:scale>
          <a:sx n="33" d="100"/>
          <a:sy n="33" d="100"/>
        </p:scale>
        <p:origin x="200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5D666D-80B9-4B8B-B728-A3075F126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C02237D-B2ED-435E-87B7-6D0460639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5E76781-D872-48D9-A548-CC31DA4E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337D-E1EA-482A-A110-961354A9790E}" type="datetimeFigureOut">
              <a:rPr lang="he-IL" smtClean="0"/>
              <a:t>ו'/ניסן/תשפ"א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C12E66F-79F5-4FB8-BD37-E625B057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53810EB-C2B6-42EE-9628-91F3F514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826F-75CF-437A-95E6-B38B3CC30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359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CD08BD-3E61-4317-B59F-F4C8C5AC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280C1FF-C954-4DF8-9ADF-3A921E4EB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4BC622E-6DE0-4759-A2D1-85325475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337D-E1EA-482A-A110-961354A9790E}" type="datetimeFigureOut">
              <a:rPr lang="he-IL" smtClean="0"/>
              <a:t>ו'/ניסן/תשפ"א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DACA63E-0253-4DE8-96D5-9FF51FE1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BCFD6B-93DB-4F18-9BD5-7304226E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826F-75CF-437A-95E6-B38B3CC30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527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9F7C3A1-9DBB-4C34-B59C-779C16F32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854908B-EF7E-428D-B6F9-5A5AA1428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E8E4C50-CB09-47F2-85CE-DE5E1868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337D-E1EA-482A-A110-961354A9790E}" type="datetimeFigureOut">
              <a:rPr lang="he-IL" smtClean="0"/>
              <a:t>ו'/ניסן/תשפ"א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6EC7F82-A49F-4529-AAA6-6E929BEC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946BC94-5D35-426F-BB3C-5F6559B8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826F-75CF-437A-95E6-B38B3CC30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15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A4808B-086E-4C73-87F8-78542EC4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1C1890-42AA-432E-A042-053D3BD8A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0440AF7-01D9-4B84-8CEC-3AAF0894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337D-E1EA-482A-A110-961354A9790E}" type="datetimeFigureOut">
              <a:rPr lang="he-IL" smtClean="0"/>
              <a:t>ו'/ניסן/תשפ"א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CD74E7A-2B40-43D9-8B3B-234E6B6B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BCFC63-1ED5-4071-B0B8-784BBA82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826F-75CF-437A-95E6-B38B3CC30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887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6830AD-6FC9-4A97-89F1-1A72DA87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5251082-1C0A-4FB2-9B06-B5EA025B2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0B2FF26-E158-4F82-A07E-DE12043F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337D-E1EA-482A-A110-961354A9790E}" type="datetimeFigureOut">
              <a:rPr lang="he-IL" smtClean="0"/>
              <a:t>ו'/ניסן/תשפ"א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E920743-A7B2-4220-9632-28C27CDB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508FF1-8814-47E9-AF28-1C5CA21E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826F-75CF-437A-95E6-B38B3CC30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01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557681-6F17-4409-A173-65B5BF7C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C9225E-95B3-4C55-810D-AEDE6C379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E11A07D-24A9-4978-A35C-61C710491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07B59B6-6096-48B2-9306-94BEB190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337D-E1EA-482A-A110-961354A9790E}" type="datetimeFigureOut">
              <a:rPr lang="he-IL" smtClean="0"/>
              <a:t>ו'/ניסן/תשפ"א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8F820C5-E3E5-4D03-82C2-D84034A9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3A9B43-09AE-44B7-AC57-B704BA0D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826F-75CF-437A-95E6-B38B3CC30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747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44B1B2-EC8C-4E93-8932-3F1F9DB1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604014A-57E2-484B-9471-477DCE5FC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32DFAFD-F38A-40A9-AD1C-2EF374147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65E9F13-1F82-46E2-A41A-0CB278167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A6B545F-5385-4918-8579-13C90E40A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4C57783-8250-41E4-9F29-D5578AF3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337D-E1EA-482A-A110-961354A9790E}" type="datetimeFigureOut">
              <a:rPr lang="he-IL" smtClean="0"/>
              <a:t>ו'/ניסן/תשפ"א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0B15CA3-B4C0-4D21-ABA8-D86C4B16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117C149-9D5C-4F82-80C5-8488A263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826F-75CF-437A-95E6-B38B3CC30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540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8107CA-4DEA-4F81-A724-91CB5F3C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9A589E2-69B4-4A46-9056-B161715C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337D-E1EA-482A-A110-961354A9790E}" type="datetimeFigureOut">
              <a:rPr lang="he-IL" smtClean="0"/>
              <a:t>ו'/ניסן/תשפ"א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D5E6D0B-6259-4128-926A-B884D0AE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C6BC3EC-7839-456F-9D13-6F7C0815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826F-75CF-437A-95E6-B38B3CC30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44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6E2B31C-ED7B-4015-8CB5-7C0B3ABA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337D-E1EA-482A-A110-961354A9790E}" type="datetimeFigureOut">
              <a:rPr lang="he-IL" smtClean="0"/>
              <a:t>ו'/ניסן/תשפ"א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1F67D0E-A8AD-4477-A325-249F3A01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200644F-33B8-42F1-B320-9A568D8F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826F-75CF-437A-95E6-B38B3CC30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948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7D4B0D-0ABF-498B-8497-F2B0AC8A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88B614-324A-43CD-BD49-14A9B95C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996A393-DE51-46F6-9ED7-49D1F13A4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45BC7B4-82BC-4342-A55D-61C77924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337D-E1EA-482A-A110-961354A9790E}" type="datetimeFigureOut">
              <a:rPr lang="he-IL" smtClean="0"/>
              <a:t>ו'/ניסן/תשפ"א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714905F-BE46-4FFB-A8AE-A90C4A73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B26D5E7-B6BB-442B-BCA3-2225D843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826F-75CF-437A-95E6-B38B3CC30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216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9A15A3-E0EE-4D90-B3CD-990BEAA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D9663DB-C05E-416B-A135-3BA4F8DAC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BF451E1-4C62-4774-866C-3A4875736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8A8BC08-14E9-463A-B221-BCD7F069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337D-E1EA-482A-A110-961354A9790E}" type="datetimeFigureOut">
              <a:rPr lang="he-IL" smtClean="0"/>
              <a:t>ו'/ניסן/תשפ"א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DF77294-6F2F-46ED-9D8D-ABCD87C0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99D7B99-340F-49A7-BC0A-C9CCA179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826F-75CF-437A-95E6-B38B3CC30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752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8DA9A40-8BA3-43B7-90F2-7A7D66D1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183C1DF-24DF-4054-8968-8437ABB91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42A52D9-A1BC-4337-A108-B8145DBEC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3337D-E1EA-482A-A110-961354A9790E}" type="datetimeFigureOut">
              <a:rPr lang="he-IL" smtClean="0"/>
              <a:t>ו'/ניסן/תשפ"א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0C32DB4-B031-4F6C-B404-31E76A51C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1D29F14-979B-4B9B-8950-127C7C0CD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1826F-75CF-437A-95E6-B38B3CC30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61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rell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E065BAE-85DB-4195-B6A3-E7EE6279C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67" y="3121071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he-IL" sz="5400" dirty="0">
                <a:solidFill>
                  <a:schemeClr val="tx2"/>
                </a:solidFill>
              </a:rPr>
              <a:t>כלי ניהול הפרויקט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4E2ACC9-31F8-4EC7-B938-EB6EAC889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r"/>
            <a:r>
              <a:rPr lang="he-IL" sz="2000" dirty="0">
                <a:solidFill>
                  <a:schemeClr val="tx2"/>
                </a:solidFill>
              </a:rPr>
              <a:t>מצגת גרסה 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כלים">
            <a:extLst>
              <a:ext uri="{FF2B5EF4-FFF2-40B4-BE49-F238E27FC236}">
                <a16:creationId xmlns:a16="http://schemas.microsoft.com/office/drawing/2014/main" id="{64A6224D-FBC3-4389-9B29-125A49824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56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B69B3E7-E6CF-46A6-945C-47007372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1188945"/>
            <a:ext cx="9833548" cy="1066802"/>
          </a:xfrm>
        </p:spPr>
        <p:txBody>
          <a:bodyPr anchor="b">
            <a:normAutofit/>
          </a:bodyPr>
          <a:lstStyle/>
          <a:p>
            <a:r>
              <a:rPr lang="he-IL" sz="4800" baseline="30000" dirty="0"/>
              <a:t>ניהול משימות והצוות - </a:t>
            </a:r>
            <a:r>
              <a:rPr lang="en-US" sz="4800" baseline="30000" dirty="0"/>
              <a:t>Trello</a:t>
            </a:r>
            <a:endParaRPr lang="he-IL" sz="4800" baseline="30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361BA5-3779-47DB-8479-D0E2908E7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2632340"/>
            <a:ext cx="9833548" cy="2945574"/>
          </a:xfrm>
        </p:spPr>
        <p:txBody>
          <a:bodyPr anchor="ctr">
            <a:normAutofit fontScale="92500" lnSpcReduction="10000"/>
          </a:bodyPr>
          <a:lstStyle/>
          <a:p>
            <a:r>
              <a:rPr lang="he-IL" sz="2400" dirty="0"/>
              <a:t>עבור ניהול הצוות, המשימות ותיעדופן בחרנו להשתמש ב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Trello</a:t>
            </a:r>
            <a:r>
              <a:rPr lang="he-IL" sz="2400" dirty="0"/>
              <a:t> מבית </a:t>
            </a:r>
            <a:r>
              <a:rPr lang="en-US" sz="2400" dirty="0"/>
              <a:t>Atlassian</a:t>
            </a:r>
            <a:r>
              <a:rPr lang="he-IL" sz="2400" dirty="0"/>
              <a:t>.</a:t>
            </a:r>
          </a:p>
          <a:p>
            <a:r>
              <a:rPr lang="en-US" sz="2400" dirty="0"/>
              <a:t>Trello </a:t>
            </a:r>
            <a:r>
              <a:rPr lang="he-IL" sz="2400" i="0" dirty="0">
                <a:effectLst/>
              </a:rPr>
              <a:t> הינה פלטפורמה ידידותית ופופולארית לניהול פרויקטים וארגון מידע בשיטת </a:t>
            </a:r>
            <a:r>
              <a:rPr lang="en-US" sz="2400" i="0" dirty="0">
                <a:effectLst/>
              </a:rPr>
              <a:t>Kanban</a:t>
            </a:r>
            <a:r>
              <a:rPr lang="he-IL" sz="2400" i="0" dirty="0">
                <a:effectLst/>
              </a:rPr>
              <a:t> (כרטיסיות מידע המסודרות בעמודות).</a:t>
            </a:r>
          </a:p>
          <a:p>
            <a:pPr fontAlgn="base"/>
            <a:r>
              <a:rPr lang="en-US" sz="2400" dirty="0"/>
              <a:t>Trello </a:t>
            </a:r>
            <a:r>
              <a:rPr lang="he-IL" sz="2400" i="0" dirty="0">
                <a:effectLst/>
              </a:rPr>
              <a:t> נותנת מענה איכותי לכל כך הרבה צרכים אפשריים – אישיים, מקצועיים, עסקיים – ולכל כך הרבה טיפוסי משתמשים, כך שהיא ראויה להגדרה 'תוכנה/פלטפורמה אוניברסלית'.</a:t>
            </a:r>
          </a:p>
          <a:p>
            <a:pPr fontAlgn="base"/>
            <a:r>
              <a:rPr lang="he-IL" sz="2400" i="0" dirty="0">
                <a:effectLst/>
              </a:rPr>
              <a:t>הגמישות מציבה אותה כאלטרנטיבה מובילה במספר זירות דיגיטליות – ניהול רשימות, </a:t>
            </a:r>
            <a:r>
              <a:rPr lang="he-IL" sz="2400" i="0" u="none" strike="noStrike" dirty="0">
                <a:effectLst/>
              </a:rPr>
              <a:t>ניהול משימות</a:t>
            </a:r>
            <a:r>
              <a:rPr lang="he-IL" sz="2400" i="0" dirty="0">
                <a:effectLst/>
              </a:rPr>
              <a:t> וכד' – אך ביסודה </a:t>
            </a:r>
            <a:r>
              <a:rPr lang="en-US" sz="2400" dirty="0"/>
              <a:t> Trello </a:t>
            </a:r>
            <a:r>
              <a:rPr lang="he-IL" sz="2400" i="0" dirty="0">
                <a:effectLst/>
              </a:rPr>
              <a:t>היא פלטפורמה לניהול פרויקטים ממוקדים ולארגון מידע מובנה.</a:t>
            </a:r>
          </a:p>
          <a:p>
            <a:endParaRPr lang="he-IL" sz="2400" i="0" dirty="0">
              <a:effectLst/>
            </a:endParaRPr>
          </a:p>
          <a:p>
            <a:endParaRPr lang="he-IL" sz="2400" dirty="0"/>
          </a:p>
        </p:txBody>
      </p:sp>
      <p:pic>
        <p:nvPicPr>
          <p:cNvPr id="1026" name="Picture 2" descr="trello Icon">
            <a:extLst>
              <a:ext uri="{FF2B5EF4-FFF2-40B4-BE49-F238E27FC236}">
                <a16:creationId xmlns:a16="http://schemas.microsoft.com/office/drawing/2014/main" id="{6C0F7C5F-7003-4AC3-B2F5-ADF2BC36C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393" y="1664101"/>
            <a:ext cx="270132" cy="27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1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D93B93-9CBE-4410-B82E-DCF8C9B6E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286"/>
            <a:ext cx="10515600" cy="734275"/>
          </a:xfrm>
        </p:spPr>
        <p:txBody>
          <a:bodyPr>
            <a:normAutofit/>
          </a:bodyPr>
          <a:lstStyle/>
          <a:p>
            <a:r>
              <a:rPr lang="he-IL" sz="6000" baseline="30000" dirty="0">
                <a:solidFill>
                  <a:schemeClr val="tx2"/>
                </a:solidFill>
                <a:latin typeface="+mn-lt"/>
              </a:rPr>
              <a:t>אז איך זה נראה אצלנו?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609AFF4A-3ABF-4220-A6BA-2E7320B23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39075"/>
            <a:ext cx="9753600" cy="4524438"/>
          </a:xfr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92C70771-13F4-4529-BE97-04D5E1131331}"/>
              </a:ext>
            </a:extLst>
          </p:cNvPr>
          <p:cNvSpPr/>
          <p:nvPr/>
        </p:nvSpPr>
        <p:spPr>
          <a:xfrm>
            <a:off x="1219199" y="2137025"/>
            <a:ext cx="2376755" cy="441788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2CB5CE4-0A87-402A-A0F5-DB8464EB3F24}"/>
              </a:ext>
            </a:extLst>
          </p:cNvPr>
          <p:cNvSpPr/>
          <p:nvPr/>
        </p:nvSpPr>
        <p:spPr>
          <a:xfrm>
            <a:off x="3631914" y="2176410"/>
            <a:ext cx="2376755" cy="441788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708A5891-CBF5-456D-8D9A-9B3F4E94BD53}"/>
              </a:ext>
            </a:extLst>
          </p:cNvPr>
          <p:cNvSpPr/>
          <p:nvPr/>
        </p:nvSpPr>
        <p:spPr>
          <a:xfrm>
            <a:off x="6137096" y="2164423"/>
            <a:ext cx="2376755" cy="441788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EBFEC743-5E3E-4930-B7E5-13B06E040ABE}"/>
              </a:ext>
            </a:extLst>
          </p:cNvPr>
          <p:cNvSpPr/>
          <p:nvPr/>
        </p:nvSpPr>
        <p:spPr>
          <a:xfrm>
            <a:off x="8621730" y="2172985"/>
            <a:ext cx="2376755" cy="441788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18FF3933-386C-4EE2-84A6-AAB1E2BF8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149461"/>
            <a:ext cx="2395870" cy="1368230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9AA9F700-633E-44EF-98C1-4E7A1732A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323" y="2162065"/>
            <a:ext cx="2306890" cy="1006438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A2B2E377-B926-45A6-882D-D5A65332A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3074" y="1690688"/>
            <a:ext cx="5325852" cy="4687678"/>
          </a:xfrm>
          <a:prstGeom prst="rect">
            <a:avLst/>
          </a:prstGeom>
        </p:spPr>
      </p:pic>
      <p:sp>
        <p:nvSpPr>
          <p:cNvPr id="18" name="מלבן 17">
            <a:extLst>
              <a:ext uri="{FF2B5EF4-FFF2-40B4-BE49-F238E27FC236}">
                <a16:creationId xmlns:a16="http://schemas.microsoft.com/office/drawing/2014/main" id="{C3CC259B-2AE3-4D9C-AC6A-8BE0542A4300}"/>
              </a:ext>
            </a:extLst>
          </p:cNvPr>
          <p:cNvSpPr/>
          <p:nvPr/>
        </p:nvSpPr>
        <p:spPr>
          <a:xfrm>
            <a:off x="7482963" y="2934287"/>
            <a:ext cx="1168400" cy="211667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F9FDA51-5926-4031-8457-95FD31D15298}"/>
              </a:ext>
            </a:extLst>
          </p:cNvPr>
          <p:cNvSpPr/>
          <p:nvPr/>
        </p:nvSpPr>
        <p:spPr>
          <a:xfrm>
            <a:off x="7482963" y="3206061"/>
            <a:ext cx="1168400" cy="211667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07067FDF-424D-4EEF-8B4D-AF93E7648AEB}"/>
              </a:ext>
            </a:extLst>
          </p:cNvPr>
          <p:cNvSpPr/>
          <p:nvPr/>
        </p:nvSpPr>
        <p:spPr>
          <a:xfrm>
            <a:off x="7482963" y="3476631"/>
            <a:ext cx="1168400" cy="211667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890E1A96-3B6E-46E4-8ADB-21C8E6BCED2A}"/>
              </a:ext>
            </a:extLst>
          </p:cNvPr>
          <p:cNvSpPr/>
          <p:nvPr/>
        </p:nvSpPr>
        <p:spPr>
          <a:xfrm>
            <a:off x="7482963" y="3748987"/>
            <a:ext cx="1168400" cy="211667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BC548D09-FE36-43BB-A65A-CD08E4CB183E}"/>
              </a:ext>
            </a:extLst>
          </p:cNvPr>
          <p:cNvSpPr/>
          <p:nvPr/>
        </p:nvSpPr>
        <p:spPr>
          <a:xfrm>
            <a:off x="3822700" y="2692400"/>
            <a:ext cx="3536950" cy="361950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24" name="תמונה 23">
            <a:extLst>
              <a:ext uri="{FF2B5EF4-FFF2-40B4-BE49-F238E27FC236}">
                <a16:creationId xmlns:a16="http://schemas.microsoft.com/office/drawing/2014/main" id="{6F4BEA09-73DF-4B3F-9930-8A4203FEE4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356" y="1743834"/>
            <a:ext cx="9770444" cy="4536905"/>
          </a:xfrm>
          <a:prstGeom prst="rect">
            <a:avLst/>
          </a:prstGeom>
        </p:spPr>
      </p:pic>
      <p:sp>
        <p:nvSpPr>
          <p:cNvPr id="25" name="מלבן 24">
            <a:extLst>
              <a:ext uri="{FF2B5EF4-FFF2-40B4-BE49-F238E27FC236}">
                <a16:creationId xmlns:a16="http://schemas.microsoft.com/office/drawing/2014/main" id="{62269EBE-F981-493D-9D38-79E93906C83E}"/>
              </a:ext>
            </a:extLst>
          </p:cNvPr>
          <p:cNvSpPr/>
          <p:nvPr/>
        </p:nvSpPr>
        <p:spPr>
          <a:xfrm>
            <a:off x="8695267" y="2565401"/>
            <a:ext cx="2173816" cy="273050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27" name="תמונה 26">
            <a:extLst>
              <a:ext uri="{FF2B5EF4-FFF2-40B4-BE49-F238E27FC236}">
                <a16:creationId xmlns:a16="http://schemas.microsoft.com/office/drawing/2014/main" id="{A87C5B09-C9FF-4E15-A809-AABAE41E9C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408" y="1763195"/>
            <a:ext cx="2834206" cy="283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7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3AF1AA2-096C-4640-B41D-6842BAF87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he-IL" sz="3600" dirty="0">
                <a:latin typeface="+mn-lt"/>
              </a:rPr>
              <a:t>ניהול הקוד וגרסאות</a:t>
            </a:r>
            <a:r>
              <a:rPr lang="en-US" sz="3600" dirty="0">
                <a:latin typeface="+mn-lt"/>
              </a:rPr>
              <a:t> </a:t>
            </a:r>
            <a:r>
              <a:rPr lang="he-IL" sz="3600" dirty="0">
                <a:latin typeface="+mn-lt"/>
              </a:rPr>
              <a:t> - </a:t>
            </a:r>
            <a:r>
              <a:rPr lang="en-US" sz="3600" dirty="0">
                <a:latin typeface="+mn-lt"/>
              </a:rPr>
              <a:t>GitHub</a:t>
            </a:r>
            <a:endParaRPr lang="he-IL" sz="3600" dirty="0">
              <a:latin typeface="+mn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6A3DABF-B2D6-4F07-A97A-F9375181D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he-IL" sz="2200" dirty="0"/>
              <a:t>עבור ניהול הקוד והגרסאות בחרנו להשתמש בפלטפורמה </a:t>
            </a:r>
            <a:r>
              <a:rPr lang="en-US" sz="2200" dirty="0"/>
              <a:t>GitHub</a:t>
            </a:r>
            <a:endParaRPr lang="he-IL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GitHub </a:t>
            </a:r>
            <a:r>
              <a:rPr lang="he-IL" sz="2200" dirty="0"/>
              <a:t> הוא שרות ניהול גרסאות ושירות אחסון, מבוסס רשת, עבור מיזמי פיתוח תוכנה, שבהם משתמשים במערכת </a:t>
            </a:r>
            <a:r>
              <a:rPr lang="en-US" sz="2200" dirty="0"/>
              <a:t>Git</a:t>
            </a:r>
            <a:r>
              <a:rPr lang="he-IL" sz="2200" dirty="0"/>
              <a:t>. </a:t>
            </a:r>
            <a:r>
              <a:rPr lang="en-US" sz="2200" dirty="0"/>
              <a:t>GitHub</a:t>
            </a:r>
            <a:r>
              <a:rPr lang="he-IL" sz="2200" dirty="0"/>
              <a:t> מספק שירות זה בתשלום למאגרים פרטיים ושירות חינמי למיזמי קוד פתוח. </a:t>
            </a:r>
            <a:br>
              <a:rPr lang="en-US" sz="2200" dirty="0"/>
            </a:br>
            <a:r>
              <a:rPr lang="he-IL" sz="2200" dirty="0"/>
              <a:t>במאי 2011 הוכר</a:t>
            </a:r>
            <a:r>
              <a:rPr lang="en-US" sz="2200" dirty="0"/>
              <a:t>GitHub </a:t>
            </a:r>
            <a:r>
              <a:rPr lang="he-IL" sz="2200" dirty="0"/>
              <a:t> כשירות אחסון הקוד הפופולרי ביותר למיזמי קוד פתוח.</a:t>
            </a:r>
          </a:p>
        </p:txBody>
      </p:sp>
      <p:pic>
        <p:nvPicPr>
          <p:cNvPr id="2050" name="Picture 2" descr="Github, mark icon - Free download on Iconfinder">
            <a:extLst>
              <a:ext uri="{FF2B5EF4-FFF2-40B4-BE49-F238E27FC236}">
                <a16:creationId xmlns:a16="http://schemas.microsoft.com/office/drawing/2014/main" id="{29A6392D-46B2-4848-AF15-0552B9EA8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390" y="2311700"/>
            <a:ext cx="426738" cy="42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28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2BD42F-7D14-4458-9BC2-56390018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 -</a:t>
            </a:r>
            <a:r>
              <a:rPr lang="en-US" dirty="0"/>
              <a:t>Repository </a:t>
            </a:r>
            <a:r>
              <a:rPr lang="he-IL" dirty="0"/>
              <a:t> שלנו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14C0C97-0FFF-4007-AD49-BAD3CBCC0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5063"/>
            <a:ext cx="12192000" cy="499200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7B0C4192-A3DB-4F0B-B2E5-53A1CAB79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49" y="2738063"/>
            <a:ext cx="2939314" cy="3457254"/>
          </a:xfrm>
          <a:prstGeom prst="rect">
            <a:avLst/>
          </a:prstGeom>
          <a:effectLst>
            <a:glow rad="2794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9F354025-5199-4C04-AF76-58EA1450D2AE}"/>
              </a:ext>
            </a:extLst>
          </p:cNvPr>
          <p:cNvSpPr/>
          <p:nvPr/>
        </p:nvSpPr>
        <p:spPr>
          <a:xfrm>
            <a:off x="355600" y="4307840"/>
            <a:ext cx="2829560" cy="1640897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C473298-432F-48FF-951D-0008625C60C4}"/>
              </a:ext>
            </a:extLst>
          </p:cNvPr>
          <p:cNvSpPr/>
          <p:nvPr/>
        </p:nvSpPr>
        <p:spPr>
          <a:xfrm>
            <a:off x="2171700" y="2070100"/>
            <a:ext cx="1077313" cy="323850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78EE855B-A06F-4717-81C0-876A2DCBD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85063"/>
            <a:ext cx="12192000" cy="5315120"/>
          </a:xfrm>
          <a:prstGeom prst="rect">
            <a:avLst/>
          </a:prstGeom>
        </p:spPr>
      </p:pic>
      <p:sp>
        <p:nvSpPr>
          <p:cNvPr id="12" name="מלבן 11">
            <a:extLst>
              <a:ext uri="{FF2B5EF4-FFF2-40B4-BE49-F238E27FC236}">
                <a16:creationId xmlns:a16="http://schemas.microsoft.com/office/drawing/2014/main" id="{9062EB41-B790-4DE8-916A-F30A9867DBA2}"/>
              </a:ext>
            </a:extLst>
          </p:cNvPr>
          <p:cNvSpPr/>
          <p:nvPr/>
        </p:nvSpPr>
        <p:spPr>
          <a:xfrm>
            <a:off x="10470662" y="2742296"/>
            <a:ext cx="1434922" cy="377468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550AE25B-8153-4096-8F32-282B4C3323AF}"/>
              </a:ext>
            </a:extLst>
          </p:cNvPr>
          <p:cNvSpPr/>
          <p:nvPr/>
        </p:nvSpPr>
        <p:spPr>
          <a:xfrm>
            <a:off x="290649" y="4165600"/>
            <a:ext cx="3138351" cy="2446867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97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307BD6DC-54D3-43EF-9756-AC1E5525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 for listening</a:t>
            </a:r>
            <a:b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52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617430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176</Words>
  <Application>Microsoft Office PowerPoint</Application>
  <PresentationFormat>מסך רחב</PresentationFormat>
  <Paragraphs>13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כלי ניהול הפרויקט</vt:lpstr>
      <vt:lpstr>ניהול משימות והצוות - Trello</vt:lpstr>
      <vt:lpstr>אז איך זה נראה אצלנו?</vt:lpstr>
      <vt:lpstr>ניהול הקוד וגרסאות  - GitHub</vt:lpstr>
      <vt:lpstr>ה -Repository  שלנו</vt:lpstr>
      <vt:lpstr>Thanks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כלי ניהול הפרוייקט</dc:title>
  <dc:creator>Tomer Hacham</dc:creator>
  <cp:lastModifiedBy>Tomer Hacham</cp:lastModifiedBy>
  <cp:revision>29</cp:revision>
  <dcterms:created xsi:type="dcterms:W3CDTF">2021-03-19T15:28:41Z</dcterms:created>
  <dcterms:modified xsi:type="dcterms:W3CDTF">2021-03-19T16:25:06Z</dcterms:modified>
</cp:coreProperties>
</file>