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8"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he-IL" sz="4400" dirty="0">
                <a:solidFill>
                  <a:schemeClr val="tx1"/>
                </a:solidFill>
              </a:rPr>
              <a:t>בדיקות קיבול ועומס</a:t>
            </a:r>
            <a:endParaRPr lang="en-US" sz="4400" dirty="0">
              <a:solidFill>
                <a:schemeClr val="tx1"/>
              </a:solidFill>
            </a:endParaRP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55-5630-48C5-85CB-D7F3F57722FA}"/>
              </a:ext>
            </a:extLst>
          </p:cNvPr>
          <p:cNvSpPr>
            <a:spLocks noGrp="1"/>
          </p:cNvSpPr>
          <p:nvPr>
            <p:ph type="title"/>
          </p:nvPr>
        </p:nvSpPr>
        <p:spPr/>
        <p:txBody>
          <a:bodyPr/>
          <a:lstStyle/>
          <a:p>
            <a:pPr algn="r" rtl="1"/>
            <a:r>
              <a:rPr lang="he-IL" dirty="0"/>
              <a:t>הבעיות במערכות מרובות משתמשים</a:t>
            </a:r>
            <a:endParaRPr lang="en-IL" dirty="0"/>
          </a:p>
        </p:txBody>
      </p:sp>
      <p:sp>
        <p:nvSpPr>
          <p:cNvPr id="3" name="Content Placeholder 2">
            <a:extLst>
              <a:ext uri="{FF2B5EF4-FFF2-40B4-BE49-F238E27FC236}">
                <a16:creationId xmlns:a16="http://schemas.microsoft.com/office/drawing/2014/main" id="{7907A935-9177-4A42-8393-50F11F034B0F}"/>
              </a:ext>
            </a:extLst>
          </p:cNvPr>
          <p:cNvSpPr>
            <a:spLocks noGrp="1"/>
          </p:cNvSpPr>
          <p:nvPr>
            <p:ph idx="1"/>
          </p:nvPr>
        </p:nvSpPr>
        <p:spPr/>
        <p:txBody>
          <a:bodyPr/>
          <a:lstStyle/>
          <a:p>
            <a:pPr algn="r" rtl="1"/>
            <a:r>
              <a:rPr lang="he-IL" dirty="0"/>
              <a:t>במערכות רובות משתמשים נוצרת מורכבות נוספת, הנובעת מהצורך בטיפול של מספר רב של משתמשים במקביל. צורך זה מחייב שימוש בכלים נוספים, כמו </a:t>
            </a:r>
            <a:r>
              <a:rPr lang="en-US" dirty="0"/>
              <a:t>multithreading</a:t>
            </a:r>
            <a:r>
              <a:rPr lang="he-IL" dirty="0"/>
              <a:t> ו-</a:t>
            </a:r>
            <a:r>
              <a:rPr lang="en-US" dirty="0"/>
              <a:t>semaphore</a:t>
            </a:r>
            <a:r>
              <a:rPr lang="he-IL" dirty="0"/>
              <a:t>, ושימוש לא נכון בכלים אלו יפגע ביכולות של המערכת. בעקבות זה, נוצר גם הצורך של בדיקות שיכולות למדוד את יכולות המערכת לרוץ בצורה תקינה עם מספר רב של משתמשים ובקשות. נשתמש בשני סוגי בדיקות למטרה זו, בדיקות קיבול ובדיקות עומס.</a:t>
            </a:r>
            <a:endParaRPr lang="en-US" dirty="0"/>
          </a:p>
          <a:p>
            <a:pPr algn="r" rtl="1"/>
            <a:r>
              <a:rPr lang="he-IL" dirty="0"/>
              <a:t>עלינו להוסיף סוג חדש של טסטים כי בדיקות יחידה ובדיקות קבלה אינן מכסות מקרים אלו. בדיקות יחידה לא בודקות את התנהגות של כל המערכת, ומטרת בדיקות קבלה היא לבדוק את פונקציונליות המערכת, ולא את ההתמודדות שלה תחת לחצים המצופים מהלקוח ותחת לחצים מרובים מכך.</a:t>
            </a:r>
            <a:endParaRPr lang="en-IL" dirty="0"/>
          </a:p>
        </p:txBody>
      </p:sp>
    </p:spTree>
    <p:extLst>
      <p:ext uri="{BB962C8B-B14F-4D97-AF65-F5344CB8AC3E}">
        <p14:creationId xmlns:p14="http://schemas.microsoft.com/office/powerpoint/2010/main" val="48287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CE11-A4A1-415F-84D6-B0C6B9BAB811}"/>
              </a:ext>
            </a:extLst>
          </p:cNvPr>
          <p:cNvSpPr>
            <a:spLocks noGrp="1"/>
          </p:cNvSpPr>
          <p:nvPr>
            <p:ph type="title"/>
          </p:nvPr>
        </p:nvSpPr>
        <p:spPr/>
        <p:txBody>
          <a:bodyPr/>
          <a:lstStyle/>
          <a:p>
            <a:pPr algn="r" rtl="1"/>
            <a:r>
              <a:rPr lang="he-IL" dirty="0"/>
              <a:t>בדיקות קיבול ובדיקת עומס</a:t>
            </a:r>
            <a:endParaRPr lang="en-IL" dirty="0"/>
          </a:p>
        </p:txBody>
      </p:sp>
      <p:sp>
        <p:nvSpPr>
          <p:cNvPr id="3" name="Content Placeholder 2">
            <a:extLst>
              <a:ext uri="{FF2B5EF4-FFF2-40B4-BE49-F238E27FC236}">
                <a16:creationId xmlns:a16="http://schemas.microsoft.com/office/drawing/2014/main" id="{4CA74E81-0AF8-4839-BE3F-3BD576AEBA7F}"/>
              </a:ext>
            </a:extLst>
          </p:cNvPr>
          <p:cNvSpPr>
            <a:spLocks noGrp="1"/>
          </p:cNvSpPr>
          <p:nvPr>
            <p:ph idx="1"/>
          </p:nvPr>
        </p:nvSpPr>
        <p:spPr/>
        <p:txBody>
          <a:bodyPr>
            <a:normAutofit fontScale="92500" lnSpcReduction="10000"/>
          </a:bodyPr>
          <a:lstStyle/>
          <a:p>
            <a:pPr algn="r" rtl="1"/>
            <a:r>
              <a:rPr lang="he-IL" dirty="0"/>
              <a:t>בבדיקות קיבול אנו מנסים לזהות את הגבול העליון של עומס איתו המערכת מסוגלת לעבוד בצורה המספקת את משתמשי הקצה. לדוגמא, הטסט יכול לבדוק שעם 1000 משתמשים פעילים במקביל, זמן תגובת השרת לא יעלה על שניה אחת. אם הטסטים לא עוברים כנראה יש בעיה במידול של המערכת, או שימוש יתר ב-</a:t>
            </a:r>
            <a:r>
              <a:rPr lang="en-US" dirty="0"/>
              <a:t> semaphore</a:t>
            </a:r>
            <a:r>
              <a:rPr lang="he-IL" dirty="0"/>
              <a:t>.</a:t>
            </a:r>
          </a:p>
          <a:p>
            <a:pPr algn="r" rtl="1"/>
            <a:endParaRPr lang="he-IL" dirty="0"/>
          </a:p>
          <a:p>
            <a:pPr algn="r" rtl="1"/>
            <a:r>
              <a:rPr lang="he-IL" dirty="0"/>
              <a:t>בבדיקות עומס אנו מנסים לבדוק את יכולת המערכת לתפקד תחת עומס גבוה ולחזור למצב פעיל לאחריו. לדוגמא, הטסט יכול לבדוק שהמערכת לא קורסת לאחר כמה שניות של קבלת עשרות אלפי בקשות בשניה. אם הטסטים לא עוברים, כנראה יש בעיה בבטיחות המערכת, או שימוש מופחת מדי ב-</a:t>
            </a:r>
            <a:r>
              <a:rPr lang="en-US" dirty="0"/>
              <a:t>semaphore</a:t>
            </a:r>
            <a:r>
              <a:rPr lang="he-IL" dirty="0"/>
              <a:t>.</a:t>
            </a:r>
          </a:p>
          <a:p>
            <a:pPr algn="r" rtl="1"/>
            <a:endParaRPr lang="he-IL" dirty="0"/>
          </a:p>
          <a:p>
            <a:pPr algn="r" rtl="1"/>
            <a:r>
              <a:rPr lang="he-IL" dirty="0"/>
              <a:t>בדיקות קיבול מאפשרת לבדוק אם המערכת עומדת בעומס המצופה על ידי הלקוח, ובדיקות עומס בודקות את גבולות העומס בהם המערכת מפסיקה לתפקד כרצוי ואף קורסת, והאם היא מצליחה להתאושש מכך.</a:t>
            </a:r>
            <a:endParaRPr lang="en-IL" dirty="0"/>
          </a:p>
        </p:txBody>
      </p:sp>
    </p:spTree>
    <p:extLst>
      <p:ext uri="{BB962C8B-B14F-4D97-AF65-F5344CB8AC3E}">
        <p14:creationId xmlns:p14="http://schemas.microsoft.com/office/powerpoint/2010/main" val="324541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CF7E-F749-453A-A841-D13E72B2A627}"/>
              </a:ext>
            </a:extLst>
          </p:cNvPr>
          <p:cNvSpPr>
            <a:spLocks noGrp="1"/>
          </p:cNvSpPr>
          <p:nvPr>
            <p:ph type="title"/>
          </p:nvPr>
        </p:nvSpPr>
        <p:spPr/>
        <p:txBody>
          <a:bodyPr/>
          <a:lstStyle/>
          <a:p>
            <a:r>
              <a:rPr lang="en-US" dirty="0"/>
              <a:t>Postman</a:t>
            </a:r>
            <a:endParaRPr lang="en-IL" dirty="0"/>
          </a:p>
        </p:txBody>
      </p:sp>
      <p:sp>
        <p:nvSpPr>
          <p:cNvPr id="3" name="Content Placeholder 2">
            <a:extLst>
              <a:ext uri="{FF2B5EF4-FFF2-40B4-BE49-F238E27FC236}">
                <a16:creationId xmlns:a16="http://schemas.microsoft.com/office/drawing/2014/main" id="{448276DB-2B76-4628-8BE6-50FC08B6BFA3}"/>
              </a:ext>
            </a:extLst>
          </p:cNvPr>
          <p:cNvSpPr>
            <a:spLocks noGrp="1"/>
          </p:cNvSpPr>
          <p:nvPr>
            <p:ph idx="1"/>
          </p:nvPr>
        </p:nvSpPr>
        <p:spPr/>
        <p:txBody>
          <a:bodyPr/>
          <a:lstStyle/>
          <a:p>
            <a:pPr algn="r" rtl="1"/>
            <a:r>
              <a:rPr lang="he-IL" dirty="0"/>
              <a:t>בחרנו בכלי </a:t>
            </a:r>
            <a:r>
              <a:rPr lang="en-US" dirty="0"/>
              <a:t> Postman</a:t>
            </a:r>
            <a:r>
              <a:rPr lang="he-IL" dirty="0"/>
              <a:t>בשביל הקלטת פקטות והגדרת טסטים יחידניים, מכיוון שכלי זה מאפשר תפיסת פקטות ושמירתן כקובץ </a:t>
            </a:r>
            <a:r>
              <a:rPr lang="en-US" dirty="0"/>
              <a:t>Json</a:t>
            </a:r>
            <a:r>
              <a:rPr lang="he-IL" dirty="0"/>
              <a:t>, שהוא פורמט נוח לשימוש. </a:t>
            </a:r>
          </a:p>
          <a:p>
            <a:pPr algn="r" rtl="1"/>
            <a:r>
              <a:rPr lang="he-IL" dirty="0"/>
              <a:t>בעת בחירת הכלי לבדיקות קיבול ועומס, צמצמנו את הבחירה ל3 אופציות:</a:t>
            </a:r>
          </a:p>
          <a:p>
            <a:pPr algn="r" rtl="1"/>
            <a:r>
              <a:rPr lang="he-IL" dirty="0"/>
              <a:t>- 6</a:t>
            </a:r>
            <a:r>
              <a:rPr lang="en-US" dirty="0"/>
              <a:t>K</a:t>
            </a:r>
            <a:r>
              <a:rPr lang="he-IL" dirty="0"/>
              <a:t> – כלי משולב </a:t>
            </a:r>
            <a:r>
              <a:rPr lang="en-US" dirty="0" err="1"/>
              <a:t>ui</a:t>
            </a:r>
            <a:r>
              <a:rPr lang="he-IL" dirty="0"/>
              <a:t>, המאפשר שימוש ב-</a:t>
            </a:r>
            <a:r>
              <a:rPr lang="en-US" dirty="0"/>
              <a:t>collections</a:t>
            </a:r>
            <a:r>
              <a:rPr lang="he-IL" dirty="0"/>
              <a:t> של </a:t>
            </a:r>
            <a:r>
              <a:rPr lang="en-US" dirty="0"/>
              <a:t>postman</a:t>
            </a:r>
            <a:r>
              <a:rPr lang="he-IL" dirty="0"/>
              <a:t>, כדי להמיר אותן לטסטים מקביליים בהם כמות מסויימת של משתמשים ישלחו את רצף הבקשות שמוגדר ב-</a:t>
            </a:r>
            <a:r>
              <a:rPr lang="en-US" dirty="0"/>
              <a:t>collections</a:t>
            </a:r>
            <a:r>
              <a:rPr lang="he-IL" dirty="0"/>
              <a:t>.</a:t>
            </a:r>
          </a:p>
          <a:p>
            <a:pPr algn="r" rtl="1"/>
            <a:r>
              <a:rPr lang="he-IL" dirty="0"/>
              <a:t>- </a:t>
            </a:r>
            <a:r>
              <a:rPr lang="en-US" dirty="0" err="1"/>
              <a:t>Jmeter</a:t>
            </a:r>
            <a:r>
              <a:rPr lang="he-IL" dirty="0"/>
              <a:t> – כלי שמאפשר הקלטת הפקטות בשילוב עם </a:t>
            </a:r>
            <a:r>
              <a:rPr lang="en-US" dirty="0"/>
              <a:t>postman</a:t>
            </a:r>
            <a:r>
              <a:rPr lang="he-IL" dirty="0"/>
              <a:t>, ושימוש בהקלטות הללו בבניית טסטים מקביליים בשפת </a:t>
            </a:r>
            <a:r>
              <a:rPr lang="en-US" dirty="0"/>
              <a:t>Java</a:t>
            </a:r>
            <a:r>
              <a:rPr lang="he-IL" dirty="0"/>
              <a:t>.</a:t>
            </a:r>
            <a:endParaRPr lang="en-US" dirty="0"/>
          </a:p>
          <a:p>
            <a:pPr algn="r" rtl="1"/>
            <a:r>
              <a:rPr lang="he-IL" dirty="0"/>
              <a:t>- </a:t>
            </a:r>
            <a:r>
              <a:rPr lang="en-US" dirty="0"/>
              <a:t>Locust</a:t>
            </a:r>
            <a:r>
              <a:rPr lang="he-IL" dirty="0"/>
              <a:t> – כלי שפת </a:t>
            </a:r>
            <a:r>
              <a:rPr lang="en-US" dirty="0"/>
              <a:t>python</a:t>
            </a:r>
            <a:r>
              <a:rPr lang="he-IL" dirty="0"/>
              <a:t> שלא תומך בתפיסת פקטות אך ייתכן וניתן להשתמש ב-</a:t>
            </a:r>
            <a:r>
              <a:rPr lang="en-US" dirty="0"/>
              <a:t>script</a:t>
            </a:r>
            <a:r>
              <a:rPr lang="he-IL" dirty="0"/>
              <a:t> כלשהו על מנת להמיר </a:t>
            </a:r>
            <a:r>
              <a:rPr lang="en-US" dirty="0"/>
              <a:t>collections</a:t>
            </a:r>
            <a:r>
              <a:rPr lang="he-IL" dirty="0"/>
              <a:t> של </a:t>
            </a:r>
            <a:r>
              <a:rPr lang="en-US" dirty="0"/>
              <a:t>Postman</a:t>
            </a:r>
            <a:r>
              <a:rPr lang="he-IL" dirty="0"/>
              <a:t> לסקריפטים של </a:t>
            </a:r>
            <a:r>
              <a:rPr lang="en-US" dirty="0"/>
              <a:t>Locus</a:t>
            </a:r>
            <a:r>
              <a:rPr lang="he-IL" dirty="0"/>
              <a:t>, ודורש כתיבת הטסטים מאפס.</a:t>
            </a:r>
          </a:p>
        </p:txBody>
      </p:sp>
    </p:spTree>
    <p:extLst>
      <p:ext uri="{BB962C8B-B14F-4D97-AF65-F5344CB8AC3E}">
        <p14:creationId xmlns:p14="http://schemas.microsoft.com/office/powerpoint/2010/main" val="326122033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{892EC527-C654-4A5B-BA1E-D19E8EC821C3}tf11429527_win32</Template>
  <TotalTime>311</TotalTime>
  <Words>400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Bookman Old Style</vt:lpstr>
      <vt:lpstr>Calibri</vt:lpstr>
      <vt:lpstr>Franklin Gothic Book</vt:lpstr>
      <vt:lpstr>1_RetrospectVTI</vt:lpstr>
      <vt:lpstr>בדיקות קיבול ועומס</vt:lpstr>
      <vt:lpstr>הבעיות במערכות מרובות משתמשים</vt:lpstr>
      <vt:lpstr>בדיקות קיבול ובדיקת עומס</vt:lpstr>
      <vt:lpstr>Postman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בדיקות קיבול ועומס</dc:title>
  <dc:creator>Игорь Горбачев</dc:creator>
  <cp:lastModifiedBy>Игорь Горбачев</cp:lastModifiedBy>
  <cp:revision>22</cp:revision>
  <dcterms:created xsi:type="dcterms:W3CDTF">2021-06-01T22:35:21Z</dcterms:created>
  <dcterms:modified xsi:type="dcterms:W3CDTF">2021-06-02T03:47:05Z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