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6" r:id="rId1"/>
  </p:sldMasterIdLst>
  <p:notesMasterIdLst>
    <p:notesMasterId r:id="rId12"/>
  </p:notesMasterIdLst>
  <p:sldIdLst>
    <p:sldId id="266" r:id="rId2"/>
    <p:sldId id="264" r:id="rId3"/>
    <p:sldId id="257" r:id="rId4"/>
    <p:sldId id="265" r:id="rId5"/>
    <p:sldId id="258" r:id="rId6"/>
    <p:sldId id="259" r:id="rId7"/>
    <p:sldId id="260" r:id="rId8"/>
    <p:sldId id="261" r:id="rId9"/>
    <p:sldId id="267" r:id="rId10"/>
    <p:sldId id="268"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53" autoAdjust="0"/>
    <p:restoredTop sz="87441" autoAdjust="0"/>
  </p:normalViewPr>
  <p:slideViewPr>
    <p:cSldViewPr snapToGrid="0">
      <p:cViewPr varScale="1">
        <p:scale>
          <a:sx n="63" d="100"/>
          <a:sy n="63"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F6D5633-6F5D-4CDF-AD9F-9F49B6A24925}" type="datetimeFigureOut">
              <a:rPr lang="he-IL" smtClean="0"/>
              <a:t>ו'/תמוז/תשפ"א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426142B-2D9F-4E21-8146-241ADDAF902A}" type="slidenum">
              <a:rPr lang="he-IL" smtClean="0"/>
              <a:t>‹#›</a:t>
            </a:fld>
            <a:endParaRPr lang="he-IL"/>
          </a:p>
        </p:txBody>
      </p:sp>
    </p:spTree>
    <p:extLst>
      <p:ext uri="{BB962C8B-B14F-4D97-AF65-F5344CB8AC3E}">
        <p14:creationId xmlns:p14="http://schemas.microsoft.com/office/powerpoint/2010/main" val="24806081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דוגמאות נוספות:</a:t>
            </a:r>
          </a:p>
          <a:p>
            <a:pPr marL="171450" indent="-171450">
              <a:buFontTx/>
              <a:buChar char="-"/>
            </a:pPr>
            <a:r>
              <a:rPr lang="he-IL" dirty="0"/>
              <a:t>שינוי תמונה של דוב קוטב במסמך לגמל באזור המזרח התיכון.</a:t>
            </a:r>
          </a:p>
          <a:p>
            <a:pPr marL="171450" indent="-171450">
              <a:buFontTx/>
              <a:buChar char="-"/>
            </a:pPr>
            <a:r>
              <a:rPr lang="he-IL" dirty="0"/>
              <a:t>שימוש נאות בתמונות, סמלים, </a:t>
            </a:r>
            <a:r>
              <a:rPr lang="he-IL" dirty="0" err="1"/>
              <a:t>אימוג'י</a:t>
            </a:r>
            <a:r>
              <a:rPr lang="he-IL" dirty="0"/>
              <a:t>: למשל ביפן, הסימן </a:t>
            </a:r>
            <a:r>
              <a:rPr lang="en-US" dirty="0"/>
              <a:t>V</a:t>
            </a:r>
            <a:r>
              <a:rPr lang="he-IL" dirty="0"/>
              <a:t> מסמל טעות.</a:t>
            </a:r>
          </a:p>
          <a:p>
            <a:pPr marL="171450" indent="-171450">
              <a:buFontTx/>
              <a:buChar char="-"/>
            </a:pPr>
            <a:r>
              <a:rPr lang="he-IL" dirty="0"/>
              <a:t>יחידות מידה, פורמט תאריכים.</a:t>
            </a:r>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2</a:t>
            </a:fld>
            <a:endParaRPr lang="he-IL"/>
          </a:p>
        </p:txBody>
      </p:sp>
    </p:spTree>
    <p:extLst>
      <p:ext uri="{BB962C8B-B14F-4D97-AF65-F5344CB8AC3E}">
        <p14:creationId xmlns:p14="http://schemas.microsoft.com/office/powerpoint/2010/main" val="147185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בעוד לוקליזציה מתייחסת לתהליך ההתאמה לאזור/קהל יעד מסוים, בינאום הוא ההכנה לכך.</a:t>
            </a:r>
          </a:p>
          <a:p>
            <a:endParaRPr lang="he-IL" dirty="0"/>
          </a:p>
          <a:p>
            <a:r>
              <a:rPr lang="he-IL" dirty="0"/>
              <a:t>בינאום: דוגמה- תרגום אנגלית לצרפתית מאריך את המילים.</a:t>
            </a:r>
          </a:p>
          <a:p>
            <a:endParaRPr lang="he-IL" dirty="0"/>
          </a:p>
          <a:p>
            <a:r>
              <a:rPr lang="he-IL" dirty="0"/>
              <a:t>גלובליזציה: דוגמאות נוספות: </a:t>
            </a:r>
            <a:r>
              <a:rPr lang="he-IL" dirty="0" err="1"/>
              <a:t>מקדונלדס</a:t>
            </a:r>
            <a:r>
              <a:rPr lang="he-IL" dirty="0"/>
              <a:t>, </a:t>
            </a:r>
            <a:r>
              <a:rPr lang="he-IL" dirty="0" err="1"/>
              <a:t>נטפליקס</a:t>
            </a:r>
            <a:r>
              <a:rPr lang="he-IL" dirty="0"/>
              <a:t>, </a:t>
            </a:r>
            <a:r>
              <a:rPr lang="he-IL" dirty="0" err="1"/>
              <a:t>נייקי</a:t>
            </a:r>
            <a:r>
              <a:rPr lang="he-IL" dirty="0"/>
              <a:t>- משתמשת בספורטאים מפורסמים ממדינות שונות ומענפים שונים.</a:t>
            </a:r>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3</a:t>
            </a:fld>
            <a:endParaRPr lang="he-IL"/>
          </a:p>
        </p:txBody>
      </p:sp>
    </p:spTree>
    <p:extLst>
      <p:ext uri="{BB962C8B-B14F-4D97-AF65-F5344CB8AC3E}">
        <p14:creationId xmlns:p14="http://schemas.microsoft.com/office/powerpoint/2010/main" val="258280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6</a:t>
            </a:fld>
            <a:endParaRPr lang="he-IL"/>
          </a:p>
        </p:txBody>
      </p:sp>
    </p:spTree>
    <p:extLst>
      <p:ext uri="{BB962C8B-B14F-4D97-AF65-F5344CB8AC3E}">
        <p14:creationId xmlns:p14="http://schemas.microsoft.com/office/powerpoint/2010/main" val="101750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מתודות נפוצות של </a:t>
            </a:r>
            <a:r>
              <a:rPr lang="en-US" dirty="0"/>
              <a:t>Locale</a:t>
            </a:r>
            <a:r>
              <a:rPr lang="he-IL" dirty="0"/>
              <a:t>:</a:t>
            </a:r>
          </a:p>
          <a:p>
            <a:r>
              <a:rPr lang="en-US" dirty="0" err="1"/>
              <a:t>getDisplayCountry</a:t>
            </a:r>
            <a:r>
              <a:rPr lang="he-IL" dirty="0"/>
              <a:t> – מחזיר את שם המדינה של אובייקט ה- </a:t>
            </a:r>
            <a:r>
              <a:rPr lang="en-US" dirty="0"/>
              <a:t>Locale</a:t>
            </a:r>
            <a:r>
              <a:rPr lang="he-IL" dirty="0"/>
              <a:t> הנוכחי.</a:t>
            </a:r>
          </a:p>
          <a:p>
            <a:r>
              <a:rPr lang="en-US" dirty="0" err="1"/>
              <a:t>getDisplayLanguage</a:t>
            </a:r>
            <a:endParaRPr lang="he-IL" dirty="0"/>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8</a:t>
            </a:fld>
            <a:endParaRPr lang="he-IL"/>
          </a:p>
        </p:txBody>
      </p:sp>
    </p:spTree>
    <p:extLst>
      <p:ext uri="{BB962C8B-B14F-4D97-AF65-F5344CB8AC3E}">
        <p14:creationId xmlns:p14="http://schemas.microsoft.com/office/powerpoint/2010/main" val="131233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9</a:t>
            </a:fld>
            <a:endParaRPr lang="he-IL"/>
          </a:p>
        </p:txBody>
      </p:sp>
    </p:spTree>
    <p:extLst>
      <p:ext uri="{BB962C8B-B14F-4D97-AF65-F5344CB8AC3E}">
        <p14:creationId xmlns:p14="http://schemas.microsoft.com/office/powerpoint/2010/main" val="102415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426142B-2D9F-4E21-8146-241ADDAF902A}" type="slidenum">
              <a:rPr lang="he-IL" smtClean="0"/>
              <a:t>10</a:t>
            </a:fld>
            <a:endParaRPr lang="he-IL"/>
          </a:p>
        </p:txBody>
      </p:sp>
    </p:spTree>
    <p:extLst>
      <p:ext uri="{BB962C8B-B14F-4D97-AF65-F5344CB8AC3E}">
        <p14:creationId xmlns:p14="http://schemas.microsoft.com/office/powerpoint/2010/main" val="39931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3477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228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382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314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3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4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056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3646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83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34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6/16/2021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1277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0" tIns="0" rIns="0" bIns="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0" tIns="0" rIns="0" bIns="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0" tIns="0" rIns="0" bIns="0" anchor="ctr"/>
          <a:lstStyle>
            <a:lvl1pPr algn="l">
              <a:defRPr sz="1000" cap="none" spc="0" baseline="0">
                <a:solidFill>
                  <a:schemeClr val="tx1">
                    <a:alpha val="70000"/>
                  </a:schemeClr>
                </a:solidFill>
              </a:defRPr>
            </a:lvl1pPr>
          </a:lstStyle>
          <a:p>
            <a:fld id="{64F0E216-BA48-4F04-AC4F-645AA0DD6AC6}" type="datetimeFigureOut">
              <a:rPr lang="en-US" smtClean="0"/>
              <a:pPr/>
              <a:t>6/16/2021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0" tIns="0" rIns="0" bIns="0" anchor="ctr"/>
          <a:lstStyle>
            <a:lvl1pPr algn="ctr">
              <a:defRPr sz="1000" cap="none" spc="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0" tIns="0" rIns="0" bIns="0" anchor="ctr"/>
          <a:lstStyle>
            <a:lvl1pPr algn="r">
              <a:defRPr sz="1000" cap="none" spc="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5650330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10000"/>
        </a:lnSpc>
        <a:spcBef>
          <a:spcPct val="0"/>
        </a:spcBef>
        <a:buNone/>
        <a:defRPr sz="40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עיבוד דיגיטלי של מפת העולם הצבעונית">
            <a:extLst>
              <a:ext uri="{FF2B5EF4-FFF2-40B4-BE49-F238E27FC236}">
                <a16:creationId xmlns:a16="http://schemas.microsoft.com/office/drawing/2014/main" id="{4310B19A-513E-41C1-A12C-10BB40BBA0AB}"/>
              </a:ext>
            </a:extLst>
          </p:cNvPr>
          <p:cNvPicPr>
            <a:picLocks noChangeAspect="1"/>
          </p:cNvPicPr>
          <p:nvPr/>
        </p:nvPicPr>
        <p:blipFill rotWithShape="1">
          <a:blip r:embed="rId2"/>
          <a:srcRect t="1260" b="17805"/>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כותרת 1">
            <a:extLst>
              <a:ext uri="{FF2B5EF4-FFF2-40B4-BE49-F238E27FC236}">
                <a16:creationId xmlns:a16="http://schemas.microsoft.com/office/drawing/2014/main" id="{3D7CD11D-E5E5-45EB-B48A-7EAEA52490E3}"/>
              </a:ext>
            </a:extLst>
          </p:cNvPr>
          <p:cNvSpPr>
            <a:spLocks noGrp="1"/>
          </p:cNvSpPr>
          <p:nvPr>
            <p:ph type="ctrTitle"/>
          </p:nvPr>
        </p:nvSpPr>
        <p:spPr>
          <a:xfrm>
            <a:off x="2197100" y="1079500"/>
            <a:ext cx="7797799" cy="2138400"/>
          </a:xfrm>
        </p:spPr>
        <p:txBody>
          <a:bodyPr>
            <a:normAutofit/>
          </a:bodyPr>
          <a:lstStyle/>
          <a:p>
            <a:pPr rtl="1"/>
            <a:r>
              <a:rPr lang="he-IL">
                <a:solidFill>
                  <a:srgbClr val="FFFFFF"/>
                </a:solidFill>
              </a:rPr>
              <a:t>התאמת מערכת לשימוש בינלאומי</a:t>
            </a:r>
          </a:p>
        </p:txBody>
      </p:sp>
      <p:sp>
        <p:nvSpPr>
          <p:cNvPr id="3" name="כותרת משנה 2">
            <a:extLst>
              <a:ext uri="{FF2B5EF4-FFF2-40B4-BE49-F238E27FC236}">
                <a16:creationId xmlns:a16="http://schemas.microsoft.com/office/drawing/2014/main" id="{79677C54-B902-412E-B4C8-BA2DCD7A66DC}"/>
              </a:ext>
            </a:extLst>
          </p:cNvPr>
          <p:cNvSpPr>
            <a:spLocks noGrp="1"/>
          </p:cNvSpPr>
          <p:nvPr>
            <p:ph type="subTitle" idx="1"/>
          </p:nvPr>
        </p:nvSpPr>
        <p:spPr>
          <a:xfrm>
            <a:off x="3308350" y="4113213"/>
            <a:ext cx="5575300" cy="1655762"/>
          </a:xfrm>
        </p:spPr>
        <p:txBody>
          <a:bodyPr>
            <a:normAutofit/>
          </a:bodyPr>
          <a:lstStyle/>
          <a:p>
            <a:r>
              <a:rPr lang="en-US" dirty="0">
                <a:solidFill>
                  <a:srgbClr val="FFFFFF"/>
                </a:solidFill>
              </a:rPr>
              <a:t>GILT</a:t>
            </a:r>
            <a:endParaRPr lang="he-IL" dirty="0">
              <a:solidFill>
                <a:srgbClr val="FFFFFF"/>
              </a:solidFill>
            </a:endParaRPr>
          </a:p>
        </p:txBody>
      </p:sp>
      <p:cxnSp>
        <p:nvCxnSpPr>
          <p:cNvPr id="31" name="Straight Connector 3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9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a:latin typeface="Calibri" panose="020F0502020204030204" pitchFamily="34" charset="0"/>
                <a:ea typeface="+mn-ea"/>
                <a:cs typeface="Calibri" panose="020F0502020204030204" pitchFamily="34" charset="0"/>
              </a:rPr>
              <a:t>איך ההתאמות האלה נתמכות ? הבא/י דוגמא בסביבה/ שפת תכנות לבחירתך.</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3" r="4059"/>
          <a:stretch/>
        </p:blipFill>
        <p:spPr bwMode="auto">
          <a:xfrm>
            <a:off x="7761864" y="520982"/>
            <a:ext cx="3326147" cy="5778000"/>
          </a:xfrm>
          <a:prstGeom prst="rect">
            <a:avLst/>
          </a:prstGeom>
          <a:noFill/>
          <a:extLst>
            <a:ext uri="{909E8E84-426E-40DD-AFC4-6F175D3DCCD1}">
              <a14:hiddenFill xmlns:a14="http://schemas.microsoft.com/office/drawing/2010/main">
                <a:solidFill>
                  <a:srgbClr val="FFFFFF"/>
                </a:solidFill>
              </a14:hiddenFill>
            </a:ext>
          </a:extLst>
        </p:spPr>
      </p:pic>
      <p:sp>
        <p:nvSpPr>
          <p:cNvPr id="10" name="תיבת טקסט 9">
            <a:extLst>
              <a:ext uri="{FF2B5EF4-FFF2-40B4-BE49-F238E27FC236}">
                <a16:creationId xmlns:a16="http://schemas.microsoft.com/office/drawing/2014/main" id="{A2D1619D-734C-44E0-93BE-DFB8303AC49C}"/>
              </a:ext>
            </a:extLst>
          </p:cNvPr>
          <p:cNvSpPr txBox="1"/>
          <p:nvPr/>
        </p:nvSpPr>
        <p:spPr>
          <a:xfrm>
            <a:off x="1" y="2411670"/>
            <a:ext cx="6654792" cy="2382191"/>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sz="2000" dirty="0">
                <a:solidFill>
                  <a:schemeClr val="tx1">
                    <a:alpha val="70000"/>
                  </a:schemeClr>
                </a:solidFill>
                <a:latin typeface="Calibri" panose="020F0502020204030204" pitchFamily="34" charset="0"/>
                <a:cs typeface="Calibri" panose="020F0502020204030204" pitchFamily="34" charset="0"/>
              </a:rPr>
              <a:t>דוגמה להמרת מספר/מטבע:</a:t>
            </a:r>
          </a:p>
          <a:p>
            <a:pP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ישנן שתי מתודות שימושיות: </a:t>
            </a:r>
          </a:p>
          <a:p>
            <a:pPr algn="l">
              <a:lnSpc>
                <a:spcPct val="115000"/>
              </a:lnSpc>
              <a:spcAft>
                <a:spcPts val="600"/>
              </a:spcAft>
              <a:buClr>
                <a:schemeClr val="accent1">
                  <a:lumMod val="60000"/>
                  <a:lumOff val="40000"/>
                </a:schemeClr>
              </a:buClr>
            </a:pPr>
            <a:r>
              <a:rPr lang="en-US" dirty="0">
                <a:solidFill>
                  <a:schemeClr val="tx1">
                    <a:alpha val="70000"/>
                  </a:schemeClr>
                </a:solidFill>
                <a:latin typeface="Calibri" panose="020F0502020204030204" pitchFamily="34" charset="0"/>
                <a:cs typeface="Calibri" panose="020F0502020204030204" pitchFamily="34" charset="0"/>
              </a:rPr>
              <a:t>NumberFormat.getInstance(Locale locale)</a:t>
            </a:r>
          </a:p>
          <a:p>
            <a:pPr algn="l">
              <a:lnSpc>
                <a:spcPct val="115000"/>
              </a:lnSpc>
              <a:spcAft>
                <a:spcPts val="600"/>
              </a:spcAft>
              <a:buClr>
                <a:schemeClr val="accent1">
                  <a:lumMod val="60000"/>
                  <a:lumOff val="40000"/>
                </a:schemeClr>
              </a:buClr>
            </a:pPr>
            <a:r>
              <a:rPr lang="en-US" dirty="0">
                <a:solidFill>
                  <a:schemeClr val="tx1">
                    <a:alpha val="70000"/>
                  </a:schemeClr>
                </a:solidFill>
                <a:latin typeface="Calibri" panose="020F0502020204030204" pitchFamily="34" charset="0"/>
                <a:cs typeface="Calibri" panose="020F0502020204030204" pitchFamily="34" charset="0"/>
              </a:rPr>
              <a:t>NumberFormat.getCurrencyInstance(Locale locale)</a:t>
            </a:r>
            <a:endParaRPr lang="he-IL" dirty="0">
              <a:solidFill>
                <a:schemeClr val="tx1">
                  <a:alpha val="70000"/>
                </a:schemeClr>
              </a:solidFill>
              <a:latin typeface="Calibri" panose="020F0502020204030204" pitchFamily="34" charset="0"/>
              <a:cs typeface="Calibri" panose="020F0502020204030204" pitchFamily="34" charset="0"/>
            </a:endParaRPr>
          </a:p>
          <a:p>
            <a:pP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ניתן בקלות לקבל ע"י אובייקט </a:t>
            </a:r>
            <a:r>
              <a:rPr lang="en-US" dirty="0">
                <a:solidFill>
                  <a:schemeClr val="tx1">
                    <a:alpha val="70000"/>
                  </a:schemeClr>
                </a:solidFill>
                <a:latin typeface="Calibri" panose="020F0502020204030204" pitchFamily="34" charset="0"/>
                <a:cs typeface="Calibri" panose="020F0502020204030204" pitchFamily="34" charset="0"/>
              </a:rPr>
              <a:t>Locale</a:t>
            </a:r>
            <a:r>
              <a:rPr lang="he-IL" dirty="0">
                <a:solidFill>
                  <a:schemeClr val="tx1">
                    <a:alpha val="70000"/>
                  </a:schemeClr>
                </a:solidFill>
                <a:latin typeface="Calibri" panose="020F0502020204030204" pitchFamily="34" charset="0"/>
                <a:cs typeface="Calibri" panose="020F0502020204030204" pitchFamily="34" charset="0"/>
              </a:rPr>
              <a:t> פורמט מתאים ולהמיר משתנה קיים:</a:t>
            </a:r>
          </a:p>
          <a:p>
            <a:endParaRPr lang="he-IL" dirty="0"/>
          </a:p>
        </p:txBody>
      </p:sp>
      <p:pic>
        <p:nvPicPr>
          <p:cNvPr id="5" name="תמונה 4">
            <a:extLst>
              <a:ext uri="{FF2B5EF4-FFF2-40B4-BE49-F238E27FC236}">
                <a16:creationId xmlns:a16="http://schemas.microsoft.com/office/drawing/2014/main" id="{E65A22F8-792B-46B0-8341-9E52E551D64D}"/>
              </a:ext>
            </a:extLst>
          </p:cNvPr>
          <p:cNvPicPr>
            <a:picLocks noChangeAspect="1"/>
          </p:cNvPicPr>
          <p:nvPr/>
        </p:nvPicPr>
        <p:blipFill>
          <a:blip r:embed="rId4"/>
          <a:stretch>
            <a:fillRect/>
          </a:stretch>
        </p:blipFill>
        <p:spPr>
          <a:xfrm>
            <a:off x="118692" y="4473773"/>
            <a:ext cx="5306165" cy="1057423"/>
          </a:xfrm>
          <a:prstGeom prst="rect">
            <a:avLst/>
          </a:prstGeom>
        </p:spPr>
      </p:pic>
      <p:pic>
        <p:nvPicPr>
          <p:cNvPr id="7" name="תמונה 6">
            <a:extLst>
              <a:ext uri="{FF2B5EF4-FFF2-40B4-BE49-F238E27FC236}">
                <a16:creationId xmlns:a16="http://schemas.microsoft.com/office/drawing/2014/main" id="{06F728D1-4D82-4B41-8379-5E83202B5701}"/>
              </a:ext>
            </a:extLst>
          </p:cNvPr>
          <p:cNvPicPr>
            <a:picLocks noChangeAspect="1"/>
          </p:cNvPicPr>
          <p:nvPr/>
        </p:nvPicPr>
        <p:blipFill>
          <a:blip r:embed="rId5"/>
          <a:stretch>
            <a:fillRect/>
          </a:stretch>
        </p:blipFill>
        <p:spPr>
          <a:xfrm>
            <a:off x="118692" y="5670168"/>
            <a:ext cx="5915851" cy="981212"/>
          </a:xfrm>
          <a:prstGeom prst="rect">
            <a:avLst/>
          </a:prstGeom>
        </p:spPr>
      </p:pic>
    </p:spTree>
    <p:extLst>
      <p:ext uri="{BB962C8B-B14F-4D97-AF65-F5344CB8AC3E}">
        <p14:creationId xmlns:p14="http://schemas.microsoft.com/office/powerpoint/2010/main" val="139295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7EEA124-2693-4E0D-A590-1CC0DE2C22BB}"/>
              </a:ext>
            </a:extLst>
          </p:cNvPr>
          <p:cNvSpPr>
            <a:spLocks noGrp="1"/>
          </p:cNvSpPr>
          <p:nvPr>
            <p:ph idx="1"/>
          </p:nvPr>
        </p:nvSpPr>
        <p:spPr>
          <a:xfrm>
            <a:off x="4429124" y="1301635"/>
            <a:ext cx="7319669" cy="3098916"/>
          </a:xfrm>
        </p:spPr>
        <p:txBody>
          <a:bodyPr/>
          <a:lstStyle/>
          <a:p>
            <a:pPr marL="0" indent="0" algn="r" rtl="1">
              <a:buNone/>
            </a:pPr>
            <a:r>
              <a:rPr lang="he-IL" dirty="0">
                <a:latin typeface="Calibri" panose="020F0502020204030204" pitchFamily="34" charset="0"/>
                <a:cs typeface="Calibri" panose="020F0502020204030204" pitchFamily="34" charset="0"/>
              </a:rPr>
              <a:t>לוקליזציה הינה תהליך התאמה של מוצר או שירות לסטנדרטים של קהל יעד באזור נתון השונה מזה שבשבילו הוא יוצר או פותח במקורו. </a:t>
            </a:r>
          </a:p>
          <a:p>
            <a:pPr marL="0" indent="0" algn="r" rtl="1">
              <a:buNone/>
            </a:pPr>
            <a:r>
              <a:rPr lang="he-IL" dirty="0">
                <a:latin typeface="Calibri" panose="020F0502020204030204" pitchFamily="34" charset="0"/>
                <a:cs typeface="Calibri" panose="020F0502020204030204" pitchFamily="34" charset="0"/>
              </a:rPr>
              <a:t>מרכיב מובהק של לוקליזציה הוא התאמה לשפה שונה מזו שמשמשת במוצר המקורי, כגון תרגום מדריך למשתמש משפת היצרן לשפת ארץ היעד. מרכיבים נוספים הם התאמה למיקום גיאוגרפי, לרגולציה מקומית או למנהגים מקומיים. לוקליזציה של מזון המיוצא לישראל, למשל, תכלול יצירת גרסה כשרה שלו. </a:t>
            </a:r>
          </a:p>
          <a:p>
            <a:pPr marL="0" indent="0" algn="r" rtl="1">
              <a:buNone/>
            </a:pPr>
            <a:r>
              <a:rPr lang="he-IL" dirty="0">
                <a:latin typeface="Calibri" panose="020F0502020204030204" pitchFamily="34" charset="0"/>
                <a:cs typeface="Calibri" panose="020F0502020204030204" pitchFamily="34" charset="0"/>
              </a:rPr>
              <a:t>לוקליזציה נעשית על ידי היצרן לשם קידום השיווק של מוצריו, ולעיתים היא נדרשת בחוקים להגנת הצרכן.</a:t>
            </a:r>
          </a:p>
        </p:txBody>
      </p:sp>
      <p:sp>
        <p:nvSpPr>
          <p:cNvPr id="7" name="תיבת טקסט 6">
            <a:extLst>
              <a:ext uri="{FF2B5EF4-FFF2-40B4-BE49-F238E27FC236}">
                <a16:creationId xmlns:a16="http://schemas.microsoft.com/office/drawing/2014/main" id="{8ACC07B0-557C-4D39-A126-1FC1FF0D600D}"/>
              </a:ext>
            </a:extLst>
          </p:cNvPr>
          <p:cNvSpPr txBox="1"/>
          <p:nvPr/>
        </p:nvSpPr>
        <p:spPr>
          <a:xfrm>
            <a:off x="2766718" y="741305"/>
            <a:ext cx="8982075" cy="461665"/>
          </a:xfrm>
          <a:prstGeom prst="rect">
            <a:avLst/>
          </a:prstGeom>
          <a:noFill/>
        </p:spPr>
        <p:txBody>
          <a:bodyPr wrap="square" rtlCol="1">
            <a:spAutoFit/>
          </a:bodyPr>
          <a:lstStyle/>
          <a:p>
            <a:r>
              <a:rPr lang="en-US" sz="2400" b="1" dirty="0">
                <a:solidFill>
                  <a:schemeClr val="tx1">
                    <a:alpha val="70000"/>
                  </a:schemeClr>
                </a:solidFill>
                <a:latin typeface="Calibri" panose="020F0502020204030204" pitchFamily="34" charset="0"/>
                <a:cs typeface="Calibri" panose="020F0502020204030204" pitchFamily="34" charset="0"/>
              </a:rPr>
              <a:t>localization</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pic>
        <p:nvPicPr>
          <p:cNvPr id="2050" name="Picture 2" descr="מה זה לוקליזציה? | גלובוס תרגומים - חברת תירגומים המציעה שירותי תרגום  המובילה בישראל">
            <a:extLst>
              <a:ext uri="{FF2B5EF4-FFF2-40B4-BE49-F238E27FC236}">
                <a16:creationId xmlns:a16="http://schemas.microsoft.com/office/drawing/2014/main" id="{BA235B08-60C9-44B1-BAC9-2BE8F7D13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28909"/>
            <a:ext cx="2998787" cy="324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7EEA124-2693-4E0D-A590-1CC0DE2C22BB}"/>
              </a:ext>
            </a:extLst>
          </p:cNvPr>
          <p:cNvSpPr>
            <a:spLocks noGrp="1"/>
          </p:cNvSpPr>
          <p:nvPr>
            <p:ph idx="1"/>
          </p:nvPr>
        </p:nvSpPr>
        <p:spPr>
          <a:xfrm>
            <a:off x="4772023" y="972137"/>
            <a:ext cx="6976769" cy="2980738"/>
          </a:xfrm>
        </p:spPr>
        <p:txBody>
          <a:bodyPr/>
          <a:lstStyle/>
          <a:p>
            <a:pPr marL="0" indent="0" algn="r" rtl="1">
              <a:buNone/>
            </a:pPr>
            <a:r>
              <a:rPr lang="he-IL" dirty="0">
                <a:latin typeface="Calibri" panose="020F0502020204030204" pitchFamily="34" charset="0"/>
                <a:cs typeface="Calibri" panose="020F0502020204030204" pitchFamily="34" charset="0"/>
              </a:rPr>
              <a:t>בינאום מתייחס לתהליך ההכנה הדרוש על מנת להבטיח שיהיה ניתן להתאים את המוצר או השירות בקלות יחסית לאזור או קהל יעד משתנים. התוצאה בסופו של התהליך היא לוקליזציה מהירה יותר שאינה מצריכה שינויים בקוד המקור.</a:t>
            </a:r>
          </a:p>
          <a:p>
            <a:pPr marL="0" indent="0" algn="r" rtl="1">
              <a:buNone/>
            </a:pPr>
            <a:r>
              <a:rPr lang="he-IL" dirty="0">
                <a:latin typeface="Calibri" panose="020F0502020204030204" pitchFamily="34" charset="0"/>
                <a:cs typeface="Calibri" panose="020F0502020204030204" pitchFamily="34" charset="0"/>
              </a:rPr>
              <a:t>מרכיב עיקרי בתהליך הבינאום הינו טקסט: תמיכה בקידוד תווים שונים (</a:t>
            </a:r>
            <a:r>
              <a:rPr lang="en-US" dirty="0">
                <a:latin typeface="Calibri" panose="020F0502020204030204" pitchFamily="34" charset="0"/>
                <a:cs typeface="Calibri" panose="020F0502020204030204" pitchFamily="34" charset="0"/>
              </a:rPr>
              <a:t>Unicode</a:t>
            </a:r>
            <a:r>
              <a:rPr lang="he-IL" dirty="0">
                <a:latin typeface="Calibri" panose="020F0502020204030204" pitchFamily="34" charset="0"/>
                <a:cs typeface="Calibri" panose="020F0502020204030204" pitchFamily="34" charset="0"/>
              </a:rPr>
              <a:t>), טקסט משמאל/ימין, עיצוב כפתורים ואלמנטים גרפיים שונים כך שיתאימו להרחבת הטקסט בתרגום ועוד.</a:t>
            </a:r>
          </a:p>
        </p:txBody>
      </p:sp>
      <p:sp>
        <p:nvSpPr>
          <p:cNvPr id="4" name="תיבת טקסט 3">
            <a:extLst>
              <a:ext uri="{FF2B5EF4-FFF2-40B4-BE49-F238E27FC236}">
                <a16:creationId xmlns:a16="http://schemas.microsoft.com/office/drawing/2014/main" id="{7B3084F7-CD73-4EF8-BC04-85E969C2C6C4}"/>
              </a:ext>
            </a:extLst>
          </p:cNvPr>
          <p:cNvSpPr txBox="1"/>
          <p:nvPr/>
        </p:nvSpPr>
        <p:spPr>
          <a:xfrm>
            <a:off x="2766717" y="4135878"/>
            <a:ext cx="8982075" cy="461665"/>
          </a:xfrm>
          <a:prstGeom prst="rect">
            <a:avLst/>
          </a:prstGeom>
          <a:noFill/>
        </p:spPr>
        <p:txBody>
          <a:bodyPr wrap="square" rtlCol="1">
            <a:spAutoFit/>
          </a:bodyPr>
          <a:lstStyle/>
          <a:p>
            <a:r>
              <a:rPr lang="en-US" sz="2400" b="1" dirty="0">
                <a:solidFill>
                  <a:schemeClr val="tx1">
                    <a:alpha val="70000"/>
                  </a:schemeClr>
                </a:solidFill>
                <a:latin typeface="Calibri" panose="020F0502020204030204" pitchFamily="34" charset="0"/>
                <a:cs typeface="Calibri" panose="020F0502020204030204" pitchFamily="34" charset="0"/>
              </a:rPr>
              <a:t>Globalization</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sp>
        <p:nvSpPr>
          <p:cNvPr id="7" name="תיבת טקסט 6">
            <a:extLst>
              <a:ext uri="{FF2B5EF4-FFF2-40B4-BE49-F238E27FC236}">
                <a16:creationId xmlns:a16="http://schemas.microsoft.com/office/drawing/2014/main" id="{8ACC07B0-557C-4D39-A126-1FC1FF0D600D}"/>
              </a:ext>
            </a:extLst>
          </p:cNvPr>
          <p:cNvSpPr txBox="1"/>
          <p:nvPr/>
        </p:nvSpPr>
        <p:spPr>
          <a:xfrm>
            <a:off x="2766718" y="510472"/>
            <a:ext cx="8982075" cy="461665"/>
          </a:xfrm>
          <a:prstGeom prst="rect">
            <a:avLst/>
          </a:prstGeom>
          <a:noFill/>
        </p:spPr>
        <p:txBody>
          <a:bodyPr wrap="square" rtlCol="1">
            <a:spAutoFit/>
          </a:bodyPr>
          <a:lstStyle/>
          <a:p>
            <a:r>
              <a:rPr lang="en-US" sz="2400" b="1" dirty="0">
                <a:solidFill>
                  <a:schemeClr val="tx1">
                    <a:alpha val="70000"/>
                  </a:schemeClr>
                </a:solidFill>
                <a:latin typeface="Calibri" panose="020F0502020204030204" pitchFamily="34" charset="0"/>
                <a:cs typeface="Calibri" panose="020F0502020204030204" pitchFamily="34" charset="0"/>
              </a:rPr>
              <a:t>Internationalization</a:t>
            </a:r>
            <a:r>
              <a:rPr lang="he-IL" sz="2400" b="1" dirty="0">
                <a:solidFill>
                  <a:schemeClr val="tx1">
                    <a:alpha val="70000"/>
                  </a:schemeClr>
                </a:solidFill>
                <a:latin typeface="Calibri" panose="020F0502020204030204" pitchFamily="34" charset="0"/>
                <a:cs typeface="Calibri" panose="020F0502020204030204" pitchFamily="34" charset="0"/>
              </a:rPr>
              <a:t> (בינאום)- </a:t>
            </a:r>
          </a:p>
        </p:txBody>
      </p:sp>
      <p:sp>
        <p:nvSpPr>
          <p:cNvPr id="8" name="מציין מיקום תוכן 2">
            <a:extLst>
              <a:ext uri="{FF2B5EF4-FFF2-40B4-BE49-F238E27FC236}">
                <a16:creationId xmlns:a16="http://schemas.microsoft.com/office/drawing/2014/main" id="{20DB476F-5533-4797-9810-09E3009174E2}"/>
              </a:ext>
            </a:extLst>
          </p:cNvPr>
          <p:cNvSpPr txBox="1">
            <a:spLocks/>
          </p:cNvSpPr>
          <p:nvPr/>
        </p:nvSpPr>
        <p:spPr>
          <a:xfrm>
            <a:off x="5067298" y="4597542"/>
            <a:ext cx="6681494" cy="2127107"/>
          </a:xfrm>
          <a:prstGeom prst="rect">
            <a:avLst/>
          </a:prstGeom>
        </p:spPr>
        <p:txBody>
          <a:bodyPr lIns="0" tIns="0" rIns="0" bIns="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he-IL" sz="2400" b="1" dirty="0">
                <a:latin typeface="Calibri" panose="020F0502020204030204" pitchFamily="34" charset="0"/>
                <a:cs typeface="Calibri" panose="020F0502020204030204" pitchFamily="34" charset="0"/>
              </a:rPr>
              <a:t> </a:t>
            </a:r>
            <a:r>
              <a:rPr lang="he-IL" dirty="0">
                <a:latin typeface="Calibri" panose="020F0502020204030204" pitchFamily="34" charset="0"/>
                <a:cs typeface="Calibri" panose="020F0502020204030204" pitchFamily="34" charset="0"/>
              </a:rPr>
              <a:t>גלובליזציה היא כל פעילות אשר נועדה לקרב בין אנשים, חברות או תרבויות שונות. בעסקים, המושג מתייחס לצעדים הננקטים ע"י חברה כדי להתקרב אל קהל לקוחותיה מסביב לעולם, החל מתהליך העיצוב ועד לשיווק. למשל: איביי ואמזון המאפשרות לקנות מוצרים מעסקים בכל רחבי העולם לכל מקום בעולם.</a:t>
            </a:r>
          </a:p>
        </p:txBody>
      </p:sp>
      <p:pic>
        <p:nvPicPr>
          <p:cNvPr id="1026" name="Picture 2" descr="קידום אתרים בינלאומי | שגיב SEO">
            <a:extLst>
              <a:ext uri="{FF2B5EF4-FFF2-40B4-BE49-F238E27FC236}">
                <a16:creationId xmlns:a16="http://schemas.microsoft.com/office/drawing/2014/main" id="{3633EBFA-F90C-497F-B165-1413B3B91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16" y="1133928"/>
            <a:ext cx="3822679" cy="2087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סמינר ייחודי לרגל הגעתה לישראל של גב&amp;#39; מארייטה רובינסון,נציבה מטעם הועדה  לבטיחות מוצרי צריכה בארה&amp;quot;ב- (The U.S. Consumer Product Safety Commission –  CPSC) - לשכת המסחר ירושלים">
            <a:extLst>
              <a:ext uri="{FF2B5EF4-FFF2-40B4-BE49-F238E27FC236}">
                <a16:creationId xmlns:a16="http://schemas.microsoft.com/office/drawing/2014/main" id="{6239418B-AC2C-4444-B78D-0AE93F7D7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94" y="4296328"/>
            <a:ext cx="3590925" cy="230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5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D6B34F-7BF9-4DD7-81F6-50B3C2323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תיבת טקסט 4">
            <a:extLst>
              <a:ext uri="{FF2B5EF4-FFF2-40B4-BE49-F238E27FC236}">
                <a16:creationId xmlns:a16="http://schemas.microsoft.com/office/drawing/2014/main" id="{DE880F57-FA75-4D6E-8E54-E85EC1AE85F7}"/>
              </a:ext>
            </a:extLst>
          </p:cNvPr>
          <p:cNvSpPr txBox="1"/>
          <p:nvPr/>
        </p:nvSpPr>
        <p:spPr>
          <a:xfrm>
            <a:off x="2000250" y="278390"/>
            <a:ext cx="8191499" cy="523220"/>
          </a:xfrm>
          <a:prstGeom prst="rect">
            <a:avLst/>
          </a:prstGeom>
          <a:noFill/>
        </p:spPr>
        <p:txBody>
          <a:bodyPr wrap="square" rtlCol="1">
            <a:spAutoFit/>
          </a:bodyPr>
          <a:lstStyle/>
          <a:p>
            <a:r>
              <a:rPr lang="he-IL" sz="2800" dirty="0">
                <a:latin typeface="Calibri" panose="020F0502020204030204" pitchFamily="34" charset="0"/>
                <a:cs typeface="Calibri" panose="020F0502020204030204" pitchFamily="34" charset="0"/>
              </a:rPr>
              <a:t>שלושת השלבים הנ"ל יעזרו לחברה להשיג אחיזה ברחבי העולם</a:t>
            </a:r>
          </a:p>
        </p:txBody>
      </p:sp>
      <p:pic>
        <p:nvPicPr>
          <p:cNvPr id="9" name="תמונה 8">
            <a:extLst>
              <a:ext uri="{FF2B5EF4-FFF2-40B4-BE49-F238E27FC236}">
                <a16:creationId xmlns:a16="http://schemas.microsoft.com/office/drawing/2014/main" id="{AD99C6B4-5861-4319-811C-7076C7BADBE7}"/>
              </a:ext>
            </a:extLst>
          </p:cNvPr>
          <p:cNvPicPr>
            <a:picLocks noChangeAspect="1"/>
          </p:cNvPicPr>
          <p:nvPr/>
        </p:nvPicPr>
        <p:blipFill>
          <a:blip r:embed="rId2"/>
          <a:stretch>
            <a:fillRect/>
          </a:stretch>
        </p:blipFill>
        <p:spPr>
          <a:xfrm>
            <a:off x="304464" y="1080000"/>
            <a:ext cx="5604705" cy="4848515"/>
          </a:xfrm>
          <a:prstGeom prst="rect">
            <a:avLst/>
          </a:prstGeom>
        </p:spPr>
      </p:pic>
      <p:sp>
        <p:nvSpPr>
          <p:cNvPr id="11" name="תיבת טקסט 10">
            <a:extLst>
              <a:ext uri="{FF2B5EF4-FFF2-40B4-BE49-F238E27FC236}">
                <a16:creationId xmlns:a16="http://schemas.microsoft.com/office/drawing/2014/main" id="{E6F077B7-3A69-4B75-A990-2D5698CA9EA7}"/>
              </a:ext>
            </a:extLst>
          </p:cNvPr>
          <p:cNvSpPr txBox="1"/>
          <p:nvPr/>
        </p:nvSpPr>
        <p:spPr>
          <a:xfrm>
            <a:off x="6638925" y="1362075"/>
            <a:ext cx="5029200" cy="1015663"/>
          </a:xfrm>
          <a:prstGeom prst="rect">
            <a:avLst/>
          </a:prstGeom>
          <a:noFill/>
        </p:spPr>
        <p:txBody>
          <a:bodyPr wrap="square" rtlCol="1">
            <a:spAutoFit/>
          </a:bodyPr>
          <a:lstStyle/>
          <a:p>
            <a:r>
              <a:rPr lang="he-IL" sz="2000" dirty="0">
                <a:latin typeface="Calibri" panose="020F0502020204030204" pitchFamily="34" charset="0"/>
                <a:cs typeface="Calibri" panose="020F0502020204030204" pitchFamily="34" charset="0"/>
              </a:rPr>
              <a:t>בתחתית נמצאת הגלובליזציה- המדיניות והנהלים שארגון או חברה מאמצים לעצמם כך שיוכלו להתחיל לפעול בקנה מידה גלובלי ולהתרחב לשאר העולם.</a:t>
            </a:r>
          </a:p>
        </p:txBody>
      </p:sp>
      <p:sp>
        <p:nvSpPr>
          <p:cNvPr id="13" name="תיבת טקסט 12">
            <a:extLst>
              <a:ext uri="{FF2B5EF4-FFF2-40B4-BE49-F238E27FC236}">
                <a16:creationId xmlns:a16="http://schemas.microsoft.com/office/drawing/2014/main" id="{B1877B94-BE0B-4D32-A528-91D98858C239}"/>
              </a:ext>
            </a:extLst>
          </p:cNvPr>
          <p:cNvSpPr txBox="1"/>
          <p:nvPr/>
        </p:nvSpPr>
        <p:spPr>
          <a:xfrm>
            <a:off x="7038975" y="2630506"/>
            <a:ext cx="4629150" cy="1015663"/>
          </a:xfrm>
          <a:prstGeom prst="rect">
            <a:avLst/>
          </a:prstGeom>
          <a:noFill/>
        </p:spPr>
        <p:txBody>
          <a:bodyPr wrap="square" rtlCol="1">
            <a:spAutoFit/>
          </a:bodyPr>
          <a:lstStyle/>
          <a:p>
            <a:r>
              <a:rPr lang="he-IL" sz="2000" dirty="0">
                <a:latin typeface="Calibri" panose="020F0502020204030204" pitchFamily="34" charset="0"/>
                <a:cs typeface="Calibri" panose="020F0502020204030204" pitchFamily="34" charset="0"/>
              </a:rPr>
              <a:t>מעליו, נמצא הבינאום- התאמת כל חלקי המערכת לביצוע מעבר קל ומהיר בין קהלי יעד שונים בעולם ללא צורך בתכנון מחדש. </a:t>
            </a:r>
          </a:p>
        </p:txBody>
      </p:sp>
      <p:sp>
        <p:nvSpPr>
          <p:cNvPr id="14" name="תיבת טקסט 13">
            <a:extLst>
              <a:ext uri="{FF2B5EF4-FFF2-40B4-BE49-F238E27FC236}">
                <a16:creationId xmlns:a16="http://schemas.microsoft.com/office/drawing/2014/main" id="{196DF742-FE18-4406-BA0C-7749BEC70A51}"/>
              </a:ext>
            </a:extLst>
          </p:cNvPr>
          <p:cNvSpPr txBox="1"/>
          <p:nvPr/>
        </p:nvSpPr>
        <p:spPr>
          <a:xfrm>
            <a:off x="7038975" y="3898937"/>
            <a:ext cx="4629150" cy="1631216"/>
          </a:xfrm>
          <a:prstGeom prst="rect">
            <a:avLst/>
          </a:prstGeom>
          <a:noFill/>
        </p:spPr>
        <p:txBody>
          <a:bodyPr wrap="square" rtlCol="1">
            <a:spAutoFit/>
          </a:bodyPr>
          <a:lstStyle/>
          <a:p>
            <a:r>
              <a:rPr lang="he-IL" sz="2000" dirty="0">
                <a:latin typeface="Calibri" panose="020F0502020204030204" pitchFamily="34" charset="0"/>
                <a:cs typeface="Calibri" panose="020F0502020204030204" pitchFamily="34" charset="0"/>
              </a:rPr>
              <a:t>לבסוף, לוקליזציה- התאמה של מוצר או שירות מסוים לשוק מסוים בצורה הטובה ביותר.</a:t>
            </a:r>
          </a:p>
          <a:p>
            <a:endParaRPr lang="he-IL" sz="2000" dirty="0">
              <a:latin typeface="Calibri" panose="020F0502020204030204" pitchFamily="34" charset="0"/>
              <a:cs typeface="Calibri" panose="020F0502020204030204" pitchFamily="34" charset="0"/>
            </a:endParaRPr>
          </a:p>
          <a:p>
            <a:r>
              <a:rPr lang="he-IL" sz="2000" dirty="0">
                <a:latin typeface="Calibri" panose="020F0502020204030204" pitchFamily="34" charset="0"/>
                <a:cs typeface="Calibri" panose="020F0502020204030204" pitchFamily="34" charset="0"/>
              </a:rPr>
              <a:t>גלובליזציה נכונה מצריכה </a:t>
            </a:r>
            <a:r>
              <a:rPr lang="he-IL" sz="2000" dirty="0" err="1">
                <a:latin typeface="Calibri" panose="020F0502020204030204" pitchFamily="34" charset="0"/>
                <a:cs typeface="Calibri" panose="020F0502020204030204" pitchFamily="34" charset="0"/>
              </a:rPr>
              <a:t>בינאום</a:t>
            </a:r>
            <a:r>
              <a:rPr lang="he-IL" sz="2000" dirty="0">
                <a:latin typeface="Calibri" panose="020F0502020204030204" pitchFamily="34" charset="0"/>
                <a:cs typeface="Calibri" panose="020F0502020204030204" pitchFamily="34" charset="0"/>
              </a:rPr>
              <a:t> ולוקליזציה ברמה גבוהה.</a:t>
            </a:r>
          </a:p>
        </p:txBody>
      </p:sp>
    </p:spTree>
    <p:extLst>
      <p:ext uri="{BB962C8B-B14F-4D97-AF65-F5344CB8AC3E}">
        <p14:creationId xmlns:p14="http://schemas.microsoft.com/office/powerpoint/2010/main" val="352154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DB34851-CE19-46D9-82DD-CEF16E7BF29F}"/>
              </a:ext>
            </a:extLst>
          </p:cNvPr>
          <p:cNvSpPr txBox="1"/>
          <p:nvPr/>
        </p:nvSpPr>
        <p:spPr>
          <a:xfrm>
            <a:off x="8396291" y="1356685"/>
            <a:ext cx="3629016" cy="2679067"/>
          </a:xfrm>
          <a:prstGeom prst="rect">
            <a:avLst/>
          </a:prstGeom>
          <a:noFill/>
        </p:spPr>
        <p:txBody>
          <a:bodyPr wrap="square" rtlCol="1">
            <a:spAutoFit/>
          </a:bodyPr>
          <a:lstStyle/>
          <a:p>
            <a:pPr algn="ctr">
              <a:lnSpc>
                <a:spcPct val="150000"/>
              </a:lnSpc>
            </a:pPr>
            <a:r>
              <a:rPr lang="he-IL" sz="2400" b="1" dirty="0">
                <a:solidFill>
                  <a:schemeClr val="tx1">
                    <a:alpha val="70000"/>
                  </a:schemeClr>
                </a:solidFill>
                <a:latin typeface="Calibri" panose="020F0502020204030204" pitchFamily="34" charset="0"/>
                <a:cs typeface="Calibri" panose="020F0502020204030204" pitchFamily="34" charset="0"/>
              </a:rPr>
              <a:t>גלובליזציה</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תהליך בו החברה מביאה את המוצרים הקיימים שלה לשאר העולם.</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מהלך כלכלי. </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מושפע לרוב משינויי תשתיות, תקשורת או שינויים לוגיסטיים.</a:t>
            </a:r>
            <a:endParaRPr lang="he-IL" dirty="0"/>
          </a:p>
        </p:txBody>
      </p:sp>
      <p:sp>
        <p:nvSpPr>
          <p:cNvPr id="13" name="תיבת טקסט 12">
            <a:extLst>
              <a:ext uri="{FF2B5EF4-FFF2-40B4-BE49-F238E27FC236}">
                <a16:creationId xmlns:a16="http://schemas.microsoft.com/office/drawing/2014/main" id="{B96CDF28-23EF-4403-B7C5-5F5910FFEC65}"/>
              </a:ext>
            </a:extLst>
          </p:cNvPr>
          <p:cNvSpPr txBox="1"/>
          <p:nvPr/>
        </p:nvSpPr>
        <p:spPr>
          <a:xfrm>
            <a:off x="4666982" y="511777"/>
            <a:ext cx="3181885" cy="646331"/>
          </a:xfrm>
          <a:prstGeom prst="rect">
            <a:avLst/>
          </a:prstGeom>
          <a:noFill/>
        </p:spPr>
        <p:txBody>
          <a:bodyPr wrap="square" rtlCol="1">
            <a:spAutoFit/>
          </a:bodyPr>
          <a:lstStyle/>
          <a:p>
            <a:pPr algn="ctr"/>
            <a:r>
              <a:rPr lang="he-IL" sz="3600" dirty="0">
                <a:latin typeface="Calibri" panose="020F0502020204030204" pitchFamily="34" charset="0"/>
                <a:cs typeface="Calibri" panose="020F0502020204030204" pitchFamily="34" charset="0"/>
              </a:rPr>
              <a:t>ההבדלים - </a:t>
            </a:r>
          </a:p>
        </p:txBody>
      </p:sp>
      <p:cxnSp>
        <p:nvCxnSpPr>
          <p:cNvPr id="14" name="מחבר ישר 13">
            <a:extLst>
              <a:ext uri="{FF2B5EF4-FFF2-40B4-BE49-F238E27FC236}">
                <a16:creationId xmlns:a16="http://schemas.microsoft.com/office/drawing/2014/main" id="{837538A1-E88E-4A3F-82BA-882688B505BB}"/>
              </a:ext>
            </a:extLst>
          </p:cNvPr>
          <p:cNvCxnSpPr>
            <a:cxnSpLocks/>
          </p:cNvCxnSpPr>
          <p:nvPr/>
        </p:nvCxnSpPr>
        <p:spPr>
          <a:xfrm>
            <a:off x="8048890" y="1623249"/>
            <a:ext cx="0" cy="2748726"/>
          </a:xfrm>
          <a:prstGeom prst="line">
            <a:avLst/>
          </a:prstGeom>
          <a:ln>
            <a:solidFill>
              <a:schemeClr val="tx1">
                <a:alpha val="50000"/>
              </a:schemeClr>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 name="תיבת טקסט 14">
            <a:extLst>
              <a:ext uri="{FF2B5EF4-FFF2-40B4-BE49-F238E27FC236}">
                <a16:creationId xmlns:a16="http://schemas.microsoft.com/office/drawing/2014/main" id="{4A015213-5CE2-44FF-A329-4B28199C1CDB}"/>
              </a:ext>
            </a:extLst>
          </p:cNvPr>
          <p:cNvSpPr txBox="1"/>
          <p:nvPr/>
        </p:nvSpPr>
        <p:spPr>
          <a:xfrm>
            <a:off x="4345271" y="1328110"/>
            <a:ext cx="3629018" cy="3503523"/>
          </a:xfrm>
          <a:prstGeom prst="rect">
            <a:avLst/>
          </a:prstGeom>
          <a:noFill/>
        </p:spPr>
        <p:txBody>
          <a:bodyPr wrap="square" rtlCol="1">
            <a:spAutoFit/>
          </a:bodyPr>
          <a:lstStyle/>
          <a:p>
            <a:pPr algn="ctr">
              <a:lnSpc>
                <a:spcPct val="150000"/>
              </a:lnSpc>
            </a:pPr>
            <a:r>
              <a:rPr lang="he-IL" sz="2400" b="1" dirty="0">
                <a:solidFill>
                  <a:schemeClr val="tx1">
                    <a:alpha val="70000"/>
                  </a:schemeClr>
                </a:solidFill>
                <a:latin typeface="Calibri" panose="020F0502020204030204" pitchFamily="34" charset="0"/>
                <a:cs typeface="Calibri" panose="020F0502020204030204" pitchFamily="34" charset="0"/>
              </a:rPr>
              <a:t>בינאום</a:t>
            </a:r>
          </a:p>
          <a:p>
            <a:pPr marL="285750" indent="-285750" algn="ctr">
              <a:lnSpc>
                <a:spcPct val="150000"/>
              </a:lnSpc>
              <a:buFont typeface="Wingdings" panose="05000000000000000000" pitchFamily="2" charset="2"/>
              <a:buChar char="v"/>
            </a:pPr>
            <a:r>
              <a:rPr lang="he-IL" dirty="0"/>
              <a:t> </a:t>
            </a:r>
            <a:r>
              <a:rPr lang="he-IL" dirty="0">
                <a:latin typeface="Calibri" panose="020F0502020204030204" pitchFamily="34" charset="0"/>
                <a:cs typeface="Calibri" panose="020F0502020204030204" pitchFamily="34" charset="0"/>
              </a:rPr>
              <a:t>תהליך בו מעצבים מוצרים, שירותים, ופעילויות פנימיות בכדי להתאים להרחבה לשווקים בינלאומיים. </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מהלך של שיפור/פיתוח.</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מושפע לרוב מבדיקות תרבותיות והעדפות, מסורת וכו' </a:t>
            </a:r>
          </a:p>
          <a:p>
            <a:pPr algn="ctr">
              <a:lnSpc>
                <a:spcPct val="150000"/>
              </a:lnSpc>
            </a:pPr>
            <a:r>
              <a:rPr lang="he-IL" dirty="0"/>
              <a:t> </a:t>
            </a:r>
          </a:p>
        </p:txBody>
      </p:sp>
      <p:sp>
        <p:nvSpPr>
          <p:cNvPr id="8" name="תיבת טקסט 7">
            <a:extLst>
              <a:ext uri="{FF2B5EF4-FFF2-40B4-BE49-F238E27FC236}">
                <a16:creationId xmlns:a16="http://schemas.microsoft.com/office/drawing/2014/main" id="{EA026C9F-C4E6-496B-97FA-C79B464B67A8}"/>
              </a:ext>
            </a:extLst>
          </p:cNvPr>
          <p:cNvSpPr txBox="1"/>
          <p:nvPr/>
        </p:nvSpPr>
        <p:spPr>
          <a:xfrm>
            <a:off x="266704" y="1328110"/>
            <a:ext cx="3551267" cy="3919022"/>
          </a:xfrm>
          <a:prstGeom prst="rect">
            <a:avLst/>
          </a:prstGeom>
          <a:noFill/>
        </p:spPr>
        <p:txBody>
          <a:bodyPr wrap="square" rtlCol="1">
            <a:spAutoFit/>
          </a:bodyPr>
          <a:lstStyle/>
          <a:p>
            <a:pPr algn="ctr">
              <a:lnSpc>
                <a:spcPct val="150000"/>
              </a:lnSpc>
            </a:pPr>
            <a:r>
              <a:rPr lang="he-IL" sz="2400" b="1" dirty="0">
                <a:solidFill>
                  <a:schemeClr val="tx1">
                    <a:alpha val="70000"/>
                  </a:schemeClr>
                </a:solidFill>
                <a:latin typeface="Calibri" panose="020F0502020204030204" pitchFamily="34" charset="0"/>
                <a:cs typeface="Calibri" panose="020F0502020204030204" pitchFamily="34" charset="0"/>
              </a:rPr>
              <a:t>לוקליזציה</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תהליך בו מתאימים מוצר לשווקים שונים, לשפות שונות או להקשר תרבותי אחר</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מהלך של שינוי תצורה והתאמה</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מושפע לרוב מהצורך ליצור גרסה נאמנה למוצר שניתן ליהנות ממנה באופן מלא</a:t>
            </a:r>
          </a:p>
          <a:p>
            <a:pPr algn="ctr">
              <a:lnSpc>
                <a:spcPct val="150000"/>
              </a:lnSpc>
            </a:pPr>
            <a:endParaRPr lang="he-IL" dirty="0"/>
          </a:p>
        </p:txBody>
      </p:sp>
      <p:cxnSp>
        <p:nvCxnSpPr>
          <p:cNvPr id="9" name="מחבר ישר 8">
            <a:extLst>
              <a:ext uri="{FF2B5EF4-FFF2-40B4-BE49-F238E27FC236}">
                <a16:creationId xmlns:a16="http://schemas.microsoft.com/office/drawing/2014/main" id="{CD20C679-4A9A-44D5-B96C-3F0244B2B4DF}"/>
              </a:ext>
            </a:extLst>
          </p:cNvPr>
          <p:cNvCxnSpPr>
            <a:cxnSpLocks/>
          </p:cNvCxnSpPr>
          <p:nvPr/>
        </p:nvCxnSpPr>
        <p:spPr>
          <a:xfrm>
            <a:off x="4048123" y="1623249"/>
            <a:ext cx="0" cy="2748726"/>
          </a:xfrm>
          <a:prstGeom prst="line">
            <a:avLst/>
          </a:prstGeom>
          <a:ln>
            <a:solidFill>
              <a:schemeClr val="tx1">
                <a:alpha val="50000"/>
              </a:schemeClr>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028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3537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אילו שינויים והתאמות נוספים רצוי לבצע כחלק מתהליך התאמת מערכת לשימוש בינלאומי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409574" y="2466004"/>
            <a:ext cx="6654794" cy="4092967"/>
          </a:xfrm>
          <a:prstGeom prst="rect">
            <a:avLst/>
          </a:prstGeom>
        </p:spPr>
        <p:txBody>
          <a:bodyPr vert="horz" lIns="0" tIns="0" rIns="0" bIns="0" rtlCol="0" anchor="t" anchorCtr="0">
            <a:normAutofit/>
          </a:bodyPr>
          <a:lstStyle/>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לוגו </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שפה</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תאריך (פורמט שונה)</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אזור זמן</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מטבע</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מספרי טלפון</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כתובות</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ממשק משתמש/גרפי</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התאמות תרבותיות </a:t>
            </a:r>
          </a:p>
          <a:p>
            <a:pPr marL="457200" indent="-457200" algn="r">
              <a:lnSpc>
                <a:spcPct val="115000"/>
              </a:lnSpc>
              <a:spcAft>
                <a:spcPts val="600"/>
              </a:spcAft>
              <a:buClr>
                <a:schemeClr val="accent1">
                  <a:lumMod val="60000"/>
                  <a:lumOff val="40000"/>
                </a:schemeClr>
              </a:buClr>
              <a:buFontTx/>
              <a:buChar char="-"/>
            </a:pPr>
            <a:r>
              <a:rPr lang="he-IL" dirty="0">
                <a:solidFill>
                  <a:schemeClr val="tx1">
                    <a:alpha val="70000"/>
                  </a:schemeClr>
                </a:solidFill>
                <a:latin typeface="Calibri" panose="020F0502020204030204" pitchFamily="34" charset="0"/>
                <a:cs typeface="Calibri" panose="020F0502020204030204" pitchFamily="34" charset="0"/>
              </a:rPr>
              <a:t>התאמות לרגולציה מקומית </a:t>
            </a:r>
          </a:p>
          <a:p>
            <a:pPr marL="457200" indent="-457200" algn="r">
              <a:lnSpc>
                <a:spcPct val="115000"/>
              </a:lnSpc>
              <a:spcAft>
                <a:spcPts val="600"/>
              </a:spcAft>
              <a:buClr>
                <a:schemeClr val="accent1">
                  <a:lumMod val="60000"/>
                  <a:lumOff val="40000"/>
                </a:schemeClr>
              </a:buClr>
              <a:buFontTx/>
              <a:buChar char="-"/>
            </a:pPr>
            <a:endParaRPr lang="he-IL"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3" r="4059"/>
          <a:stretch/>
        </p:blipFill>
        <p:spPr bwMode="auto">
          <a:xfrm>
            <a:off x="7761864" y="540032"/>
            <a:ext cx="3326147" cy="577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96EFFBC-FAA6-4A5E-85DB-014969BE6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65" y="2466004"/>
            <a:ext cx="2296634" cy="110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861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מה הקשר למדדי דרישות רמת שירות </a:t>
            </a:r>
            <a:r>
              <a:rPr lang="en-US" sz="2400" dirty="0">
                <a:latin typeface="Calibri" panose="020F0502020204030204" pitchFamily="34" charset="0"/>
                <a:ea typeface="+mn-ea"/>
                <a:cs typeface="Calibri" panose="020F0502020204030204" pitchFamily="34" charset="0"/>
              </a:rPr>
              <a:t>SLR</a:t>
            </a:r>
            <a:r>
              <a:rPr lang="he-IL" sz="2400" dirty="0">
                <a:latin typeface="Calibri" panose="020F0502020204030204" pitchFamily="34" charset="0"/>
                <a:ea typeface="+mn-ea"/>
                <a:cs typeface="Calibri" panose="020F0502020204030204" pitchFamily="34" charset="0"/>
              </a:rPr>
              <a:t>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06680" y="1508825"/>
            <a:ext cx="6400800" cy="5013895"/>
          </a:xfrm>
          <a:prstGeom prst="rect">
            <a:avLst/>
          </a:prstGeom>
        </p:spPr>
        <p:txBody>
          <a:bodyPr vert="horz" lIns="0" tIns="0" rIns="0" bIns="0" rtlCol="0" anchor="t" anchorCtr="0">
            <a:normAutofit fontScale="92500" lnSpcReduction="10000"/>
          </a:bodyPr>
          <a:lstStyle/>
          <a:p>
            <a:pPr algn="l">
              <a:lnSpc>
                <a:spcPct val="115000"/>
              </a:lnSpc>
              <a:spcAft>
                <a:spcPts val="600"/>
              </a:spcAft>
              <a:buClr>
                <a:schemeClr val="accent1">
                  <a:lumMod val="60000"/>
                  <a:lumOff val="40000"/>
                </a:schemeClr>
              </a:buClr>
            </a:pPr>
            <a:r>
              <a:rPr lang="en-US" sz="2400" i="1" dirty="0">
                <a:solidFill>
                  <a:schemeClr val="tx1">
                    <a:alpha val="70000"/>
                  </a:schemeClr>
                </a:solidFill>
                <a:latin typeface="Calibri" panose="020F0502020204030204" pitchFamily="34" charset="0"/>
                <a:cs typeface="Calibri" panose="020F0502020204030204" pitchFamily="34" charset="0"/>
              </a:rPr>
              <a:t>SLR (Service Layer Requirements):</a:t>
            </a:r>
          </a:p>
          <a:p>
            <a:pPr>
              <a:lnSpc>
                <a:spcPct val="115000"/>
              </a:lnSpc>
              <a:spcAft>
                <a:spcPts val="600"/>
              </a:spcAft>
              <a:buClr>
                <a:schemeClr val="accent1">
                  <a:lumMod val="60000"/>
                  <a:lumOff val="40000"/>
                </a:schemeClr>
              </a:buClr>
            </a:pPr>
            <a:r>
              <a:rPr lang="he-IL" sz="1900" dirty="0">
                <a:solidFill>
                  <a:schemeClr val="tx1">
                    <a:alpha val="70000"/>
                  </a:schemeClr>
                </a:solidFill>
                <a:latin typeface="Calibri" panose="020F0502020204030204" pitchFamily="34" charset="0"/>
                <a:cs typeface="Calibri" panose="020F0502020204030204" pitchFamily="34" charset="0"/>
              </a:rPr>
              <a:t>הצהרת דרישות וציפיות הלקוח מול מספק השירות. תיעוד דרישות אלו יעשה במסמך אשר יהווה את הבסיס להסכם מול הלקוח.</a:t>
            </a:r>
          </a:p>
          <a:p>
            <a:pPr>
              <a:lnSpc>
                <a:spcPct val="115000"/>
              </a:lnSpc>
              <a:spcAft>
                <a:spcPts val="600"/>
              </a:spcAft>
              <a:buClr>
                <a:schemeClr val="accent1">
                  <a:lumMod val="60000"/>
                  <a:lumOff val="40000"/>
                </a:schemeClr>
              </a:buClr>
            </a:pPr>
            <a:endParaRPr lang="he-IL" sz="2000" dirty="0">
              <a:solidFill>
                <a:schemeClr val="tx1">
                  <a:alpha val="70000"/>
                </a:schemeClr>
              </a:solidFill>
              <a:latin typeface="Calibri" panose="020F0502020204030204" pitchFamily="34" charset="0"/>
              <a:cs typeface="Calibri" panose="020F0502020204030204" pitchFamily="34" charset="0"/>
            </a:endParaRPr>
          </a:p>
          <a:p>
            <a:pPr>
              <a:lnSpc>
                <a:spcPct val="115000"/>
              </a:lnSpc>
              <a:spcAft>
                <a:spcPts val="600"/>
              </a:spcAft>
              <a:buClr>
                <a:schemeClr val="accent1">
                  <a:lumMod val="60000"/>
                  <a:lumOff val="40000"/>
                </a:schemeClr>
              </a:buClr>
            </a:pPr>
            <a:r>
              <a:rPr lang="he-IL" sz="1900" dirty="0">
                <a:solidFill>
                  <a:schemeClr val="tx1">
                    <a:alpha val="70000"/>
                  </a:schemeClr>
                </a:solidFill>
                <a:latin typeface="Calibri" panose="020F0502020204030204" pitchFamily="34" charset="0"/>
                <a:cs typeface="Calibri" panose="020F0502020204030204" pitchFamily="34" charset="0"/>
              </a:rPr>
              <a:t>דיברנו על תהליכי התאמה של ארגון ושירותיו להתרחבות ברחבי העולם.</a:t>
            </a:r>
          </a:p>
          <a:p>
            <a:pPr>
              <a:lnSpc>
                <a:spcPct val="115000"/>
              </a:lnSpc>
              <a:spcAft>
                <a:spcPts val="600"/>
              </a:spcAft>
              <a:buClr>
                <a:schemeClr val="accent1">
                  <a:lumMod val="60000"/>
                  <a:lumOff val="40000"/>
                </a:schemeClr>
              </a:buClr>
            </a:pPr>
            <a:r>
              <a:rPr lang="he-IL" sz="1900" dirty="0">
                <a:solidFill>
                  <a:schemeClr val="tx1">
                    <a:alpha val="70000"/>
                  </a:schemeClr>
                </a:solidFill>
                <a:latin typeface="Calibri" panose="020F0502020204030204" pitchFamily="34" charset="0"/>
                <a:cs typeface="Calibri" panose="020F0502020204030204" pitchFamily="34" charset="0"/>
              </a:rPr>
              <a:t>על כן, נרצה לבצע התרחבות זו בעוד אנו ממשיכים לעמוד בדרישותיו של הלקוח ובסטנדרט שהצבנו: </a:t>
            </a:r>
          </a:p>
          <a:p>
            <a:pPr marL="342900" indent="-342900">
              <a:lnSpc>
                <a:spcPct val="115000"/>
              </a:lnSpc>
              <a:spcAft>
                <a:spcPts val="600"/>
              </a:spcAft>
              <a:buClr>
                <a:schemeClr val="accent1">
                  <a:lumMod val="60000"/>
                  <a:lumOff val="40000"/>
                </a:schemeClr>
              </a:buClr>
              <a:buFont typeface="Arial" panose="020B0604020202020204" pitchFamily="34" charset="0"/>
              <a:buChar char="•"/>
            </a:pPr>
            <a:r>
              <a:rPr lang="he-IL" sz="1900" dirty="0">
                <a:solidFill>
                  <a:schemeClr val="tx1">
                    <a:alpha val="70000"/>
                  </a:schemeClr>
                </a:solidFill>
                <a:latin typeface="Calibri" panose="020F0502020204030204" pitchFamily="34" charset="0"/>
                <a:cs typeface="Calibri" panose="020F0502020204030204" pitchFamily="34" charset="0"/>
              </a:rPr>
              <a:t>פונקציונליות עובדת ללא תלות במיקום. </a:t>
            </a:r>
          </a:p>
          <a:p>
            <a:pPr marL="342900" indent="-342900">
              <a:lnSpc>
                <a:spcPct val="115000"/>
              </a:lnSpc>
              <a:spcAft>
                <a:spcPts val="600"/>
              </a:spcAft>
              <a:buClr>
                <a:schemeClr val="accent1">
                  <a:lumMod val="60000"/>
                  <a:lumOff val="40000"/>
                </a:schemeClr>
              </a:buClr>
              <a:buFont typeface="Arial" panose="020B0604020202020204" pitchFamily="34" charset="0"/>
              <a:buChar char="•"/>
            </a:pPr>
            <a:r>
              <a:rPr lang="he-IL" sz="1900" dirty="0">
                <a:solidFill>
                  <a:schemeClr val="tx1">
                    <a:alpha val="70000"/>
                  </a:schemeClr>
                </a:solidFill>
                <a:latin typeface="Calibri" panose="020F0502020204030204" pitchFamily="34" charset="0"/>
                <a:cs typeface="Calibri" panose="020F0502020204030204" pitchFamily="34" charset="0"/>
              </a:rPr>
              <a:t>קיבולת מתאימה לכמות לקוחות גדולה יותר. </a:t>
            </a:r>
          </a:p>
          <a:p>
            <a:pPr marL="342900" indent="-342900">
              <a:lnSpc>
                <a:spcPct val="115000"/>
              </a:lnSpc>
              <a:spcAft>
                <a:spcPts val="600"/>
              </a:spcAft>
              <a:buClr>
                <a:schemeClr val="accent1">
                  <a:lumMod val="60000"/>
                  <a:lumOff val="40000"/>
                </a:schemeClr>
              </a:buClr>
              <a:buFont typeface="Arial" panose="020B0604020202020204" pitchFamily="34" charset="0"/>
              <a:buChar char="•"/>
            </a:pPr>
            <a:r>
              <a:rPr lang="he-IL" sz="1900" dirty="0">
                <a:solidFill>
                  <a:schemeClr val="tx1">
                    <a:alpha val="70000"/>
                  </a:schemeClr>
                </a:solidFill>
                <a:latin typeface="Calibri" panose="020F0502020204030204" pitchFamily="34" charset="0"/>
                <a:cs typeface="Calibri" panose="020F0502020204030204" pitchFamily="34" charset="0"/>
              </a:rPr>
              <a:t>התאמת דרישות עומס (מספר ופריסת שרתים, מספר משתמשים במקביל) </a:t>
            </a:r>
          </a:p>
          <a:p>
            <a:pPr marL="342900" indent="-342900">
              <a:lnSpc>
                <a:spcPct val="115000"/>
              </a:lnSpc>
              <a:spcAft>
                <a:spcPts val="600"/>
              </a:spcAft>
              <a:buClr>
                <a:schemeClr val="accent1">
                  <a:lumMod val="60000"/>
                  <a:lumOff val="40000"/>
                </a:schemeClr>
              </a:buClr>
              <a:buFont typeface="Arial" panose="020B0604020202020204" pitchFamily="34" charset="0"/>
              <a:buChar char="•"/>
            </a:pPr>
            <a:r>
              <a:rPr lang="he-IL" sz="1900" dirty="0">
                <a:solidFill>
                  <a:schemeClr val="tx1">
                    <a:alpha val="70000"/>
                  </a:schemeClr>
                </a:solidFill>
                <a:latin typeface="Calibri" panose="020F0502020204030204" pitchFamily="34" charset="0"/>
                <a:cs typeface="Calibri" panose="020F0502020204030204" pitchFamily="34" charset="0"/>
              </a:rPr>
              <a:t>מדדים חדשים לעמידה ביעדים.</a:t>
            </a:r>
          </a:p>
          <a:p>
            <a:pPr>
              <a:lnSpc>
                <a:spcPct val="115000"/>
              </a:lnSpc>
              <a:spcAft>
                <a:spcPts val="600"/>
              </a:spcAft>
              <a:buClr>
                <a:schemeClr val="accent1">
                  <a:lumMod val="60000"/>
                  <a:lumOff val="40000"/>
                </a:schemeClr>
              </a:buClr>
            </a:pPr>
            <a:endParaRPr lang="he-IL" sz="1900" dirty="0">
              <a:solidFill>
                <a:schemeClr val="tx1">
                  <a:alpha val="70000"/>
                </a:schemeClr>
              </a:solidFill>
              <a:latin typeface="Calibri" panose="020F0502020204030204" pitchFamily="34" charset="0"/>
              <a:cs typeface="Calibri" panose="020F0502020204030204" pitchFamily="34" charset="0"/>
            </a:endParaRPr>
          </a:p>
          <a:p>
            <a:pPr>
              <a:lnSpc>
                <a:spcPct val="115000"/>
              </a:lnSpc>
              <a:spcAft>
                <a:spcPts val="600"/>
              </a:spcAft>
              <a:buClr>
                <a:schemeClr val="accent1">
                  <a:lumMod val="60000"/>
                  <a:lumOff val="40000"/>
                </a:schemeClr>
              </a:buClr>
            </a:pPr>
            <a:r>
              <a:rPr lang="he-IL" sz="1900" dirty="0">
                <a:solidFill>
                  <a:schemeClr val="tx1">
                    <a:alpha val="70000"/>
                  </a:schemeClr>
                </a:solidFill>
                <a:latin typeface="Calibri" panose="020F0502020204030204" pitchFamily="34" charset="0"/>
                <a:cs typeface="Calibri" panose="020F0502020204030204" pitchFamily="34" charset="0"/>
              </a:rPr>
              <a:t>לחילופין, הלקוח יבקש מראש כי נעמוד ביעדים שיתאימו לשימוש בינלאומי, במדינות וקהלי יעד שונים.</a:t>
            </a: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73" r="4059"/>
          <a:stretch/>
        </p:blipFill>
        <p:spPr bwMode="auto">
          <a:xfrm>
            <a:off x="7761864" y="540032"/>
            <a:ext cx="3326147"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4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איך ההתאמות האלה נתמכות ? הבא/י דוגמא בסביבה/ שפת תכנות לבחירתך.</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3" r="4059"/>
          <a:stretch/>
        </p:blipFill>
        <p:spPr bwMode="auto">
          <a:xfrm>
            <a:off x="7761864" y="520982"/>
            <a:ext cx="3326147" cy="5778000"/>
          </a:xfrm>
          <a:prstGeom prst="rect">
            <a:avLst/>
          </a:prstGeom>
          <a:noFill/>
          <a:extLst>
            <a:ext uri="{909E8E84-426E-40DD-AFC4-6F175D3DCCD1}">
              <a14:hiddenFill xmlns:a14="http://schemas.microsoft.com/office/drawing/2010/main">
                <a:solidFill>
                  <a:srgbClr val="FFFFFF"/>
                </a:solidFill>
              </a14:hiddenFill>
            </a:ext>
          </a:extLst>
        </p:spPr>
      </p:pic>
      <p:sp>
        <p:nvSpPr>
          <p:cNvPr id="3" name="תיבת טקסט 2">
            <a:extLst>
              <a:ext uri="{FF2B5EF4-FFF2-40B4-BE49-F238E27FC236}">
                <a16:creationId xmlns:a16="http://schemas.microsoft.com/office/drawing/2014/main" id="{22876421-6F7B-4C0C-93CE-1A696F668AC4}"/>
              </a:ext>
            </a:extLst>
          </p:cNvPr>
          <p:cNvSpPr txBox="1"/>
          <p:nvPr/>
        </p:nvSpPr>
        <p:spPr>
          <a:xfrm>
            <a:off x="1" y="2411670"/>
            <a:ext cx="6654792" cy="3379387"/>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בשפות תכנות שונות יש ספריות מיוחדות שתומכות בהתאמות הנדרשות.</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 </a:t>
            </a:r>
            <a:r>
              <a:rPr lang="en-US" dirty="0">
                <a:solidFill>
                  <a:schemeClr val="tx1">
                    <a:alpha val="70000"/>
                  </a:schemeClr>
                </a:solidFill>
                <a:latin typeface="Calibri" panose="020F0502020204030204" pitchFamily="34" charset="0"/>
                <a:cs typeface="Calibri" panose="020F0502020204030204" pitchFamily="34" charset="0"/>
              </a:rPr>
              <a:t>Java</a:t>
            </a:r>
            <a:r>
              <a:rPr lang="he-IL" dirty="0">
                <a:solidFill>
                  <a:schemeClr val="tx1">
                    <a:alpha val="70000"/>
                  </a:schemeClr>
                </a:solidFill>
                <a:latin typeface="Calibri" panose="020F0502020204030204" pitchFamily="34" charset="0"/>
                <a:cs typeface="Calibri" panose="020F0502020204030204" pitchFamily="34" charset="0"/>
              </a:rPr>
              <a:t> ישנה מחלקה בשם </a:t>
            </a:r>
            <a:r>
              <a:rPr lang="en-US" dirty="0">
                <a:solidFill>
                  <a:schemeClr val="tx1">
                    <a:alpha val="70000"/>
                  </a:schemeClr>
                </a:solidFill>
                <a:latin typeface="Calibri" panose="020F0502020204030204" pitchFamily="34" charset="0"/>
                <a:cs typeface="Calibri" panose="020F0502020204030204" pitchFamily="34" charset="0"/>
              </a:rPr>
              <a:t>Locale</a:t>
            </a:r>
            <a:r>
              <a:rPr lang="he-IL" dirty="0">
                <a:solidFill>
                  <a:schemeClr val="tx1">
                    <a:alpha val="70000"/>
                  </a:schemeClr>
                </a:solidFill>
                <a:latin typeface="Calibri" panose="020F0502020204030204" pitchFamily="34" charset="0"/>
                <a:cs typeface="Calibri" panose="020F0502020204030204" pitchFamily="34" charset="0"/>
              </a:rPr>
              <a:t> המאפשרת להבחין במהירות בין אזורים שונים ולהתאים את התוכן שלנו בהתאם: מספר, מטבע, תאריך </a:t>
            </a:r>
            <a:r>
              <a:rPr lang="he-IL" dirty="0" err="1">
                <a:solidFill>
                  <a:schemeClr val="tx1">
                    <a:alpha val="70000"/>
                  </a:schemeClr>
                </a:solidFill>
                <a:latin typeface="Calibri" panose="020F0502020204030204" pitchFamily="34" charset="0"/>
                <a:cs typeface="Calibri" panose="020F0502020204030204" pitchFamily="34" charset="0"/>
              </a:rPr>
              <a:t>וכו</a:t>
            </a:r>
            <a:r>
              <a:rPr lang="he-IL" dirty="0">
                <a:solidFill>
                  <a:schemeClr val="tx1">
                    <a:alpha val="70000"/>
                  </a:schemeClr>
                </a:solidFill>
                <a:latin typeface="Calibri" panose="020F0502020204030204" pitchFamily="34" charset="0"/>
                <a:cs typeface="Calibri" panose="020F0502020204030204" pitchFamily="34" charset="0"/>
              </a:rPr>
              <a:t>'.</a:t>
            </a:r>
          </a:p>
          <a:p>
            <a:pP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בעזרתה אפליקציה יכולה לטפל במספר רב של אזורים בו זמנית מבלי צורך לקמפל מחדש.</a:t>
            </a:r>
          </a:p>
          <a:p>
            <a:pP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המחלקה לרוב מיוצגת ע"י שפה, מדינה וראשי תיבות:</a:t>
            </a:r>
          </a:p>
          <a:p>
            <a:pPr>
              <a:lnSpc>
                <a:spcPct val="115000"/>
              </a:lnSpc>
              <a:spcAft>
                <a:spcPts val="600"/>
              </a:spcAft>
              <a:buClr>
                <a:schemeClr val="accent1">
                  <a:lumMod val="60000"/>
                  <a:lumOff val="40000"/>
                </a:schemeClr>
              </a:buClr>
            </a:pPr>
            <a:r>
              <a:rPr lang="en-US" dirty="0">
                <a:solidFill>
                  <a:schemeClr val="tx1">
                    <a:alpha val="70000"/>
                  </a:schemeClr>
                </a:solidFill>
                <a:latin typeface="Calibri" panose="020F0502020204030204" pitchFamily="34" charset="0"/>
                <a:cs typeface="Calibri" panose="020F0502020204030204" pitchFamily="34" charset="0"/>
              </a:rPr>
              <a:t>de (German), </a:t>
            </a:r>
            <a:r>
              <a:rPr lang="en-US" dirty="0" err="1">
                <a:solidFill>
                  <a:schemeClr val="tx1">
                    <a:alpha val="70000"/>
                  </a:schemeClr>
                </a:solidFill>
                <a:latin typeface="Calibri" panose="020F0502020204030204" pitchFamily="34" charset="0"/>
                <a:cs typeface="Calibri" panose="020F0502020204030204" pitchFamily="34" charset="0"/>
              </a:rPr>
              <a:t>it_CH</a:t>
            </a:r>
            <a:r>
              <a:rPr lang="en-US" dirty="0">
                <a:solidFill>
                  <a:schemeClr val="tx1">
                    <a:alpha val="70000"/>
                  </a:schemeClr>
                </a:solidFill>
                <a:latin typeface="Calibri" panose="020F0502020204030204" pitchFamily="34" charset="0"/>
                <a:cs typeface="Calibri" panose="020F0502020204030204" pitchFamily="34" charset="0"/>
              </a:rPr>
              <a:t> (Italian, Switzerland), </a:t>
            </a:r>
            <a:r>
              <a:rPr lang="en-US" dirty="0" err="1">
                <a:solidFill>
                  <a:schemeClr val="tx1">
                    <a:alpha val="70000"/>
                  </a:schemeClr>
                </a:solidFill>
                <a:latin typeface="Calibri" panose="020F0502020204030204" pitchFamily="34" charset="0"/>
                <a:cs typeface="Calibri" panose="020F0502020204030204" pitchFamily="34" charset="0"/>
              </a:rPr>
              <a:t>en_US_UNIX</a:t>
            </a:r>
            <a:r>
              <a:rPr lang="en-US" dirty="0">
                <a:solidFill>
                  <a:schemeClr val="tx1">
                    <a:alpha val="70000"/>
                  </a:schemeClr>
                </a:solidFill>
                <a:latin typeface="Calibri" panose="020F0502020204030204" pitchFamily="34" charset="0"/>
                <a:cs typeface="Calibri" panose="020F0502020204030204" pitchFamily="34" charset="0"/>
              </a:rPr>
              <a:t>…</a:t>
            </a:r>
            <a:endParaRPr lang="he-IL" dirty="0">
              <a:solidFill>
                <a:schemeClr val="tx1">
                  <a:alpha val="70000"/>
                </a:schemeClr>
              </a:solidFill>
              <a:latin typeface="Calibri" panose="020F0502020204030204" pitchFamily="34" charset="0"/>
              <a:cs typeface="Calibri" panose="020F0502020204030204" pitchFamily="34" charset="0"/>
            </a:endParaRPr>
          </a:p>
          <a:p>
            <a:pP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למחלקה שלושה בנאים - </a:t>
            </a:r>
          </a:p>
          <a:p>
            <a:endParaRPr lang="he-IL" dirty="0"/>
          </a:p>
        </p:txBody>
      </p:sp>
      <p:pic>
        <p:nvPicPr>
          <p:cNvPr id="7" name="תמונה 6">
            <a:extLst>
              <a:ext uri="{FF2B5EF4-FFF2-40B4-BE49-F238E27FC236}">
                <a16:creationId xmlns:a16="http://schemas.microsoft.com/office/drawing/2014/main" id="{61D08754-A716-4634-86B5-E0B10632E6F8}"/>
              </a:ext>
            </a:extLst>
          </p:cNvPr>
          <p:cNvPicPr>
            <a:picLocks noChangeAspect="1"/>
          </p:cNvPicPr>
          <p:nvPr/>
        </p:nvPicPr>
        <p:blipFill>
          <a:blip r:embed="rId4"/>
          <a:stretch>
            <a:fillRect/>
          </a:stretch>
        </p:blipFill>
        <p:spPr>
          <a:xfrm>
            <a:off x="228470" y="5365947"/>
            <a:ext cx="4086616" cy="889603"/>
          </a:xfrm>
          <a:prstGeom prst="rect">
            <a:avLst/>
          </a:prstGeom>
        </p:spPr>
      </p:pic>
      <p:pic>
        <p:nvPicPr>
          <p:cNvPr id="6" name="תמונה 5">
            <a:extLst>
              <a:ext uri="{FF2B5EF4-FFF2-40B4-BE49-F238E27FC236}">
                <a16:creationId xmlns:a16="http://schemas.microsoft.com/office/drawing/2014/main" id="{92B7ABF2-1E09-472C-8644-BD79DAA0E30B}"/>
              </a:ext>
            </a:extLst>
          </p:cNvPr>
          <p:cNvPicPr>
            <a:picLocks noChangeAspect="1"/>
          </p:cNvPicPr>
          <p:nvPr/>
        </p:nvPicPr>
        <p:blipFill>
          <a:blip r:embed="rId5"/>
          <a:stretch>
            <a:fillRect/>
          </a:stretch>
        </p:blipFill>
        <p:spPr>
          <a:xfrm>
            <a:off x="228469" y="6261054"/>
            <a:ext cx="4086616" cy="523728"/>
          </a:xfrm>
          <a:prstGeom prst="rect">
            <a:avLst/>
          </a:prstGeom>
        </p:spPr>
      </p:pic>
    </p:spTree>
    <p:extLst>
      <p:ext uri="{BB962C8B-B14F-4D97-AF65-F5344CB8AC3E}">
        <p14:creationId xmlns:p14="http://schemas.microsoft.com/office/powerpoint/2010/main" val="791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a:latin typeface="Calibri" panose="020F0502020204030204" pitchFamily="34" charset="0"/>
                <a:ea typeface="+mn-ea"/>
                <a:cs typeface="Calibri" panose="020F0502020204030204" pitchFamily="34" charset="0"/>
              </a:rPr>
              <a:t>איך ההתאמות האלה נתמכות ? הבא/י דוגמא בסביבה/ שפת תכנות לבחירתך.</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73" r="4059"/>
          <a:stretch/>
        </p:blipFill>
        <p:spPr bwMode="auto">
          <a:xfrm>
            <a:off x="7761864" y="520982"/>
            <a:ext cx="3326147" cy="5778000"/>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023F72F8-4156-4AA5-8362-CBF6A7241A91}"/>
              </a:ext>
            </a:extLst>
          </p:cNvPr>
          <p:cNvPicPr>
            <a:picLocks noChangeAspect="1"/>
          </p:cNvPicPr>
          <p:nvPr/>
        </p:nvPicPr>
        <p:blipFill>
          <a:blip r:embed="rId4"/>
          <a:stretch>
            <a:fillRect/>
          </a:stretch>
        </p:blipFill>
        <p:spPr>
          <a:xfrm>
            <a:off x="156755" y="2411670"/>
            <a:ext cx="3878716" cy="3503356"/>
          </a:xfrm>
          <a:prstGeom prst="rect">
            <a:avLst/>
          </a:prstGeom>
        </p:spPr>
      </p:pic>
      <p:pic>
        <p:nvPicPr>
          <p:cNvPr id="15" name="תמונה 14">
            <a:extLst>
              <a:ext uri="{FF2B5EF4-FFF2-40B4-BE49-F238E27FC236}">
                <a16:creationId xmlns:a16="http://schemas.microsoft.com/office/drawing/2014/main" id="{E4B5D31E-D65E-49EB-952B-F384BB6E1E12}"/>
              </a:ext>
            </a:extLst>
          </p:cNvPr>
          <p:cNvPicPr>
            <a:picLocks noChangeAspect="1"/>
          </p:cNvPicPr>
          <p:nvPr/>
        </p:nvPicPr>
        <p:blipFill>
          <a:blip r:embed="rId5"/>
          <a:stretch>
            <a:fillRect/>
          </a:stretch>
        </p:blipFill>
        <p:spPr>
          <a:xfrm>
            <a:off x="4106370" y="4076581"/>
            <a:ext cx="2477525" cy="1676520"/>
          </a:xfrm>
          <a:prstGeom prst="rect">
            <a:avLst/>
          </a:prstGeom>
        </p:spPr>
      </p:pic>
    </p:spTree>
    <p:extLst>
      <p:ext uri="{BB962C8B-B14F-4D97-AF65-F5344CB8AC3E}">
        <p14:creationId xmlns:p14="http://schemas.microsoft.com/office/powerpoint/2010/main" val="151711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eafVTI">
  <a:themeElements>
    <a:clrScheme name="AnalogousFromRegularSeedRightStep">
      <a:dk1>
        <a:srgbClr val="000000"/>
      </a:dk1>
      <a:lt1>
        <a:srgbClr val="FFFFFF"/>
      </a:lt1>
      <a:dk2>
        <a:srgbClr val="2F1B30"/>
      </a:dk2>
      <a:lt2>
        <a:srgbClr val="F1F0F3"/>
      </a:lt2>
      <a:accent1>
        <a:srgbClr val="7DB01F"/>
      </a:accent1>
      <a:accent2>
        <a:srgbClr val="3AB714"/>
      </a:accent2>
      <a:accent3>
        <a:srgbClr val="21B73D"/>
      </a:accent3>
      <a:accent4>
        <a:srgbClr val="14B575"/>
      </a:accent4>
      <a:accent5>
        <a:srgbClr val="20B2B5"/>
      </a:accent5>
      <a:accent6>
        <a:srgbClr val="1782D5"/>
      </a:accent6>
      <a:hlink>
        <a:srgbClr val="7D55C6"/>
      </a:hlink>
      <a:folHlink>
        <a:srgbClr val="7F7F7F"/>
      </a:folHlink>
    </a:clrScheme>
    <a:fontScheme name="Leaf">
      <a:majorFont>
        <a:latin typeface="Narkisim"/>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808</Words>
  <Application>Microsoft Office PowerPoint</Application>
  <PresentationFormat>מסך רחב</PresentationFormat>
  <Paragraphs>86</Paragraphs>
  <Slides>10</Slides>
  <Notes>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Calibri</vt:lpstr>
      <vt:lpstr>Narkisim</vt:lpstr>
      <vt:lpstr>Wingdings</vt:lpstr>
      <vt:lpstr>LeafVTI</vt:lpstr>
      <vt:lpstr>התאמת מערכת לשימוש בינלאומי</vt:lpstr>
      <vt:lpstr>מצגת של PowerPoint‏</vt:lpstr>
      <vt:lpstr>מצגת של PowerPoint‏</vt:lpstr>
      <vt:lpstr>מצגת של PowerPoint‏</vt:lpstr>
      <vt:lpstr>מצגת של PowerPoint‏</vt:lpstr>
      <vt:lpstr>אילו שינויים והתאמות נוספים רצוי לבצע כחלק מתהליך התאמת מערכת לשימוש בינלאומי ? </vt:lpstr>
      <vt:lpstr>מה הקשר למדדי דרישות רמת שירות SLR ? </vt:lpstr>
      <vt:lpstr>איך ההתאמות האלה נתמכות ? הבא/י דוגמא בסביבה/ שפת תכנות לבחירתך.</vt:lpstr>
      <vt:lpstr>איך ההתאמות האלה נתמכות ? הבא/י דוגמא בסביבה/ שפת תכנות לבחירתך.</vt:lpstr>
      <vt:lpstr>איך ההתאמות האלה נתמכות ? הבא/י דוגמא בסביבה/ שפת תכנות לבחירתך.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GILT</dc:title>
  <dc:creator>Raz Izak</dc:creator>
  <cp:lastModifiedBy>Raz Izak</cp:lastModifiedBy>
  <cp:revision>83</cp:revision>
  <dcterms:created xsi:type="dcterms:W3CDTF">2021-04-13T14:53:59Z</dcterms:created>
  <dcterms:modified xsi:type="dcterms:W3CDTF">2021-06-16T08:27:41Z</dcterms:modified>
</cp:coreProperties>
</file>