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2" r:id="rId6"/>
    <p:sldId id="261" r:id="rId7"/>
    <p:sldId id="273" r:id="rId8"/>
    <p:sldId id="265" r:id="rId9"/>
    <p:sldId id="274" r:id="rId10"/>
    <p:sldId id="275" r:id="rId11"/>
    <p:sldId id="276" r:id="rId12"/>
    <p:sldId id="267" r:id="rId13"/>
    <p:sldId id="27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8227-90C5-6EE3-AF4C-CD94D5C7F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26D0D94-A2C2-10BD-3DAA-84ECFDD68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554078B-53A1-1801-AB9A-D434E245D7D8}"/>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5" name="Footer Placeholder 4">
            <a:extLst>
              <a:ext uri="{FF2B5EF4-FFF2-40B4-BE49-F238E27FC236}">
                <a16:creationId xmlns:a16="http://schemas.microsoft.com/office/drawing/2014/main" id="{1E59419E-08F6-5515-555C-B08938609F7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09F13E9-8046-E546-F2CE-F4D9480995B7}"/>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828211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CB70-7064-3746-6F62-656343ACF5E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41A0696-5564-103C-6B80-06EF1C374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BFF464-E5DA-2703-D607-AC25678E30CA}"/>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5" name="Footer Placeholder 4">
            <a:extLst>
              <a:ext uri="{FF2B5EF4-FFF2-40B4-BE49-F238E27FC236}">
                <a16:creationId xmlns:a16="http://schemas.microsoft.com/office/drawing/2014/main" id="{66EAA354-3C64-C6BD-FD53-A151AA2D5B1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390EBC-0261-E937-0467-3E9352E4681B}"/>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124346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DE05B-DBCD-3074-D919-5FF4FAB3E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98E59C6-4660-47D1-5662-F40F616598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097CEA-B442-874D-DEF6-3EAAAB9473A4}"/>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5" name="Footer Placeholder 4">
            <a:extLst>
              <a:ext uri="{FF2B5EF4-FFF2-40B4-BE49-F238E27FC236}">
                <a16:creationId xmlns:a16="http://schemas.microsoft.com/office/drawing/2014/main" id="{6DEBD935-5B65-BF47-F8A5-A5A57EFB98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1A775C8-0A11-BDE5-8B56-5EBCFB0DAF02}"/>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354950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1D26-EAB2-F1AE-88FD-1E7A2BF034B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40EAFD-A742-6169-E905-F2166CF10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1ACF508-C552-1DC4-D5AD-41480AB35E97}"/>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5" name="Footer Placeholder 4">
            <a:extLst>
              <a:ext uri="{FF2B5EF4-FFF2-40B4-BE49-F238E27FC236}">
                <a16:creationId xmlns:a16="http://schemas.microsoft.com/office/drawing/2014/main" id="{D9B141E0-391D-EB8B-F3F5-D5BDA6E2AEB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C9C825-B661-D0D2-018B-19CCBB502AE7}"/>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90388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5982-C910-CFDB-C344-DA4625452C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49E58BF-D2EC-EB4C-ED61-CA2488A6F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EBF6D-022A-062A-3AFD-48ECEC9988A0}"/>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5" name="Footer Placeholder 4">
            <a:extLst>
              <a:ext uri="{FF2B5EF4-FFF2-40B4-BE49-F238E27FC236}">
                <a16:creationId xmlns:a16="http://schemas.microsoft.com/office/drawing/2014/main" id="{4ABF3061-FDD7-BC67-BE1A-E3F3965BF2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36B195A-230D-72F8-80EA-B9EBFA72B054}"/>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13053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C877-BA24-8854-D615-7C07359E818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EB03044-8721-FA50-AEB9-456737AD9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E59C0D2-06B1-CEC8-C2E9-37EE71CE4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8BD6C50-3A42-899A-23D1-A6A0A01F628F}"/>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6" name="Footer Placeholder 5">
            <a:extLst>
              <a:ext uri="{FF2B5EF4-FFF2-40B4-BE49-F238E27FC236}">
                <a16:creationId xmlns:a16="http://schemas.microsoft.com/office/drawing/2014/main" id="{9E241083-C428-B781-EED7-BB8CC2B0AE4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CFE0357-C9F1-9885-6A8E-1D0E7326F1AD}"/>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86074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15FF-EBA6-118B-4A0E-420ACDD6ACA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FF14C11-8BB5-B184-C5C4-D40AE2168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CF8512-8701-31D6-55F5-71C32A9AC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A58C238-22B6-B0AD-5C07-D1CA1477AB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6808E-ED7E-1E5E-1863-69C6D3315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8A2310B-6DDE-2607-E56C-1C89910180BC}"/>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8" name="Footer Placeholder 7">
            <a:extLst>
              <a:ext uri="{FF2B5EF4-FFF2-40B4-BE49-F238E27FC236}">
                <a16:creationId xmlns:a16="http://schemas.microsoft.com/office/drawing/2014/main" id="{8057BBEB-17CC-2EF2-1500-7348951843C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B9183F3-31C8-6F0F-9542-22CC85D2EC83}"/>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82242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161B-B5AD-4EE8-2657-42DD0D587F0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0DB46A4-A1C8-C4D9-7AD2-D0BDCD224356}"/>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4" name="Footer Placeholder 3">
            <a:extLst>
              <a:ext uri="{FF2B5EF4-FFF2-40B4-BE49-F238E27FC236}">
                <a16:creationId xmlns:a16="http://schemas.microsoft.com/office/drawing/2014/main" id="{BE26E6AA-0769-0A62-1891-CFD6C4C22BE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940A16D-CCF8-FC2F-677E-851BA4B741DC}"/>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357285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A5CA7-DB56-FCF3-FF71-959B413C76C3}"/>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3" name="Footer Placeholder 2">
            <a:extLst>
              <a:ext uri="{FF2B5EF4-FFF2-40B4-BE49-F238E27FC236}">
                <a16:creationId xmlns:a16="http://schemas.microsoft.com/office/drawing/2014/main" id="{3FE2A793-30AD-EF4C-8FF3-11EA112DBBE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DE39E21-3012-128A-9D88-1312ADAA6732}"/>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393376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BC6B-9018-3F20-1102-C2FEF834E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5BB8AA3-B1EA-8B03-9920-E12A8347C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AF653C6-B6D3-F91D-EFE4-7F6FED9C0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5AA08-00BA-8B32-4FCC-87D7DD867DF9}"/>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6" name="Footer Placeholder 5">
            <a:extLst>
              <a:ext uri="{FF2B5EF4-FFF2-40B4-BE49-F238E27FC236}">
                <a16:creationId xmlns:a16="http://schemas.microsoft.com/office/drawing/2014/main" id="{DBA67506-B4EC-C40C-4871-E3F6C444AB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123D190-293B-C9BA-9212-AA86F0478035}"/>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199325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6903-0D1B-4BF5-D498-C094FF1AE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3B3D52D-24DF-AC87-6F40-815AB0A49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2CAFFBC-75A4-C41A-FFAB-D5BC71ACF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20019-5C55-1E0D-78BA-351D9325520A}"/>
              </a:ext>
            </a:extLst>
          </p:cNvPr>
          <p:cNvSpPr>
            <a:spLocks noGrp="1"/>
          </p:cNvSpPr>
          <p:nvPr>
            <p:ph type="dt" sz="half" idx="10"/>
          </p:nvPr>
        </p:nvSpPr>
        <p:spPr/>
        <p:txBody>
          <a:bodyPr/>
          <a:lstStyle/>
          <a:p>
            <a:fld id="{B4CA7248-3441-466C-8B7F-7AAC9CD5CBE7}" type="datetimeFigureOut">
              <a:rPr lang="en-SG" smtClean="0"/>
              <a:t>8/11/2022</a:t>
            </a:fld>
            <a:endParaRPr lang="en-SG"/>
          </a:p>
        </p:txBody>
      </p:sp>
      <p:sp>
        <p:nvSpPr>
          <p:cNvPr id="6" name="Footer Placeholder 5">
            <a:extLst>
              <a:ext uri="{FF2B5EF4-FFF2-40B4-BE49-F238E27FC236}">
                <a16:creationId xmlns:a16="http://schemas.microsoft.com/office/drawing/2014/main" id="{D90FCD05-457C-016C-D404-26A6A7E555A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2F59406-9D27-E9B9-9487-ACF2B2290E7C}"/>
              </a:ext>
            </a:extLst>
          </p:cNvPr>
          <p:cNvSpPr>
            <a:spLocks noGrp="1"/>
          </p:cNvSpPr>
          <p:nvPr>
            <p:ph type="sldNum" sz="quarter" idx="12"/>
          </p:nvPr>
        </p:nvSpPr>
        <p:spPr/>
        <p:txBody>
          <a:bodyPr/>
          <a:lstStyle/>
          <a:p>
            <a:fld id="{0DF63DBB-DA20-48A8-8F65-87C3C941340D}" type="slidenum">
              <a:rPr lang="en-SG" smtClean="0"/>
              <a:t>‹#›</a:t>
            </a:fld>
            <a:endParaRPr lang="en-SG"/>
          </a:p>
        </p:txBody>
      </p:sp>
    </p:spTree>
    <p:extLst>
      <p:ext uri="{BB962C8B-B14F-4D97-AF65-F5344CB8AC3E}">
        <p14:creationId xmlns:p14="http://schemas.microsoft.com/office/powerpoint/2010/main" val="210467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AF5F6-AC90-ADE0-181B-BFA7DC72C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7C0D6D3-27BA-8EF4-DE45-A5F7C43EA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B790A2-B6CF-A9AA-BDA6-BFC92C6D3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A7248-3441-466C-8B7F-7AAC9CD5CBE7}" type="datetimeFigureOut">
              <a:rPr lang="en-SG" smtClean="0"/>
              <a:t>8/11/2022</a:t>
            </a:fld>
            <a:endParaRPr lang="en-SG"/>
          </a:p>
        </p:txBody>
      </p:sp>
      <p:sp>
        <p:nvSpPr>
          <p:cNvPr id="5" name="Footer Placeholder 4">
            <a:extLst>
              <a:ext uri="{FF2B5EF4-FFF2-40B4-BE49-F238E27FC236}">
                <a16:creationId xmlns:a16="http://schemas.microsoft.com/office/drawing/2014/main" id="{F5018776-DD34-162B-37E6-704859868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DB02AFB-1610-6018-04D5-E062E443D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63DBB-DA20-48A8-8F65-87C3C941340D}" type="slidenum">
              <a:rPr lang="en-SG" smtClean="0"/>
              <a:t>‹#›</a:t>
            </a:fld>
            <a:endParaRPr lang="en-SG"/>
          </a:p>
        </p:txBody>
      </p:sp>
    </p:spTree>
    <p:extLst>
      <p:ext uri="{BB962C8B-B14F-4D97-AF65-F5344CB8AC3E}">
        <p14:creationId xmlns:p14="http://schemas.microsoft.com/office/powerpoint/2010/main" val="2171715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A4CE6A-6265-C1A8-8F38-B334C26BC67A}"/>
              </a:ext>
            </a:extLst>
          </p:cNvPr>
          <p:cNvSpPr>
            <a:spLocks noGrp="1"/>
          </p:cNvSpPr>
          <p:nvPr>
            <p:ph type="ctrTitle"/>
          </p:nvPr>
        </p:nvSpPr>
        <p:spPr/>
        <p:txBody>
          <a:bodyPr/>
          <a:lstStyle/>
          <a:p>
            <a:r>
              <a:rPr lang="en-US" b="1" dirty="0"/>
              <a:t>Classification Of Singapore Traffic Road Sign</a:t>
            </a:r>
            <a:endParaRPr lang="en-SG" b="1" dirty="0"/>
          </a:p>
        </p:txBody>
      </p:sp>
      <p:sp>
        <p:nvSpPr>
          <p:cNvPr id="8" name="Subtitle 7">
            <a:extLst>
              <a:ext uri="{FF2B5EF4-FFF2-40B4-BE49-F238E27FC236}">
                <a16:creationId xmlns:a16="http://schemas.microsoft.com/office/drawing/2014/main" id="{74717A70-5F6A-E4E0-29A7-A232C31E85FB}"/>
              </a:ext>
            </a:extLst>
          </p:cNvPr>
          <p:cNvSpPr>
            <a:spLocks noGrp="1"/>
          </p:cNvSpPr>
          <p:nvPr>
            <p:ph type="subTitle" idx="1"/>
          </p:nvPr>
        </p:nvSpPr>
        <p:spPr>
          <a:xfrm>
            <a:off x="1524000" y="3647008"/>
            <a:ext cx="9144000" cy="1655762"/>
          </a:xfrm>
        </p:spPr>
        <p:txBody>
          <a:bodyPr/>
          <a:lstStyle/>
          <a:p>
            <a:r>
              <a:rPr lang="en-US" dirty="0"/>
              <a:t>AI Applications</a:t>
            </a:r>
            <a:endParaRPr lang="en-SG" dirty="0"/>
          </a:p>
        </p:txBody>
      </p:sp>
      <p:sp>
        <p:nvSpPr>
          <p:cNvPr id="10" name="TextBox 9">
            <a:extLst>
              <a:ext uri="{FF2B5EF4-FFF2-40B4-BE49-F238E27FC236}">
                <a16:creationId xmlns:a16="http://schemas.microsoft.com/office/drawing/2014/main" id="{A54C9C54-54E5-547A-2474-02B637A5CEFD}"/>
              </a:ext>
            </a:extLst>
          </p:cNvPr>
          <p:cNvSpPr txBox="1"/>
          <p:nvPr/>
        </p:nvSpPr>
        <p:spPr>
          <a:xfrm>
            <a:off x="4449268" y="6268599"/>
            <a:ext cx="3293464" cy="369332"/>
          </a:xfrm>
          <a:prstGeom prst="rect">
            <a:avLst/>
          </a:prstGeom>
          <a:noFill/>
        </p:spPr>
        <p:txBody>
          <a:bodyPr wrap="square">
            <a:spAutoFit/>
          </a:bodyPr>
          <a:lstStyle/>
          <a:p>
            <a:pPr algn="just"/>
            <a:r>
              <a:rPr lang="en-US" b="1" i="0" dirty="0">
                <a:solidFill>
                  <a:srgbClr val="212121"/>
                </a:solidFill>
                <a:effectLst/>
                <a:latin typeface="+mj-lt"/>
              </a:rPr>
              <a:t>©</a:t>
            </a:r>
            <a:r>
              <a:rPr lang="en-US" b="0" i="0" dirty="0">
                <a:solidFill>
                  <a:srgbClr val="212121"/>
                </a:solidFill>
                <a:effectLst/>
                <a:latin typeface="+mj-lt"/>
              </a:rPr>
              <a:t> </a:t>
            </a:r>
            <a:r>
              <a:rPr lang="en-US" b="1" i="0" dirty="0">
                <a:solidFill>
                  <a:srgbClr val="212121"/>
                </a:solidFill>
                <a:effectLst/>
                <a:latin typeface="+mj-lt"/>
              </a:rPr>
              <a:t>Kenneth Foo. All rights reserved</a:t>
            </a:r>
            <a:endParaRPr lang="en-US" b="0" i="0" dirty="0">
              <a:solidFill>
                <a:srgbClr val="212121"/>
              </a:solidFill>
              <a:effectLst/>
              <a:latin typeface="+mj-lt"/>
            </a:endParaRPr>
          </a:p>
        </p:txBody>
      </p:sp>
    </p:spTree>
    <p:extLst>
      <p:ext uri="{BB962C8B-B14F-4D97-AF65-F5344CB8AC3E}">
        <p14:creationId xmlns:p14="http://schemas.microsoft.com/office/powerpoint/2010/main" val="904173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3660993" y="-238914"/>
            <a:ext cx="4693170" cy="1325563"/>
          </a:xfrm>
        </p:spPr>
        <p:txBody>
          <a:bodyPr/>
          <a:lstStyle/>
          <a:p>
            <a:pPr algn="ctr"/>
            <a:r>
              <a:rPr lang="en-US" b="1" dirty="0">
                <a:solidFill>
                  <a:srgbClr val="212121"/>
                </a:solidFill>
                <a:latin typeface="Roboto" panose="02000000000000000000" pitchFamily="2" charset="0"/>
              </a:rPr>
              <a:t>Model Creation</a:t>
            </a:r>
            <a:endParaRPr lang="en-SG" b="1" dirty="0"/>
          </a:p>
        </p:txBody>
      </p:sp>
      <p:pic>
        <p:nvPicPr>
          <p:cNvPr id="4" name="Picture 3">
            <a:extLst>
              <a:ext uri="{FF2B5EF4-FFF2-40B4-BE49-F238E27FC236}">
                <a16:creationId xmlns:a16="http://schemas.microsoft.com/office/drawing/2014/main" id="{B4E13FBE-874F-DA7B-1A04-82B305D7F60D}"/>
              </a:ext>
            </a:extLst>
          </p:cNvPr>
          <p:cNvPicPr>
            <a:picLocks noChangeAspect="1"/>
          </p:cNvPicPr>
          <p:nvPr/>
        </p:nvPicPr>
        <p:blipFill>
          <a:blip r:embed="rId2"/>
          <a:stretch>
            <a:fillRect/>
          </a:stretch>
        </p:blipFill>
        <p:spPr>
          <a:xfrm>
            <a:off x="6293117" y="1086649"/>
            <a:ext cx="5898883" cy="5474163"/>
          </a:xfrm>
          <a:prstGeom prst="rect">
            <a:avLst/>
          </a:prstGeom>
        </p:spPr>
      </p:pic>
      <p:sp>
        <p:nvSpPr>
          <p:cNvPr id="9" name="Content Placeholder 2">
            <a:extLst>
              <a:ext uri="{FF2B5EF4-FFF2-40B4-BE49-F238E27FC236}">
                <a16:creationId xmlns:a16="http://schemas.microsoft.com/office/drawing/2014/main" id="{66370B2E-7E24-CA25-BAA9-B7C092C1A57E}"/>
              </a:ext>
            </a:extLst>
          </p:cNvPr>
          <p:cNvSpPr>
            <a:spLocks noGrp="1"/>
          </p:cNvSpPr>
          <p:nvPr>
            <p:ph idx="1"/>
          </p:nvPr>
        </p:nvSpPr>
        <p:spPr>
          <a:xfrm>
            <a:off x="643081" y="1086648"/>
            <a:ext cx="5452919" cy="5474163"/>
          </a:xfrm>
        </p:spPr>
        <p:txBody>
          <a:bodyPr>
            <a:normAutofit/>
          </a:bodyPr>
          <a:lstStyle/>
          <a:p>
            <a:r>
              <a:rPr lang="en-SG" dirty="0"/>
              <a:t>Define a new truncated model to only include the conv layers of interest</a:t>
            </a:r>
          </a:p>
          <a:p>
            <a:endParaRPr lang="en-SG" dirty="0"/>
          </a:p>
          <a:p>
            <a:r>
              <a:rPr lang="en-SG" dirty="0"/>
              <a:t>Generate feature output by predicting on input image</a:t>
            </a:r>
          </a:p>
          <a:p>
            <a:endParaRPr lang="en-SG" dirty="0"/>
          </a:p>
          <a:p>
            <a:r>
              <a:rPr lang="en-SG" dirty="0"/>
              <a:t>Representation Learning</a:t>
            </a:r>
          </a:p>
          <a:p>
            <a:endParaRPr lang="en-SG" dirty="0"/>
          </a:p>
          <a:p>
            <a:r>
              <a:rPr lang="en-SG" dirty="0"/>
              <a:t>Low &amp; High level features on the right side. -&gt;</a:t>
            </a:r>
          </a:p>
        </p:txBody>
      </p:sp>
    </p:spTree>
    <p:extLst>
      <p:ext uri="{BB962C8B-B14F-4D97-AF65-F5344CB8AC3E}">
        <p14:creationId xmlns:p14="http://schemas.microsoft.com/office/powerpoint/2010/main" val="11592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3660993" y="-238914"/>
            <a:ext cx="4693170" cy="1325563"/>
          </a:xfrm>
        </p:spPr>
        <p:txBody>
          <a:bodyPr/>
          <a:lstStyle/>
          <a:p>
            <a:pPr algn="ctr"/>
            <a:r>
              <a:rPr lang="en-US" b="1" dirty="0">
                <a:solidFill>
                  <a:srgbClr val="212121"/>
                </a:solidFill>
                <a:latin typeface="Roboto" panose="02000000000000000000" pitchFamily="2" charset="0"/>
              </a:rPr>
              <a:t>Model Creation</a:t>
            </a:r>
            <a:endParaRPr lang="en-SG" b="1" dirty="0"/>
          </a:p>
        </p:txBody>
      </p:sp>
      <p:sp>
        <p:nvSpPr>
          <p:cNvPr id="9" name="Content Placeholder 2">
            <a:extLst>
              <a:ext uri="{FF2B5EF4-FFF2-40B4-BE49-F238E27FC236}">
                <a16:creationId xmlns:a16="http://schemas.microsoft.com/office/drawing/2014/main" id="{66370B2E-7E24-CA25-BAA9-B7C092C1A57E}"/>
              </a:ext>
            </a:extLst>
          </p:cNvPr>
          <p:cNvSpPr>
            <a:spLocks noGrp="1"/>
          </p:cNvSpPr>
          <p:nvPr>
            <p:ph idx="1"/>
          </p:nvPr>
        </p:nvSpPr>
        <p:spPr>
          <a:xfrm>
            <a:off x="643081" y="1086648"/>
            <a:ext cx="5452919" cy="5474163"/>
          </a:xfrm>
        </p:spPr>
        <p:txBody>
          <a:bodyPr>
            <a:normAutofit/>
          </a:bodyPr>
          <a:lstStyle/>
          <a:p>
            <a:r>
              <a:rPr lang="en-SG" dirty="0"/>
              <a:t>Model Performance during training and validation</a:t>
            </a:r>
          </a:p>
        </p:txBody>
      </p:sp>
      <p:pic>
        <p:nvPicPr>
          <p:cNvPr id="5" name="Picture 4">
            <a:extLst>
              <a:ext uri="{FF2B5EF4-FFF2-40B4-BE49-F238E27FC236}">
                <a16:creationId xmlns:a16="http://schemas.microsoft.com/office/drawing/2014/main" id="{C732DD83-F9A3-2CF4-E097-24094F023114}"/>
              </a:ext>
            </a:extLst>
          </p:cNvPr>
          <p:cNvPicPr>
            <a:picLocks noChangeAspect="1"/>
          </p:cNvPicPr>
          <p:nvPr/>
        </p:nvPicPr>
        <p:blipFill>
          <a:blip r:embed="rId2"/>
          <a:stretch>
            <a:fillRect/>
          </a:stretch>
        </p:blipFill>
        <p:spPr>
          <a:xfrm>
            <a:off x="6177396" y="875330"/>
            <a:ext cx="4353533" cy="5896798"/>
          </a:xfrm>
          <a:prstGeom prst="rect">
            <a:avLst/>
          </a:prstGeom>
        </p:spPr>
      </p:pic>
    </p:spTree>
    <p:extLst>
      <p:ext uri="{BB962C8B-B14F-4D97-AF65-F5344CB8AC3E}">
        <p14:creationId xmlns:p14="http://schemas.microsoft.com/office/powerpoint/2010/main" val="286411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Prediction Results</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1050985" y="1718831"/>
            <a:ext cx="4563255" cy="467896"/>
          </a:xfrm>
        </p:spPr>
        <p:txBody>
          <a:bodyPr>
            <a:normAutofit lnSpcReduction="10000"/>
          </a:bodyPr>
          <a:lstStyle/>
          <a:p>
            <a:r>
              <a:rPr lang="en-US" b="1" u="sng" dirty="0"/>
              <a:t>Object Detection for Image</a:t>
            </a:r>
          </a:p>
        </p:txBody>
      </p:sp>
      <p:sp>
        <p:nvSpPr>
          <p:cNvPr id="4" name="Content Placeholder 2">
            <a:extLst>
              <a:ext uri="{FF2B5EF4-FFF2-40B4-BE49-F238E27FC236}">
                <a16:creationId xmlns:a16="http://schemas.microsoft.com/office/drawing/2014/main" id="{426A9B56-D2C4-911C-6E2E-8CB70C8BE9C6}"/>
              </a:ext>
            </a:extLst>
          </p:cNvPr>
          <p:cNvSpPr txBox="1">
            <a:spLocks/>
          </p:cNvSpPr>
          <p:nvPr/>
        </p:nvSpPr>
        <p:spPr>
          <a:xfrm>
            <a:off x="981521" y="2382982"/>
            <a:ext cx="5452919" cy="4196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Constructing a sliding window</a:t>
            </a:r>
          </a:p>
          <a:p>
            <a:endParaRPr lang="en-SG" dirty="0"/>
          </a:p>
          <a:p>
            <a:r>
              <a:rPr lang="en-SG" dirty="0"/>
              <a:t>Constructing a image pyramid</a:t>
            </a:r>
          </a:p>
          <a:p>
            <a:endParaRPr lang="en-SG" dirty="0"/>
          </a:p>
          <a:p>
            <a:r>
              <a:rPr lang="en-SG" dirty="0"/>
              <a:t>Adjust window for optimal parameters</a:t>
            </a:r>
          </a:p>
          <a:p>
            <a:endParaRPr lang="en-SG" dirty="0"/>
          </a:p>
          <a:p>
            <a:r>
              <a:rPr lang="en-SG" dirty="0"/>
              <a:t>Select image for detection</a:t>
            </a:r>
          </a:p>
        </p:txBody>
      </p:sp>
      <p:pic>
        <p:nvPicPr>
          <p:cNvPr id="7" name="Picture 6">
            <a:extLst>
              <a:ext uri="{FF2B5EF4-FFF2-40B4-BE49-F238E27FC236}">
                <a16:creationId xmlns:a16="http://schemas.microsoft.com/office/drawing/2014/main" id="{2E525162-A5F1-FDFC-3151-8C6E1444DC3B}"/>
              </a:ext>
            </a:extLst>
          </p:cNvPr>
          <p:cNvPicPr>
            <a:picLocks noChangeAspect="1"/>
          </p:cNvPicPr>
          <p:nvPr/>
        </p:nvPicPr>
        <p:blipFill>
          <a:blip r:embed="rId2"/>
          <a:stretch>
            <a:fillRect/>
          </a:stretch>
        </p:blipFill>
        <p:spPr>
          <a:xfrm>
            <a:off x="6577761" y="1571930"/>
            <a:ext cx="4971158" cy="4920945"/>
          </a:xfrm>
          <a:prstGeom prst="rect">
            <a:avLst/>
          </a:prstGeom>
        </p:spPr>
      </p:pic>
    </p:spTree>
    <p:extLst>
      <p:ext uri="{BB962C8B-B14F-4D97-AF65-F5344CB8AC3E}">
        <p14:creationId xmlns:p14="http://schemas.microsoft.com/office/powerpoint/2010/main" val="201945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Prediction Results</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1050985" y="1718831"/>
            <a:ext cx="4563255" cy="467896"/>
          </a:xfrm>
        </p:spPr>
        <p:txBody>
          <a:bodyPr>
            <a:normAutofit lnSpcReduction="10000"/>
          </a:bodyPr>
          <a:lstStyle/>
          <a:p>
            <a:r>
              <a:rPr lang="en-US" b="1" u="sng" dirty="0"/>
              <a:t>Object Detection for Image</a:t>
            </a:r>
          </a:p>
        </p:txBody>
      </p:sp>
      <p:sp>
        <p:nvSpPr>
          <p:cNvPr id="4" name="Content Placeholder 2">
            <a:extLst>
              <a:ext uri="{FF2B5EF4-FFF2-40B4-BE49-F238E27FC236}">
                <a16:creationId xmlns:a16="http://schemas.microsoft.com/office/drawing/2014/main" id="{426A9B56-D2C4-911C-6E2E-8CB70C8BE9C6}"/>
              </a:ext>
            </a:extLst>
          </p:cNvPr>
          <p:cNvSpPr txBox="1">
            <a:spLocks/>
          </p:cNvSpPr>
          <p:nvPr/>
        </p:nvSpPr>
        <p:spPr>
          <a:xfrm>
            <a:off x="981521" y="2382982"/>
            <a:ext cx="5452919" cy="4196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Looping over pyramid</a:t>
            </a:r>
          </a:p>
          <a:p>
            <a:r>
              <a:rPr lang="en-SG" dirty="0"/>
              <a:t>Classifying ROIs</a:t>
            </a:r>
          </a:p>
          <a:p>
            <a:r>
              <a:rPr lang="en-SG" dirty="0"/>
              <a:t>Do Prediction</a:t>
            </a:r>
          </a:p>
          <a:p>
            <a:r>
              <a:rPr lang="en-SG" dirty="0"/>
              <a:t>Generate Object Detection Results</a:t>
            </a:r>
          </a:p>
          <a:p>
            <a:endParaRPr lang="en-SG" dirty="0"/>
          </a:p>
        </p:txBody>
      </p:sp>
      <p:pic>
        <p:nvPicPr>
          <p:cNvPr id="6" name="Picture 5">
            <a:extLst>
              <a:ext uri="{FF2B5EF4-FFF2-40B4-BE49-F238E27FC236}">
                <a16:creationId xmlns:a16="http://schemas.microsoft.com/office/drawing/2014/main" id="{4BC1CEEE-9821-551C-2BE8-E053392143D0}"/>
              </a:ext>
            </a:extLst>
          </p:cNvPr>
          <p:cNvPicPr>
            <a:picLocks noChangeAspect="1"/>
          </p:cNvPicPr>
          <p:nvPr/>
        </p:nvPicPr>
        <p:blipFill>
          <a:blip r:embed="rId2"/>
          <a:stretch>
            <a:fillRect/>
          </a:stretch>
        </p:blipFill>
        <p:spPr>
          <a:xfrm>
            <a:off x="7048817" y="1690688"/>
            <a:ext cx="3591426" cy="3667637"/>
          </a:xfrm>
          <a:prstGeom prst="rect">
            <a:avLst/>
          </a:prstGeom>
        </p:spPr>
      </p:pic>
      <p:pic>
        <p:nvPicPr>
          <p:cNvPr id="9" name="Picture 8">
            <a:extLst>
              <a:ext uri="{FF2B5EF4-FFF2-40B4-BE49-F238E27FC236}">
                <a16:creationId xmlns:a16="http://schemas.microsoft.com/office/drawing/2014/main" id="{EF148629-C883-3DF8-286D-30C7C7DC59B8}"/>
              </a:ext>
            </a:extLst>
          </p:cNvPr>
          <p:cNvPicPr>
            <a:picLocks noChangeAspect="1"/>
          </p:cNvPicPr>
          <p:nvPr/>
        </p:nvPicPr>
        <p:blipFill>
          <a:blip r:embed="rId3"/>
          <a:stretch>
            <a:fillRect/>
          </a:stretch>
        </p:blipFill>
        <p:spPr>
          <a:xfrm>
            <a:off x="7499059" y="5510830"/>
            <a:ext cx="3000794" cy="285790"/>
          </a:xfrm>
          <a:prstGeom prst="rect">
            <a:avLst/>
          </a:prstGeom>
        </p:spPr>
      </p:pic>
    </p:spTree>
    <p:extLst>
      <p:ext uri="{BB962C8B-B14F-4D97-AF65-F5344CB8AC3E}">
        <p14:creationId xmlns:p14="http://schemas.microsoft.com/office/powerpoint/2010/main" val="134737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365125"/>
            <a:ext cx="10524344" cy="1325563"/>
          </a:xfrm>
        </p:spPr>
        <p:txBody>
          <a:bodyPr/>
          <a:lstStyle/>
          <a:p>
            <a:pPr algn="ctr"/>
            <a:r>
              <a:rPr lang="en-US" b="1" dirty="0">
                <a:solidFill>
                  <a:srgbClr val="212121"/>
                </a:solidFill>
                <a:latin typeface="Roboto" panose="02000000000000000000" pitchFamily="2" charset="0"/>
              </a:rPr>
              <a:t>Difficulties Encountered &amp; Learning Points</a:t>
            </a:r>
            <a:endParaRPr lang="en-SG" b="1" dirty="0"/>
          </a:p>
        </p:txBody>
      </p:sp>
      <p:sp>
        <p:nvSpPr>
          <p:cNvPr id="13" name="TextBox 12">
            <a:extLst>
              <a:ext uri="{FF2B5EF4-FFF2-40B4-BE49-F238E27FC236}">
                <a16:creationId xmlns:a16="http://schemas.microsoft.com/office/drawing/2014/main" id="{C99A1978-041B-8C63-6944-22BDB6A8C572}"/>
              </a:ext>
            </a:extLst>
          </p:cNvPr>
          <p:cNvSpPr txBox="1"/>
          <p:nvPr/>
        </p:nvSpPr>
        <p:spPr>
          <a:xfrm>
            <a:off x="3821698" y="2033794"/>
            <a:ext cx="5444473" cy="4247317"/>
          </a:xfrm>
          <a:prstGeom prst="rect">
            <a:avLst/>
          </a:prstGeom>
          <a:noFill/>
        </p:spPr>
        <p:txBody>
          <a:bodyPr wrap="square">
            <a:spAutoFit/>
          </a:bodyPr>
          <a:lstStyle/>
          <a:p>
            <a:r>
              <a:rPr lang="en-US" sz="1800" dirty="0"/>
              <a:t>“</a:t>
            </a:r>
            <a:r>
              <a:rPr lang="en-US" dirty="0"/>
              <a:t>The first difficulty I encountered was the overfitting of my model. I believe the reason for this was because the training and testing sets were too simple for the model to learn, so it probably became overconfident. The way to counter this issue, is to provide an equal ratio of images to both train &amp; test sets. Also, when doing data augmentation, try to not only generate images, but to look at them at different perspectives or maybe you can even flip the image. Reason for doing that is to give a little confusion and information to the model so it learns better and performs better during predictions. The second difficulty encountered was constructing the parameters for the sliding window during image object detection, as different parameters are needed for the difference in images.</a:t>
            </a:r>
            <a:r>
              <a:rPr lang="en-US" sz="1800" dirty="0"/>
              <a:t>”</a:t>
            </a:r>
          </a:p>
        </p:txBody>
      </p:sp>
    </p:spTree>
    <p:extLst>
      <p:ext uri="{BB962C8B-B14F-4D97-AF65-F5344CB8AC3E}">
        <p14:creationId xmlns:p14="http://schemas.microsoft.com/office/powerpoint/2010/main" val="11145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7D298F-17C1-BAF8-CE1E-1843354B813B}"/>
              </a:ext>
            </a:extLst>
          </p:cNvPr>
          <p:cNvSpPr>
            <a:spLocks noGrp="1"/>
          </p:cNvSpPr>
          <p:nvPr>
            <p:ph type="title"/>
          </p:nvPr>
        </p:nvSpPr>
        <p:spPr>
          <a:xfrm>
            <a:off x="2805905" y="3065489"/>
            <a:ext cx="6580189" cy="1600200"/>
          </a:xfrm>
        </p:spPr>
        <p:txBody>
          <a:bodyPr>
            <a:normAutofit/>
          </a:bodyPr>
          <a:lstStyle/>
          <a:p>
            <a:pPr algn="ctr"/>
            <a:r>
              <a:rPr lang="en-US" b="1" dirty="0">
                <a:solidFill>
                  <a:srgbClr val="212121"/>
                </a:solidFill>
                <a:latin typeface="Roboto" panose="02000000000000000000" pitchFamily="2" charset="0"/>
              </a:rPr>
              <a:t>End of Presentation</a:t>
            </a:r>
            <a:br>
              <a:rPr lang="en-US" b="0" i="0" dirty="0">
                <a:solidFill>
                  <a:srgbClr val="212121"/>
                </a:solidFill>
                <a:effectLst/>
                <a:latin typeface="Roboto" panose="02000000000000000000" pitchFamily="2" charset="0"/>
              </a:rPr>
            </a:br>
            <a:endParaRPr lang="en-SG" dirty="0"/>
          </a:p>
        </p:txBody>
      </p:sp>
    </p:spTree>
    <p:extLst>
      <p:ext uri="{BB962C8B-B14F-4D97-AF65-F5344CB8AC3E}">
        <p14:creationId xmlns:p14="http://schemas.microsoft.com/office/powerpoint/2010/main" val="257853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 arrow&#10;&#10;Description automatically generated">
            <a:extLst>
              <a:ext uri="{FF2B5EF4-FFF2-40B4-BE49-F238E27FC236}">
                <a16:creationId xmlns:a16="http://schemas.microsoft.com/office/drawing/2014/main" id="{263CAAAC-0AD6-835C-747A-0B9151268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108" y="4142278"/>
            <a:ext cx="3387783" cy="2258522"/>
          </a:xfrm>
          <a:prstGeom prst="rect">
            <a:avLst/>
          </a:prstGeom>
        </p:spPr>
      </p:pic>
      <p:sp>
        <p:nvSpPr>
          <p:cNvPr id="4" name="Title 3">
            <a:extLst>
              <a:ext uri="{FF2B5EF4-FFF2-40B4-BE49-F238E27FC236}">
                <a16:creationId xmlns:a16="http://schemas.microsoft.com/office/drawing/2014/main" id="{9E7EC31A-E1E8-0ED1-B1EE-D3A7265C3A27}"/>
              </a:ext>
            </a:extLst>
          </p:cNvPr>
          <p:cNvSpPr>
            <a:spLocks noGrp="1"/>
          </p:cNvSpPr>
          <p:nvPr>
            <p:ph type="title"/>
          </p:nvPr>
        </p:nvSpPr>
        <p:spPr>
          <a:xfrm>
            <a:off x="839788" y="457200"/>
            <a:ext cx="6580189" cy="1600200"/>
          </a:xfrm>
        </p:spPr>
        <p:txBody>
          <a:bodyPr/>
          <a:lstStyle/>
          <a:p>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Kenneth Foo. All rights reserved</a:t>
            </a:r>
            <a:br>
              <a:rPr lang="en-US" b="0" i="0" dirty="0">
                <a:solidFill>
                  <a:srgbClr val="212121"/>
                </a:solidFill>
                <a:effectLst/>
                <a:latin typeface="Roboto" panose="02000000000000000000" pitchFamily="2" charset="0"/>
              </a:rPr>
            </a:br>
            <a:endParaRPr lang="en-SG" dirty="0"/>
          </a:p>
        </p:txBody>
      </p:sp>
      <p:sp>
        <p:nvSpPr>
          <p:cNvPr id="6" name="Text Placeholder 5">
            <a:extLst>
              <a:ext uri="{FF2B5EF4-FFF2-40B4-BE49-F238E27FC236}">
                <a16:creationId xmlns:a16="http://schemas.microsoft.com/office/drawing/2014/main" id="{D3C25BC5-AFB5-CD16-3BA9-9CC33ED144D2}"/>
              </a:ext>
            </a:extLst>
          </p:cNvPr>
          <p:cNvSpPr>
            <a:spLocks noGrp="1"/>
          </p:cNvSpPr>
          <p:nvPr>
            <p:ph type="body" sz="half" idx="2"/>
          </p:nvPr>
        </p:nvSpPr>
        <p:spPr>
          <a:xfrm>
            <a:off x="959710" y="1772586"/>
            <a:ext cx="6235569" cy="4253459"/>
          </a:xfrm>
        </p:spPr>
        <p:txBody>
          <a:bodyPr>
            <a:normAutofit/>
          </a:bodyPr>
          <a:lstStyle/>
          <a:p>
            <a:pPr algn="ctr"/>
            <a:r>
              <a:rPr lang="en-US" sz="2400" dirty="0"/>
              <a:t>AI Applications Student | CV Graded Assignment</a:t>
            </a:r>
          </a:p>
          <a:p>
            <a:pPr algn="ctr"/>
            <a:endParaRPr lang="en-US" sz="2400" dirty="0"/>
          </a:p>
          <a:p>
            <a:pPr algn="ctr"/>
            <a:r>
              <a:rPr lang="en-US" sz="2400" b="1" dirty="0"/>
              <a:t>Honor Pledge for Graded Assignments</a:t>
            </a:r>
          </a:p>
          <a:p>
            <a:pPr algn="ctr"/>
            <a:r>
              <a:rPr lang="en-US" sz="2400" dirty="0"/>
              <a:t>“I affirm that I have not given or received any unauthorized help on this assignment, and that this work is my own.”</a:t>
            </a:r>
          </a:p>
          <a:p>
            <a:pPr algn="ctr"/>
            <a:endParaRPr lang="en-US" sz="2400" dirty="0"/>
          </a:p>
          <a:p>
            <a:pPr algn="ctr"/>
            <a:r>
              <a:rPr lang="en-US" sz="2400" i="1" dirty="0"/>
              <a:t>Signature:</a:t>
            </a:r>
            <a:endParaRPr lang="en-SG" sz="2400" i="1" dirty="0"/>
          </a:p>
        </p:txBody>
      </p:sp>
      <p:pic>
        <p:nvPicPr>
          <p:cNvPr id="10" name="Picture 9" descr="A person smiling for the camera&#10;&#10;Description automatically generated with medium confidence">
            <a:extLst>
              <a:ext uri="{FF2B5EF4-FFF2-40B4-BE49-F238E27FC236}">
                <a16:creationId xmlns:a16="http://schemas.microsoft.com/office/drawing/2014/main" id="{D2212127-9AA5-877E-C6EF-124F61A8C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990" y="703220"/>
            <a:ext cx="3068222" cy="5454617"/>
          </a:xfrm>
          <a:prstGeom prst="rect">
            <a:avLst/>
          </a:prstGeom>
        </p:spPr>
      </p:pic>
    </p:spTree>
    <p:extLst>
      <p:ext uri="{BB962C8B-B14F-4D97-AF65-F5344CB8AC3E}">
        <p14:creationId xmlns:p14="http://schemas.microsoft.com/office/powerpoint/2010/main" val="149893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54E90D-8C95-B68B-280A-AB3C0BC808C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Summary</a:t>
            </a:r>
            <a:endParaRPr lang="en-SG" dirty="0"/>
          </a:p>
        </p:txBody>
      </p:sp>
      <p:sp>
        <p:nvSpPr>
          <p:cNvPr id="6" name="Content Placeholder 5">
            <a:extLst>
              <a:ext uri="{FF2B5EF4-FFF2-40B4-BE49-F238E27FC236}">
                <a16:creationId xmlns:a16="http://schemas.microsoft.com/office/drawing/2014/main" id="{3DAE21DD-4308-5FD1-A50B-A5C187E72F07}"/>
              </a:ext>
            </a:extLst>
          </p:cNvPr>
          <p:cNvSpPr>
            <a:spLocks noGrp="1"/>
          </p:cNvSpPr>
          <p:nvPr>
            <p:ph idx="1"/>
          </p:nvPr>
        </p:nvSpPr>
        <p:spPr>
          <a:xfrm>
            <a:off x="4407109" y="2220678"/>
            <a:ext cx="4991723" cy="4272197"/>
          </a:xfrm>
        </p:spPr>
        <p:txBody>
          <a:bodyPr>
            <a:noAutofit/>
          </a:bodyPr>
          <a:lstStyle/>
          <a:p>
            <a:r>
              <a:rPr lang="en-US" dirty="0"/>
              <a:t>Data Pre-Processing</a:t>
            </a:r>
          </a:p>
          <a:p>
            <a:endParaRPr lang="en-US" dirty="0"/>
          </a:p>
          <a:p>
            <a:r>
              <a:rPr lang="en-US" dirty="0"/>
              <a:t>Model Creation</a:t>
            </a:r>
          </a:p>
          <a:p>
            <a:endParaRPr lang="en-US" dirty="0"/>
          </a:p>
          <a:p>
            <a:r>
              <a:rPr lang="en-US" dirty="0"/>
              <a:t>Prediction Results</a:t>
            </a:r>
          </a:p>
          <a:p>
            <a:endParaRPr lang="en-US" dirty="0"/>
          </a:p>
          <a:p>
            <a:r>
              <a:rPr lang="en-US" dirty="0"/>
              <a:t>Difficulties Encountered &amp; Learning Points</a:t>
            </a:r>
            <a:endParaRPr lang="en-SG" dirty="0"/>
          </a:p>
        </p:txBody>
      </p:sp>
    </p:spTree>
    <p:extLst>
      <p:ext uri="{BB962C8B-B14F-4D97-AF65-F5344CB8AC3E}">
        <p14:creationId xmlns:p14="http://schemas.microsoft.com/office/powerpoint/2010/main" val="70290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65339"/>
            <a:ext cx="10515600" cy="1325563"/>
          </a:xfrm>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838200" y="1825625"/>
            <a:ext cx="2708564" cy="4351338"/>
          </a:xfrm>
        </p:spPr>
        <p:txBody>
          <a:bodyPr/>
          <a:lstStyle/>
          <a:p>
            <a:r>
              <a:rPr lang="en-SG" dirty="0"/>
              <a:t>Train Test Split</a:t>
            </a:r>
          </a:p>
        </p:txBody>
      </p:sp>
      <p:sp>
        <p:nvSpPr>
          <p:cNvPr id="4" name="Rectangle: Rounded Corners 3">
            <a:extLst>
              <a:ext uri="{FF2B5EF4-FFF2-40B4-BE49-F238E27FC236}">
                <a16:creationId xmlns:a16="http://schemas.microsoft.com/office/drawing/2014/main" id="{454EA31F-85BA-7D71-35E9-C25E2F8D6B5A}"/>
              </a:ext>
            </a:extLst>
          </p:cNvPr>
          <p:cNvSpPr/>
          <p:nvPr/>
        </p:nvSpPr>
        <p:spPr>
          <a:xfrm>
            <a:off x="4581235" y="1690687"/>
            <a:ext cx="1902691" cy="7292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Stop Sign Folder</a:t>
            </a:r>
          </a:p>
        </p:txBody>
      </p:sp>
      <p:sp>
        <p:nvSpPr>
          <p:cNvPr id="5" name="Rectangle: Rounded Corners 4">
            <a:extLst>
              <a:ext uri="{FF2B5EF4-FFF2-40B4-BE49-F238E27FC236}">
                <a16:creationId xmlns:a16="http://schemas.microsoft.com/office/drawing/2014/main" id="{4CC95AE9-981B-FC9B-3E34-49A8C5450D5A}"/>
              </a:ext>
            </a:extLst>
          </p:cNvPr>
          <p:cNvSpPr/>
          <p:nvPr/>
        </p:nvSpPr>
        <p:spPr>
          <a:xfrm>
            <a:off x="7518397" y="1690687"/>
            <a:ext cx="1902691" cy="729239"/>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Uturn Sign Folder</a:t>
            </a:r>
          </a:p>
        </p:txBody>
      </p:sp>
      <p:sp>
        <p:nvSpPr>
          <p:cNvPr id="6" name="Left Brace 5">
            <a:extLst>
              <a:ext uri="{FF2B5EF4-FFF2-40B4-BE49-F238E27FC236}">
                <a16:creationId xmlns:a16="http://schemas.microsoft.com/office/drawing/2014/main" id="{1D621D53-FEFF-71C8-D1D3-499308B0FB68}"/>
              </a:ext>
            </a:extLst>
          </p:cNvPr>
          <p:cNvSpPr/>
          <p:nvPr/>
        </p:nvSpPr>
        <p:spPr>
          <a:xfrm rot="16200000">
            <a:off x="6774874" y="1048324"/>
            <a:ext cx="498765" cy="3241967"/>
          </a:xfrm>
          <a:prstGeom prst="leftBrace">
            <a:avLst>
              <a:gd name="adj1" fmla="val 8333"/>
              <a:gd name="adj2" fmla="val 4972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Rectangle 7">
            <a:extLst>
              <a:ext uri="{FF2B5EF4-FFF2-40B4-BE49-F238E27FC236}">
                <a16:creationId xmlns:a16="http://schemas.microsoft.com/office/drawing/2014/main" id="{13A8D562-F103-45D3-0C68-FD4E474AD556}"/>
              </a:ext>
            </a:extLst>
          </p:cNvPr>
          <p:cNvSpPr/>
          <p:nvPr/>
        </p:nvSpPr>
        <p:spPr>
          <a:xfrm>
            <a:off x="5403271" y="2918690"/>
            <a:ext cx="3241967" cy="37869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Train Test Split| 50% : 50%</a:t>
            </a:r>
          </a:p>
        </p:txBody>
      </p:sp>
      <p:cxnSp>
        <p:nvCxnSpPr>
          <p:cNvPr id="18" name="Connector: Curved 17">
            <a:extLst>
              <a:ext uri="{FF2B5EF4-FFF2-40B4-BE49-F238E27FC236}">
                <a16:creationId xmlns:a16="http://schemas.microsoft.com/office/drawing/2014/main" id="{6FC22165-B4C5-2978-3DCB-D64F03CBF57F}"/>
              </a:ext>
            </a:extLst>
          </p:cNvPr>
          <p:cNvCxnSpPr>
            <a:cxnSpLocks/>
            <a:stCxn id="8" idx="2"/>
          </p:cNvCxnSpPr>
          <p:nvPr/>
        </p:nvCxnSpPr>
        <p:spPr>
          <a:xfrm rot="16200000" flipH="1">
            <a:off x="7409873" y="2911764"/>
            <a:ext cx="415637" cy="118687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285FCEDA-8C35-464B-539A-BA1425AB7676}"/>
              </a:ext>
            </a:extLst>
          </p:cNvPr>
          <p:cNvCxnSpPr>
            <a:cxnSpLocks/>
            <a:stCxn id="8" idx="2"/>
          </p:cNvCxnSpPr>
          <p:nvPr/>
        </p:nvCxnSpPr>
        <p:spPr>
          <a:xfrm rot="5400000">
            <a:off x="6227619" y="2916382"/>
            <a:ext cx="415636" cy="117763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3663C2E-FDD6-86FF-3293-BAB8BE7728B7}"/>
              </a:ext>
            </a:extLst>
          </p:cNvPr>
          <p:cNvSpPr txBox="1"/>
          <p:nvPr/>
        </p:nvSpPr>
        <p:spPr>
          <a:xfrm>
            <a:off x="9421088" y="1825625"/>
            <a:ext cx="535712" cy="369332"/>
          </a:xfrm>
          <a:prstGeom prst="rect">
            <a:avLst/>
          </a:prstGeom>
          <a:noFill/>
        </p:spPr>
        <p:txBody>
          <a:bodyPr wrap="square">
            <a:spAutoFit/>
          </a:bodyPr>
          <a:lstStyle/>
          <a:p>
            <a:r>
              <a:rPr lang="en-US" b="1" i="1" dirty="0">
                <a:solidFill>
                  <a:srgbClr val="0070C0"/>
                </a:solidFill>
              </a:rPr>
              <a:t>30</a:t>
            </a:r>
            <a:endParaRPr lang="en-SG" dirty="0">
              <a:solidFill>
                <a:srgbClr val="0070C0"/>
              </a:solidFill>
            </a:endParaRPr>
          </a:p>
        </p:txBody>
      </p:sp>
      <p:sp>
        <p:nvSpPr>
          <p:cNvPr id="42" name="TextBox 41">
            <a:extLst>
              <a:ext uri="{FF2B5EF4-FFF2-40B4-BE49-F238E27FC236}">
                <a16:creationId xmlns:a16="http://schemas.microsoft.com/office/drawing/2014/main" id="{C3C2F037-6BF6-57E8-A0AB-EEFA6610349F}"/>
              </a:ext>
            </a:extLst>
          </p:cNvPr>
          <p:cNvSpPr txBox="1"/>
          <p:nvPr/>
        </p:nvSpPr>
        <p:spPr>
          <a:xfrm>
            <a:off x="4112491" y="1869833"/>
            <a:ext cx="535712" cy="369332"/>
          </a:xfrm>
          <a:prstGeom prst="rect">
            <a:avLst/>
          </a:prstGeom>
          <a:noFill/>
        </p:spPr>
        <p:txBody>
          <a:bodyPr wrap="square">
            <a:spAutoFit/>
          </a:bodyPr>
          <a:lstStyle/>
          <a:p>
            <a:r>
              <a:rPr lang="en-US" b="1" i="1" dirty="0">
                <a:solidFill>
                  <a:srgbClr val="FF0000"/>
                </a:solidFill>
              </a:rPr>
              <a:t>30</a:t>
            </a:r>
            <a:endParaRPr lang="en-SG" dirty="0">
              <a:solidFill>
                <a:srgbClr val="FF0000"/>
              </a:solidFill>
            </a:endParaRPr>
          </a:p>
        </p:txBody>
      </p:sp>
      <p:grpSp>
        <p:nvGrpSpPr>
          <p:cNvPr id="51" name="Group 50">
            <a:extLst>
              <a:ext uri="{FF2B5EF4-FFF2-40B4-BE49-F238E27FC236}">
                <a16:creationId xmlns:a16="http://schemas.microsoft.com/office/drawing/2014/main" id="{4EB73C76-4ADD-2FB7-4D44-A663F7C96B28}"/>
              </a:ext>
            </a:extLst>
          </p:cNvPr>
          <p:cNvGrpSpPr/>
          <p:nvPr/>
        </p:nvGrpSpPr>
        <p:grpSpPr>
          <a:xfrm>
            <a:off x="3288145" y="3787120"/>
            <a:ext cx="7527634" cy="2883573"/>
            <a:chOff x="3288145" y="3787120"/>
            <a:chExt cx="7527634" cy="2883573"/>
          </a:xfrm>
        </p:grpSpPr>
        <p:sp>
          <p:nvSpPr>
            <p:cNvPr id="24" name="Rectangle: Rounded Corners 23">
              <a:extLst>
                <a:ext uri="{FF2B5EF4-FFF2-40B4-BE49-F238E27FC236}">
                  <a16:creationId xmlns:a16="http://schemas.microsoft.com/office/drawing/2014/main" id="{1897D409-6B3A-20DB-1DC9-BCFF16EC4B89}"/>
                </a:ext>
              </a:extLst>
            </p:cNvPr>
            <p:cNvSpPr/>
            <p:nvPr/>
          </p:nvSpPr>
          <p:spPr>
            <a:xfrm>
              <a:off x="4020127" y="3796146"/>
              <a:ext cx="1902691" cy="7292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Train Folder</a:t>
              </a:r>
              <a:endParaRPr lang="en-SG" dirty="0"/>
            </a:p>
          </p:txBody>
        </p:sp>
        <p:sp>
          <p:nvSpPr>
            <p:cNvPr id="25" name="Rectangle: Rounded Corners 24">
              <a:extLst>
                <a:ext uri="{FF2B5EF4-FFF2-40B4-BE49-F238E27FC236}">
                  <a16:creationId xmlns:a16="http://schemas.microsoft.com/office/drawing/2014/main" id="{2AEE067C-53B1-215B-E290-5BE733493E98}"/>
                </a:ext>
              </a:extLst>
            </p:cNvPr>
            <p:cNvSpPr/>
            <p:nvPr/>
          </p:nvSpPr>
          <p:spPr>
            <a:xfrm>
              <a:off x="8151091" y="3787120"/>
              <a:ext cx="1902691" cy="7292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Test Folder</a:t>
              </a:r>
              <a:endParaRPr lang="en-SG" dirty="0"/>
            </a:p>
          </p:txBody>
        </p:sp>
        <p:cxnSp>
          <p:nvCxnSpPr>
            <p:cNvPr id="27" name="Straight Arrow Connector 26">
              <a:extLst>
                <a:ext uri="{FF2B5EF4-FFF2-40B4-BE49-F238E27FC236}">
                  <a16:creationId xmlns:a16="http://schemas.microsoft.com/office/drawing/2014/main" id="{A2F8DD80-DA2E-9B9E-403F-4B37141F2788}"/>
                </a:ext>
              </a:extLst>
            </p:cNvPr>
            <p:cNvCxnSpPr>
              <a:cxnSpLocks/>
              <a:stCxn id="24" idx="2"/>
            </p:cNvCxnSpPr>
            <p:nvPr/>
          </p:nvCxnSpPr>
          <p:spPr>
            <a:xfrm flipH="1">
              <a:off x="4112491" y="4525385"/>
              <a:ext cx="858982"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AE7523-1E14-042A-9D5B-B6E7123B7A30}"/>
                </a:ext>
              </a:extLst>
            </p:cNvPr>
            <p:cNvCxnSpPr>
              <a:cxnSpLocks/>
              <a:stCxn id="24" idx="2"/>
            </p:cNvCxnSpPr>
            <p:nvPr/>
          </p:nvCxnSpPr>
          <p:spPr>
            <a:xfrm>
              <a:off x="4971473" y="4525385"/>
              <a:ext cx="951345"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026E25-6FD3-0F50-6793-2BF8839F71D4}"/>
                </a:ext>
              </a:extLst>
            </p:cNvPr>
            <p:cNvCxnSpPr>
              <a:cxnSpLocks/>
            </p:cNvCxnSpPr>
            <p:nvPr/>
          </p:nvCxnSpPr>
          <p:spPr>
            <a:xfrm flipH="1">
              <a:off x="8243454" y="4516362"/>
              <a:ext cx="858982"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922B82B-CE96-22CF-2D59-222B34E90268}"/>
                </a:ext>
              </a:extLst>
            </p:cNvPr>
            <p:cNvCxnSpPr>
              <a:cxnSpLocks/>
            </p:cNvCxnSpPr>
            <p:nvPr/>
          </p:nvCxnSpPr>
          <p:spPr>
            <a:xfrm>
              <a:off x="9102436" y="4529571"/>
              <a:ext cx="951345"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C723060-FDB7-1F3E-8370-3D6B23D0D99F}"/>
                </a:ext>
              </a:extLst>
            </p:cNvPr>
            <p:cNvSpPr/>
            <p:nvPr/>
          </p:nvSpPr>
          <p:spPr>
            <a:xfrm>
              <a:off x="3288145" y="5221210"/>
              <a:ext cx="1394691" cy="10096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Stop</a:t>
              </a:r>
            </a:p>
          </p:txBody>
        </p:sp>
        <p:sp>
          <p:nvSpPr>
            <p:cNvPr id="36" name="Rectangle 35">
              <a:extLst>
                <a:ext uri="{FF2B5EF4-FFF2-40B4-BE49-F238E27FC236}">
                  <a16:creationId xmlns:a16="http://schemas.microsoft.com/office/drawing/2014/main" id="{EB633F9E-F5BD-8410-1ABC-317E366B2281}"/>
                </a:ext>
              </a:extLst>
            </p:cNvPr>
            <p:cNvSpPr/>
            <p:nvPr/>
          </p:nvSpPr>
          <p:spPr>
            <a:xfrm>
              <a:off x="5151582" y="5240114"/>
              <a:ext cx="1394691" cy="100965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Uturn</a:t>
              </a:r>
            </a:p>
          </p:txBody>
        </p:sp>
        <p:sp>
          <p:nvSpPr>
            <p:cNvPr id="44" name="TextBox 43">
              <a:extLst>
                <a:ext uri="{FF2B5EF4-FFF2-40B4-BE49-F238E27FC236}">
                  <a16:creationId xmlns:a16="http://schemas.microsoft.com/office/drawing/2014/main" id="{95D7C275-A970-CB5E-273F-6F62EB0354AC}"/>
                </a:ext>
              </a:extLst>
            </p:cNvPr>
            <p:cNvSpPr txBox="1"/>
            <p:nvPr/>
          </p:nvSpPr>
          <p:spPr>
            <a:xfrm>
              <a:off x="5675743" y="6258493"/>
              <a:ext cx="494149" cy="369332"/>
            </a:xfrm>
            <a:prstGeom prst="rect">
              <a:avLst/>
            </a:prstGeom>
            <a:noFill/>
          </p:spPr>
          <p:txBody>
            <a:bodyPr wrap="square">
              <a:spAutoFit/>
            </a:bodyPr>
            <a:lstStyle/>
            <a:p>
              <a:r>
                <a:rPr lang="en-US" b="1" i="1" dirty="0">
                  <a:solidFill>
                    <a:srgbClr val="0070C0"/>
                  </a:solidFill>
                </a:rPr>
                <a:t>15</a:t>
              </a:r>
              <a:endParaRPr lang="en-SG" dirty="0">
                <a:solidFill>
                  <a:srgbClr val="0070C0"/>
                </a:solidFill>
              </a:endParaRPr>
            </a:p>
          </p:txBody>
        </p:sp>
        <p:sp>
          <p:nvSpPr>
            <p:cNvPr id="45" name="TextBox 44">
              <a:extLst>
                <a:ext uri="{FF2B5EF4-FFF2-40B4-BE49-F238E27FC236}">
                  <a16:creationId xmlns:a16="http://schemas.microsoft.com/office/drawing/2014/main" id="{72E17B0A-7E95-23D5-0A12-7B8763FC99FE}"/>
                </a:ext>
              </a:extLst>
            </p:cNvPr>
            <p:cNvSpPr txBox="1"/>
            <p:nvPr/>
          </p:nvSpPr>
          <p:spPr>
            <a:xfrm>
              <a:off x="3717634" y="6258493"/>
              <a:ext cx="535712" cy="369332"/>
            </a:xfrm>
            <a:prstGeom prst="rect">
              <a:avLst/>
            </a:prstGeom>
            <a:noFill/>
          </p:spPr>
          <p:txBody>
            <a:bodyPr wrap="square">
              <a:spAutoFit/>
            </a:bodyPr>
            <a:lstStyle/>
            <a:p>
              <a:r>
                <a:rPr lang="en-US" b="1" i="1" dirty="0">
                  <a:solidFill>
                    <a:srgbClr val="FF0000"/>
                  </a:solidFill>
                </a:rPr>
                <a:t>15</a:t>
              </a:r>
              <a:endParaRPr lang="en-SG" dirty="0">
                <a:solidFill>
                  <a:srgbClr val="FF0000"/>
                </a:solidFill>
              </a:endParaRPr>
            </a:p>
          </p:txBody>
        </p:sp>
        <p:sp>
          <p:nvSpPr>
            <p:cNvPr id="46" name="Rectangle 45">
              <a:extLst>
                <a:ext uri="{FF2B5EF4-FFF2-40B4-BE49-F238E27FC236}">
                  <a16:creationId xmlns:a16="http://schemas.microsoft.com/office/drawing/2014/main" id="{4952205B-D786-7E41-CC2D-F48CA4835E01}"/>
                </a:ext>
              </a:extLst>
            </p:cNvPr>
            <p:cNvSpPr/>
            <p:nvPr/>
          </p:nvSpPr>
          <p:spPr>
            <a:xfrm>
              <a:off x="7583056" y="5240114"/>
              <a:ext cx="1394691" cy="10096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Stop</a:t>
              </a:r>
            </a:p>
          </p:txBody>
        </p:sp>
        <p:sp>
          <p:nvSpPr>
            <p:cNvPr id="47" name="Rectangle 46">
              <a:extLst>
                <a:ext uri="{FF2B5EF4-FFF2-40B4-BE49-F238E27FC236}">
                  <a16:creationId xmlns:a16="http://schemas.microsoft.com/office/drawing/2014/main" id="{333B55C4-54F7-5BF3-1D6F-859343BEB267}"/>
                </a:ext>
              </a:extLst>
            </p:cNvPr>
            <p:cNvSpPr/>
            <p:nvPr/>
          </p:nvSpPr>
          <p:spPr>
            <a:xfrm>
              <a:off x="9421088" y="5248841"/>
              <a:ext cx="1394691" cy="100965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Uturn</a:t>
              </a:r>
            </a:p>
          </p:txBody>
        </p:sp>
        <p:sp>
          <p:nvSpPr>
            <p:cNvPr id="48" name="TextBox 47">
              <a:extLst>
                <a:ext uri="{FF2B5EF4-FFF2-40B4-BE49-F238E27FC236}">
                  <a16:creationId xmlns:a16="http://schemas.microsoft.com/office/drawing/2014/main" id="{A8AABB88-DFB5-99FE-DFF7-CF097ECCCAF4}"/>
                </a:ext>
              </a:extLst>
            </p:cNvPr>
            <p:cNvSpPr txBox="1"/>
            <p:nvPr/>
          </p:nvSpPr>
          <p:spPr>
            <a:xfrm>
              <a:off x="8095672" y="6301361"/>
              <a:ext cx="535712" cy="369332"/>
            </a:xfrm>
            <a:prstGeom prst="rect">
              <a:avLst/>
            </a:prstGeom>
            <a:noFill/>
          </p:spPr>
          <p:txBody>
            <a:bodyPr wrap="square">
              <a:spAutoFit/>
            </a:bodyPr>
            <a:lstStyle/>
            <a:p>
              <a:r>
                <a:rPr lang="en-US" b="1" i="1" dirty="0">
                  <a:solidFill>
                    <a:srgbClr val="FF0000"/>
                  </a:solidFill>
                </a:rPr>
                <a:t>15</a:t>
              </a:r>
              <a:endParaRPr lang="en-SG" dirty="0">
                <a:solidFill>
                  <a:srgbClr val="FF0000"/>
                </a:solidFill>
              </a:endParaRPr>
            </a:p>
          </p:txBody>
        </p:sp>
        <p:sp>
          <p:nvSpPr>
            <p:cNvPr id="49" name="TextBox 48">
              <a:extLst>
                <a:ext uri="{FF2B5EF4-FFF2-40B4-BE49-F238E27FC236}">
                  <a16:creationId xmlns:a16="http://schemas.microsoft.com/office/drawing/2014/main" id="{E2ABBA43-AFAC-3524-5BCB-8B61F630E864}"/>
                </a:ext>
              </a:extLst>
            </p:cNvPr>
            <p:cNvSpPr txBox="1"/>
            <p:nvPr/>
          </p:nvSpPr>
          <p:spPr>
            <a:xfrm>
              <a:off x="9919853" y="6301361"/>
              <a:ext cx="494149" cy="369332"/>
            </a:xfrm>
            <a:prstGeom prst="rect">
              <a:avLst/>
            </a:prstGeom>
            <a:noFill/>
          </p:spPr>
          <p:txBody>
            <a:bodyPr wrap="square">
              <a:spAutoFit/>
            </a:bodyPr>
            <a:lstStyle/>
            <a:p>
              <a:r>
                <a:rPr lang="en-US" b="1" i="1" dirty="0">
                  <a:solidFill>
                    <a:srgbClr val="0070C0"/>
                  </a:solidFill>
                </a:rPr>
                <a:t>15</a:t>
              </a:r>
              <a:endParaRPr lang="en-SG" dirty="0">
                <a:solidFill>
                  <a:srgbClr val="0070C0"/>
                </a:solidFill>
              </a:endParaRPr>
            </a:p>
          </p:txBody>
        </p:sp>
      </p:grpSp>
    </p:spTree>
    <p:extLst>
      <p:ext uri="{BB962C8B-B14F-4D97-AF65-F5344CB8AC3E}">
        <p14:creationId xmlns:p14="http://schemas.microsoft.com/office/powerpoint/2010/main" val="375599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838200" y="65339"/>
            <a:ext cx="10515600" cy="1325563"/>
          </a:xfrm>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264390" y="1390902"/>
            <a:ext cx="2708564" cy="4351338"/>
          </a:xfrm>
        </p:spPr>
        <p:txBody>
          <a:bodyPr/>
          <a:lstStyle/>
          <a:p>
            <a:r>
              <a:rPr lang="en-SG" dirty="0"/>
              <a:t>Data Augmentation</a:t>
            </a:r>
          </a:p>
          <a:p>
            <a:endParaRPr lang="en-SG" dirty="0"/>
          </a:p>
          <a:p>
            <a:r>
              <a:rPr lang="en-SG" dirty="0"/>
              <a:t>Add 75 more augmented images</a:t>
            </a:r>
          </a:p>
          <a:p>
            <a:endParaRPr lang="en-SG" dirty="0"/>
          </a:p>
          <a:p>
            <a:r>
              <a:rPr lang="en-SG" dirty="0"/>
              <a:t>Both classes in Train Folder</a:t>
            </a:r>
          </a:p>
        </p:txBody>
      </p:sp>
      <p:grpSp>
        <p:nvGrpSpPr>
          <p:cNvPr id="23" name="Group 22">
            <a:extLst>
              <a:ext uri="{FF2B5EF4-FFF2-40B4-BE49-F238E27FC236}">
                <a16:creationId xmlns:a16="http://schemas.microsoft.com/office/drawing/2014/main" id="{68493F55-01C4-5A4A-7458-F644337FF9AB}"/>
              </a:ext>
            </a:extLst>
          </p:cNvPr>
          <p:cNvGrpSpPr/>
          <p:nvPr/>
        </p:nvGrpSpPr>
        <p:grpSpPr>
          <a:xfrm>
            <a:off x="3980872" y="1390902"/>
            <a:ext cx="7527634" cy="2883573"/>
            <a:chOff x="3288145" y="3787120"/>
            <a:chExt cx="7527634" cy="2883573"/>
          </a:xfrm>
        </p:grpSpPr>
        <p:sp>
          <p:nvSpPr>
            <p:cNvPr id="26" name="Rectangle: Rounded Corners 25">
              <a:extLst>
                <a:ext uri="{FF2B5EF4-FFF2-40B4-BE49-F238E27FC236}">
                  <a16:creationId xmlns:a16="http://schemas.microsoft.com/office/drawing/2014/main" id="{6D24CF40-F70B-867D-E35A-4E065F0BA3D9}"/>
                </a:ext>
              </a:extLst>
            </p:cNvPr>
            <p:cNvSpPr/>
            <p:nvPr/>
          </p:nvSpPr>
          <p:spPr>
            <a:xfrm>
              <a:off x="4020127" y="3796146"/>
              <a:ext cx="1902691" cy="7292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Train Folder</a:t>
              </a:r>
              <a:endParaRPr lang="en-SG" dirty="0"/>
            </a:p>
          </p:txBody>
        </p:sp>
        <p:sp>
          <p:nvSpPr>
            <p:cNvPr id="29" name="Rectangle: Rounded Corners 28">
              <a:extLst>
                <a:ext uri="{FF2B5EF4-FFF2-40B4-BE49-F238E27FC236}">
                  <a16:creationId xmlns:a16="http://schemas.microsoft.com/office/drawing/2014/main" id="{24A718F3-0750-D698-972B-F35BDC661466}"/>
                </a:ext>
              </a:extLst>
            </p:cNvPr>
            <p:cNvSpPr/>
            <p:nvPr/>
          </p:nvSpPr>
          <p:spPr>
            <a:xfrm>
              <a:off x="8151091" y="3787120"/>
              <a:ext cx="1902691" cy="7292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Test Folder</a:t>
              </a:r>
              <a:endParaRPr lang="en-SG" dirty="0"/>
            </a:p>
          </p:txBody>
        </p:sp>
        <p:cxnSp>
          <p:nvCxnSpPr>
            <p:cNvPr id="30" name="Straight Arrow Connector 29">
              <a:extLst>
                <a:ext uri="{FF2B5EF4-FFF2-40B4-BE49-F238E27FC236}">
                  <a16:creationId xmlns:a16="http://schemas.microsoft.com/office/drawing/2014/main" id="{B202C7ED-C21C-0C19-2ECC-938D4253C2A5}"/>
                </a:ext>
              </a:extLst>
            </p:cNvPr>
            <p:cNvCxnSpPr>
              <a:cxnSpLocks/>
              <a:stCxn id="26" idx="2"/>
            </p:cNvCxnSpPr>
            <p:nvPr/>
          </p:nvCxnSpPr>
          <p:spPr>
            <a:xfrm flipH="1">
              <a:off x="4112491" y="4525385"/>
              <a:ext cx="858982"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8A20031-2FF6-0683-F780-910B547DDDEF}"/>
                </a:ext>
              </a:extLst>
            </p:cNvPr>
            <p:cNvCxnSpPr>
              <a:cxnSpLocks/>
              <a:stCxn id="26" idx="2"/>
            </p:cNvCxnSpPr>
            <p:nvPr/>
          </p:nvCxnSpPr>
          <p:spPr>
            <a:xfrm>
              <a:off x="4971473" y="4525385"/>
              <a:ext cx="951345"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C323EE9-FFF0-54C2-EA20-1C50A077BEB4}"/>
                </a:ext>
              </a:extLst>
            </p:cNvPr>
            <p:cNvCxnSpPr>
              <a:cxnSpLocks/>
            </p:cNvCxnSpPr>
            <p:nvPr/>
          </p:nvCxnSpPr>
          <p:spPr>
            <a:xfrm flipH="1">
              <a:off x="8243454" y="4516362"/>
              <a:ext cx="858982"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69BC52-1171-0A6D-D315-A467F790B9DF}"/>
                </a:ext>
              </a:extLst>
            </p:cNvPr>
            <p:cNvCxnSpPr>
              <a:cxnSpLocks/>
            </p:cNvCxnSpPr>
            <p:nvPr/>
          </p:nvCxnSpPr>
          <p:spPr>
            <a:xfrm>
              <a:off x="9102436" y="4529571"/>
              <a:ext cx="951345" cy="650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F2059E2-9DDE-59E1-488D-4E82545ADFBA}"/>
                </a:ext>
              </a:extLst>
            </p:cNvPr>
            <p:cNvSpPr/>
            <p:nvPr/>
          </p:nvSpPr>
          <p:spPr>
            <a:xfrm>
              <a:off x="3288145" y="5221210"/>
              <a:ext cx="1394691" cy="10096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Stop</a:t>
              </a:r>
            </a:p>
          </p:txBody>
        </p:sp>
        <p:sp>
          <p:nvSpPr>
            <p:cNvPr id="39" name="Rectangle 38">
              <a:extLst>
                <a:ext uri="{FF2B5EF4-FFF2-40B4-BE49-F238E27FC236}">
                  <a16:creationId xmlns:a16="http://schemas.microsoft.com/office/drawing/2014/main" id="{9D705791-08B0-309C-298C-CEB1B67A8CFF}"/>
                </a:ext>
              </a:extLst>
            </p:cNvPr>
            <p:cNvSpPr/>
            <p:nvPr/>
          </p:nvSpPr>
          <p:spPr>
            <a:xfrm>
              <a:off x="5151582" y="5240114"/>
              <a:ext cx="1394691" cy="100965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Uturn</a:t>
              </a:r>
            </a:p>
          </p:txBody>
        </p:sp>
        <p:sp>
          <p:nvSpPr>
            <p:cNvPr id="41" name="TextBox 40">
              <a:extLst>
                <a:ext uri="{FF2B5EF4-FFF2-40B4-BE49-F238E27FC236}">
                  <a16:creationId xmlns:a16="http://schemas.microsoft.com/office/drawing/2014/main" id="{DCE0424F-1E94-1BEC-7E20-8656D6CEF187}"/>
                </a:ext>
              </a:extLst>
            </p:cNvPr>
            <p:cNvSpPr txBox="1"/>
            <p:nvPr/>
          </p:nvSpPr>
          <p:spPr>
            <a:xfrm>
              <a:off x="5675743" y="6258493"/>
              <a:ext cx="494149" cy="369332"/>
            </a:xfrm>
            <a:prstGeom prst="rect">
              <a:avLst/>
            </a:prstGeom>
            <a:noFill/>
          </p:spPr>
          <p:txBody>
            <a:bodyPr wrap="square">
              <a:spAutoFit/>
            </a:bodyPr>
            <a:lstStyle/>
            <a:p>
              <a:r>
                <a:rPr lang="en-US" b="1" i="1" dirty="0">
                  <a:solidFill>
                    <a:srgbClr val="0070C0"/>
                  </a:solidFill>
                </a:rPr>
                <a:t>15</a:t>
              </a:r>
              <a:endParaRPr lang="en-SG" dirty="0">
                <a:solidFill>
                  <a:srgbClr val="0070C0"/>
                </a:solidFill>
              </a:endParaRPr>
            </a:p>
          </p:txBody>
        </p:sp>
        <p:sp>
          <p:nvSpPr>
            <p:cNvPr id="43" name="TextBox 42">
              <a:extLst>
                <a:ext uri="{FF2B5EF4-FFF2-40B4-BE49-F238E27FC236}">
                  <a16:creationId xmlns:a16="http://schemas.microsoft.com/office/drawing/2014/main" id="{5B910F78-BC2B-8EA0-CE64-24C78BF29A66}"/>
                </a:ext>
              </a:extLst>
            </p:cNvPr>
            <p:cNvSpPr txBox="1"/>
            <p:nvPr/>
          </p:nvSpPr>
          <p:spPr>
            <a:xfrm>
              <a:off x="3717634" y="6258493"/>
              <a:ext cx="535712" cy="369332"/>
            </a:xfrm>
            <a:prstGeom prst="rect">
              <a:avLst/>
            </a:prstGeom>
            <a:noFill/>
          </p:spPr>
          <p:txBody>
            <a:bodyPr wrap="square">
              <a:spAutoFit/>
            </a:bodyPr>
            <a:lstStyle/>
            <a:p>
              <a:r>
                <a:rPr lang="en-US" b="1" i="1" dirty="0">
                  <a:solidFill>
                    <a:srgbClr val="FF0000"/>
                  </a:solidFill>
                </a:rPr>
                <a:t>15</a:t>
              </a:r>
              <a:endParaRPr lang="en-SG" dirty="0">
                <a:solidFill>
                  <a:srgbClr val="FF0000"/>
                </a:solidFill>
              </a:endParaRPr>
            </a:p>
          </p:txBody>
        </p:sp>
        <p:sp>
          <p:nvSpPr>
            <p:cNvPr id="51" name="Rectangle 50">
              <a:extLst>
                <a:ext uri="{FF2B5EF4-FFF2-40B4-BE49-F238E27FC236}">
                  <a16:creationId xmlns:a16="http://schemas.microsoft.com/office/drawing/2014/main" id="{65CF68EC-95DB-344E-B52D-6FF286DDE04E}"/>
                </a:ext>
              </a:extLst>
            </p:cNvPr>
            <p:cNvSpPr/>
            <p:nvPr/>
          </p:nvSpPr>
          <p:spPr>
            <a:xfrm>
              <a:off x="7583056" y="5240114"/>
              <a:ext cx="1394691" cy="10096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Stop</a:t>
              </a:r>
            </a:p>
          </p:txBody>
        </p:sp>
        <p:sp>
          <p:nvSpPr>
            <p:cNvPr id="52" name="Rectangle 51">
              <a:extLst>
                <a:ext uri="{FF2B5EF4-FFF2-40B4-BE49-F238E27FC236}">
                  <a16:creationId xmlns:a16="http://schemas.microsoft.com/office/drawing/2014/main" id="{FB9F14E5-9AF7-FF74-9A7A-76D88564A3A8}"/>
                </a:ext>
              </a:extLst>
            </p:cNvPr>
            <p:cNvSpPr/>
            <p:nvPr/>
          </p:nvSpPr>
          <p:spPr>
            <a:xfrm>
              <a:off x="9421088" y="5248841"/>
              <a:ext cx="1394691" cy="100965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Uturn</a:t>
              </a:r>
            </a:p>
          </p:txBody>
        </p:sp>
        <p:sp>
          <p:nvSpPr>
            <p:cNvPr id="53" name="TextBox 52">
              <a:extLst>
                <a:ext uri="{FF2B5EF4-FFF2-40B4-BE49-F238E27FC236}">
                  <a16:creationId xmlns:a16="http://schemas.microsoft.com/office/drawing/2014/main" id="{AF1081AB-31DF-8B97-593A-546276C808DE}"/>
                </a:ext>
              </a:extLst>
            </p:cNvPr>
            <p:cNvSpPr txBox="1"/>
            <p:nvPr/>
          </p:nvSpPr>
          <p:spPr>
            <a:xfrm>
              <a:off x="8095672" y="6301361"/>
              <a:ext cx="535712" cy="369332"/>
            </a:xfrm>
            <a:prstGeom prst="rect">
              <a:avLst/>
            </a:prstGeom>
            <a:noFill/>
          </p:spPr>
          <p:txBody>
            <a:bodyPr wrap="square">
              <a:spAutoFit/>
            </a:bodyPr>
            <a:lstStyle/>
            <a:p>
              <a:r>
                <a:rPr lang="en-US" b="1" i="1" dirty="0">
                  <a:solidFill>
                    <a:srgbClr val="FF0000"/>
                  </a:solidFill>
                </a:rPr>
                <a:t>15</a:t>
              </a:r>
              <a:endParaRPr lang="en-SG" dirty="0">
                <a:solidFill>
                  <a:srgbClr val="FF0000"/>
                </a:solidFill>
              </a:endParaRPr>
            </a:p>
          </p:txBody>
        </p:sp>
        <p:sp>
          <p:nvSpPr>
            <p:cNvPr id="54" name="TextBox 53">
              <a:extLst>
                <a:ext uri="{FF2B5EF4-FFF2-40B4-BE49-F238E27FC236}">
                  <a16:creationId xmlns:a16="http://schemas.microsoft.com/office/drawing/2014/main" id="{5D3663A1-6841-4833-E7D0-365544529DFB}"/>
                </a:ext>
              </a:extLst>
            </p:cNvPr>
            <p:cNvSpPr txBox="1"/>
            <p:nvPr/>
          </p:nvSpPr>
          <p:spPr>
            <a:xfrm>
              <a:off x="9919853" y="6301361"/>
              <a:ext cx="494149" cy="369332"/>
            </a:xfrm>
            <a:prstGeom prst="rect">
              <a:avLst/>
            </a:prstGeom>
            <a:noFill/>
          </p:spPr>
          <p:txBody>
            <a:bodyPr wrap="square">
              <a:spAutoFit/>
            </a:bodyPr>
            <a:lstStyle/>
            <a:p>
              <a:r>
                <a:rPr lang="en-US" b="1" i="1" dirty="0">
                  <a:solidFill>
                    <a:srgbClr val="0070C0"/>
                  </a:solidFill>
                </a:rPr>
                <a:t>15</a:t>
              </a:r>
              <a:endParaRPr lang="en-SG" dirty="0">
                <a:solidFill>
                  <a:srgbClr val="0070C0"/>
                </a:solidFill>
              </a:endParaRPr>
            </a:p>
          </p:txBody>
        </p:sp>
      </p:grpSp>
      <p:sp>
        <p:nvSpPr>
          <p:cNvPr id="55" name="Rectangle 54">
            <a:extLst>
              <a:ext uri="{FF2B5EF4-FFF2-40B4-BE49-F238E27FC236}">
                <a16:creationId xmlns:a16="http://schemas.microsoft.com/office/drawing/2014/main" id="{A808939A-DF2C-532C-8733-0C1501D18A9C}"/>
              </a:ext>
            </a:extLst>
          </p:cNvPr>
          <p:cNvSpPr/>
          <p:nvPr/>
        </p:nvSpPr>
        <p:spPr>
          <a:xfrm>
            <a:off x="4043215" y="4414981"/>
            <a:ext cx="3241967" cy="53571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rPr>
              <a:t>GaussianBlur | ImageDataGenerator</a:t>
            </a:r>
          </a:p>
        </p:txBody>
      </p:sp>
      <p:cxnSp>
        <p:nvCxnSpPr>
          <p:cNvPr id="57" name="Straight Arrow Connector 56">
            <a:extLst>
              <a:ext uri="{FF2B5EF4-FFF2-40B4-BE49-F238E27FC236}">
                <a16:creationId xmlns:a16="http://schemas.microsoft.com/office/drawing/2014/main" id="{09F22F06-A635-84C6-A3B2-2940A568563C}"/>
              </a:ext>
            </a:extLst>
          </p:cNvPr>
          <p:cNvCxnSpPr>
            <a:stCxn id="43" idx="0"/>
            <a:endCxn id="55" idx="0"/>
          </p:cNvCxnSpPr>
          <p:nvPr/>
        </p:nvCxnSpPr>
        <p:spPr>
          <a:xfrm>
            <a:off x="4678217" y="3862275"/>
            <a:ext cx="985982" cy="552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3F97776-017F-A66D-7551-E3EC29EB6CA5}"/>
              </a:ext>
            </a:extLst>
          </p:cNvPr>
          <p:cNvCxnSpPr>
            <a:stCxn id="39" idx="2"/>
            <a:endCxn id="55" idx="0"/>
          </p:cNvCxnSpPr>
          <p:nvPr/>
        </p:nvCxnSpPr>
        <p:spPr>
          <a:xfrm flipH="1">
            <a:off x="5664199" y="3853548"/>
            <a:ext cx="877456" cy="561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01ED544D-78DA-D29A-66C8-D5972FB3026C}"/>
              </a:ext>
            </a:extLst>
          </p:cNvPr>
          <p:cNvCxnSpPr>
            <a:stCxn id="55" idx="2"/>
            <a:endCxn id="38" idx="1"/>
          </p:cNvCxnSpPr>
          <p:nvPr/>
        </p:nvCxnSpPr>
        <p:spPr>
          <a:xfrm rot="5400000" flipH="1">
            <a:off x="4012099" y="3298592"/>
            <a:ext cx="1620873" cy="1683327"/>
          </a:xfrm>
          <a:prstGeom prst="bentConnector4">
            <a:avLst>
              <a:gd name="adj1" fmla="val -14104"/>
              <a:gd name="adj2" fmla="val 113580"/>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48965214-4A47-D4C0-5273-F5A82F110F78}"/>
              </a:ext>
            </a:extLst>
          </p:cNvPr>
          <p:cNvCxnSpPr>
            <a:stCxn id="55" idx="2"/>
            <a:endCxn id="39" idx="3"/>
          </p:cNvCxnSpPr>
          <p:nvPr/>
        </p:nvCxnSpPr>
        <p:spPr>
          <a:xfrm rot="5400000" flipH="1" flipV="1">
            <a:off x="5650614" y="3362306"/>
            <a:ext cx="1601969" cy="1574801"/>
          </a:xfrm>
          <a:prstGeom prst="bentConnector4">
            <a:avLst>
              <a:gd name="adj1" fmla="val -14270"/>
              <a:gd name="adj2" fmla="val 117449"/>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C5EC160-1D39-29C3-D13C-DCB5951A3E53}"/>
              </a:ext>
            </a:extLst>
          </p:cNvPr>
          <p:cNvSpPr txBox="1"/>
          <p:nvPr/>
        </p:nvSpPr>
        <p:spPr>
          <a:xfrm>
            <a:off x="3276601" y="2960486"/>
            <a:ext cx="612485" cy="369332"/>
          </a:xfrm>
          <a:prstGeom prst="rect">
            <a:avLst/>
          </a:prstGeom>
          <a:noFill/>
        </p:spPr>
        <p:txBody>
          <a:bodyPr wrap="square">
            <a:spAutoFit/>
          </a:bodyPr>
          <a:lstStyle/>
          <a:p>
            <a:r>
              <a:rPr lang="en-US" b="1" i="1" dirty="0">
                <a:solidFill>
                  <a:srgbClr val="FF0000"/>
                </a:solidFill>
              </a:rPr>
              <a:t>+ 75</a:t>
            </a:r>
            <a:endParaRPr lang="en-SG" dirty="0">
              <a:solidFill>
                <a:srgbClr val="FF0000"/>
              </a:solidFill>
            </a:endParaRPr>
          </a:p>
        </p:txBody>
      </p:sp>
      <p:sp>
        <p:nvSpPr>
          <p:cNvPr id="70" name="TextBox 69">
            <a:extLst>
              <a:ext uri="{FF2B5EF4-FFF2-40B4-BE49-F238E27FC236}">
                <a16:creationId xmlns:a16="http://schemas.microsoft.com/office/drawing/2014/main" id="{68F827C2-B142-C42C-0265-8288D10E7537}"/>
              </a:ext>
            </a:extLst>
          </p:cNvPr>
          <p:cNvSpPr txBox="1"/>
          <p:nvPr/>
        </p:nvSpPr>
        <p:spPr>
          <a:xfrm>
            <a:off x="7285759" y="2960486"/>
            <a:ext cx="612485" cy="369332"/>
          </a:xfrm>
          <a:prstGeom prst="rect">
            <a:avLst/>
          </a:prstGeom>
          <a:noFill/>
        </p:spPr>
        <p:txBody>
          <a:bodyPr wrap="square">
            <a:spAutoFit/>
          </a:bodyPr>
          <a:lstStyle/>
          <a:p>
            <a:r>
              <a:rPr lang="en-US" b="1" i="1" dirty="0">
                <a:solidFill>
                  <a:srgbClr val="0070C0"/>
                </a:solidFill>
              </a:rPr>
              <a:t>+ 75</a:t>
            </a:r>
            <a:endParaRPr lang="en-SG" dirty="0">
              <a:solidFill>
                <a:srgbClr val="0070C0"/>
              </a:solidFill>
            </a:endParaRPr>
          </a:p>
        </p:txBody>
      </p:sp>
    </p:spTree>
    <p:extLst>
      <p:ext uri="{BB962C8B-B14F-4D97-AF65-F5344CB8AC3E}">
        <p14:creationId xmlns:p14="http://schemas.microsoft.com/office/powerpoint/2010/main" val="334667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p:txBody>
          <a:bodyPr/>
          <a:lstStyle/>
          <a:p>
            <a:pPr algn="ctr"/>
            <a:r>
              <a:rPr lang="en-US" b="1" dirty="0">
                <a:solidFill>
                  <a:srgbClr val="212121"/>
                </a:solidFill>
                <a:latin typeface="Roboto" panose="02000000000000000000" pitchFamily="2" charset="0"/>
              </a:rPr>
              <a:t>Data Pre-Processing</a:t>
            </a:r>
            <a:endParaRPr lang="en-SG" b="1" dirty="0"/>
          </a:p>
        </p:txBody>
      </p:sp>
      <p:sp>
        <p:nvSpPr>
          <p:cNvPr id="3" name="Content Placeholder 2">
            <a:extLst>
              <a:ext uri="{FF2B5EF4-FFF2-40B4-BE49-F238E27FC236}">
                <a16:creationId xmlns:a16="http://schemas.microsoft.com/office/drawing/2014/main" id="{13175A37-E2FF-E601-9553-5AD4FFFAEF7B}"/>
              </a:ext>
            </a:extLst>
          </p:cNvPr>
          <p:cNvSpPr>
            <a:spLocks noGrp="1"/>
          </p:cNvSpPr>
          <p:nvPr>
            <p:ph idx="1"/>
          </p:nvPr>
        </p:nvSpPr>
        <p:spPr>
          <a:xfrm>
            <a:off x="838200" y="1825625"/>
            <a:ext cx="1858818" cy="4351338"/>
          </a:xfrm>
        </p:spPr>
        <p:txBody>
          <a:bodyPr/>
          <a:lstStyle/>
          <a:p>
            <a:r>
              <a:rPr lang="en-US" dirty="0"/>
              <a:t>Pie Chart</a:t>
            </a:r>
          </a:p>
        </p:txBody>
      </p:sp>
      <p:pic>
        <p:nvPicPr>
          <p:cNvPr id="6" name="Picture 5">
            <a:extLst>
              <a:ext uri="{FF2B5EF4-FFF2-40B4-BE49-F238E27FC236}">
                <a16:creationId xmlns:a16="http://schemas.microsoft.com/office/drawing/2014/main" id="{91807BA8-E6CF-21FB-5051-2191441E647C}"/>
              </a:ext>
            </a:extLst>
          </p:cNvPr>
          <p:cNvPicPr>
            <a:picLocks noChangeAspect="1"/>
          </p:cNvPicPr>
          <p:nvPr/>
        </p:nvPicPr>
        <p:blipFill>
          <a:blip r:embed="rId2"/>
          <a:stretch>
            <a:fillRect/>
          </a:stretch>
        </p:blipFill>
        <p:spPr>
          <a:xfrm>
            <a:off x="3711561" y="1855398"/>
            <a:ext cx="7157544" cy="4637477"/>
          </a:xfrm>
          <a:prstGeom prst="rect">
            <a:avLst/>
          </a:prstGeom>
        </p:spPr>
      </p:pic>
    </p:spTree>
    <p:extLst>
      <p:ext uri="{BB962C8B-B14F-4D97-AF65-F5344CB8AC3E}">
        <p14:creationId xmlns:p14="http://schemas.microsoft.com/office/powerpoint/2010/main" val="140795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3660993" y="-238914"/>
            <a:ext cx="4693170" cy="1325563"/>
          </a:xfrm>
        </p:spPr>
        <p:txBody>
          <a:bodyPr/>
          <a:lstStyle/>
          <a:p>
            <a:pPr algn="ctr"/>
            <a:r>
              <a:rPr lang="en-US" b="1" dirty="0">
                <a:solidFill>
                  <a:srgbClr val="212121"/>
                </a:solidFill>
                <a:latin typeface="Roboto" panose="02000000000000000000" pitchFamily="2" charset="0"/>
              </a:rPr>
              <a:t>Model Creation</a:t>
            </a:r>
            <a:endParaRPr lang="en-SG" b="1" dirty="0"/>
          </a:p>
        </p:txBody>
      </p:sp>
      <p:pic>
        <p:nvPicPr>
          <p:cNvPr id="4" name="Picture 3">
            <a:extLst>
              <a:ext uri="{FF2B5EF4-FFF2-40B4-BE49-F238E27FC236}">
                <a16:creationId xmlns:a16="http://schemas.microsoft.com/office/drawing/2014/main" id="{C2468514-A851-039A-ADD3-28956E339D7A}"/>
              </a:ext>
            </a:extLst>
          </p:cNvPr>
          <p:cNvPicPr>
            <a:picLocks noChangeAspect="1"/>
          </p:cNvPicPr>
          <p:nvPr/>
        </p:nvPicPr>
        <p:blipFill>
          <a:blip r:embed="rId2"/>
          <a:stretch>
            <a:fillRect/>
          </a:stretch>
        </p:blipFill>
        <p:spPr>
          <a:xfrm>
            <a:off x="5256289" y="1352340"/>
            <a:ext cx="6195748" cy="5058481"/>
          </a:xfrm>
          <a:prstGeom prst="rect">
            <a:avLst/>
          </a:prstGeom>
        </p:spPr>
      </p:pic>
      <p:sp>
        <p:nvSpPr>
          <p:cNvPr id="5" name="Content Placeholder 2">
            <a:extLst>
              <a:ext uri="{FF2B5EF4-FFF2-40B4-BE49-F238E27FC236}">
                <a16:creationId xmlns:a16="http://schemas.microsoft.com/office/drawing/2014/main" id="{80091529-2AC4-114E-C50D-6A14242F4B1D}"/>
              </a:ext>
            </a:extLst>
          </p:cNvPr>
          <p:cNvSpPr>
            <a:spLocks noGrp="1"/>
          </p:cNvSpPr>
          <p:nvPr>
            <p:ph idx="1"/>
          </p:nvPr>
        </p:nvSpPr>
        <p:spPr>
          <a:xfrm>
            <a:off x="1732971" y="1935848"/>
            <a:ext cx="2708564" cy="4307934"/>
          </a:xfrm>
        </p:spPr>
        <p:txBody>
          <a:bodyPr>
            <a:normAutofit/>
          </a:bodyPr>
          <a:lstStyle/>
          <a:p>
            <a:r>
              <a:rPr lang="en-SG" dirty="0"/>
              <a:t>Convolutional Neural Network</a:t>
            </a:r>
          </a:p>
          <a:p>
            <a:r>
              <a:rPr lang="en-SG" dirty="0"/>
              <a:t>2 Conv Layers</a:t>
            </a:r>
          </a:p>
          <a:p>
            <a:r>
              <a:rPr lang="en-SG" dirty="0"/>
              <a:t>2 MaxPooling Layers</a:t>
            </a:r>
          </a:p>
          <a:p>
            <a:r>
              <a:rPr lang="en-SG" dirty="0"/>
              <a:t>1 Flatten Layer</a:t>
            </a:r>
          </a:p>
          <a:p>
            <a:r>
              <a:rPr lang="en-SG" dirty="0"/>
              <a:t>Ouput Dense Layer</a:t>
            </a:r>
          </a:p>
        </p:txBody>
      </p:sp>
    </p:spTree>
    <p:extLst>
      <p:ext uri="{BB962C8B-B14F-4D97-AF65-F5344CB8AC3E}">
        <p14:creationId xmlns:p14="http://schemas.microsoft.com/office/powerpoint/2010/main" val="40257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264756" y="203337"/>
            <a:ext cx="3086621" cy="606804"/>
          </a:xfrm>
        </p:spPr>
        <p:txBody>
          <a:bodyPr>
            <a:normAutofit/>
          </a:bodyPr>
          <a:lstStyle/>
          <a:p>
            <a:pPr algn="ctr"/>
            <a:r>
              <a:rPr lang="en-US" sz="2800" b="1" i="1" dirty="0">
                <a:solidFill>
                  <a:srgbClr val="212121"/>
                </a:solidFill>
                <a:latin typeface="Roboto" panose="02000000000000000000" pitchFamily="2" charset="0"/>
              </a:rPr>
              <a:t>Model Creation</a:t>
            </a:r>
            <a:endParaRPr lang="en-SG" sz="2800" b="1" i="1" dirty="0"/>
          </a:p>
        </p:txBody>
      </p:sp>
      <p:grpSp>
        <p:nvGrpSpPr>
          <p:cNvPr id="55" name="Group 54">
            <a:extLst>
              <a:ext uri="{FF2B5EF4-FFF2-40B4-BE49-F238E27FC236}">
                <a16:creationId xmlns:a16="http://schemas.microsoft.com/office/drawing/2014/main" id="{03EFB73F-A40C-90E2-0E9E-5C8989F359E8}"/>
              </a:ext>
            </a:extLst>
          </p:cNvPr>
          <p:cNvGrpSpPr/>
          <p:nvPr/>
        </p:nvGrpSpPr>
        <p:grpSpPr>
          <a:xfrm>
            <a:off x="264756" y="377276"/>
            <a:ext cx="11485641" cy="6666774"/>
            <a:chOff x="76304" y="81712"/>
            <a:chExt cx="11485641" cy="6666774"/>
          </a:xfrm>
        </p:grpSpPr>
        <p:cxnSp>
          <p:nvCxnSpPr>
            <p:cNvPr id="56" name="Straight Arrow Connector 55">
              <a:extLst>
                <a:ext uri="{FF2B5EF4-FFF2-40B4-BE49-F238E27FC236}">
                  <a16:creationId xmlns:a16="http://schemas.microsoft.com/office/drawing/2014/main" id="{2C894097-DA37-5788-8CF8-0E73FFDB9184}"/>
                </a:ext>
              </a:extLst>
            </p:cNvPr>
            <p:cNvCxnSpPr/>
            <p:nvPr/>
          </p:nvCxnSpPr>
          <p:spPr>
            <a:xfrm flipV="1">
              <a:off x="448532" y="2488474"/>
              <a:ext cx="1530168" cy="36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57670F0-42D9-A492-5FC9-FE6AAC47CDC5}"/>
                </a:ext>
              </a:extLst>
            </p:cNvPr>
            <p:cNvSpPr/>
            <p:nvPr/>
          </p:nvSpPr>
          <p:spPr>
            <a:xfrm>
              <a:off x="453453" y="2870617"/>
              <a:ext cx="2593298" cy="323038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Conv</a:t>
              </a:r>
            </a:p>
            <a:p>
              <a:pPr algn="ctr"/>
              <a:r>
                <a:rPr lang="en-US" b="1" dirty="0"/>
                <a:t>Layer 1</a:t>
              </a:r>
              <a:endParaRPr lang="en-SG" b="1" dirty="0"/>
            </a:p>
          </p:txBody>
        </p:sp>
        <p:sp>
          <p:nvSpPr>
            <p:cNvPr id="58" name="TextBox 57">
              <a:extLst>
                <a:ext uri="{FF2B5EF4-FFF2-40B4-BE49-F238E27FC236}">
                  <a16:creationId xmlns:a16="http://schemas.microsoft.com/office/drawing/2014/main" id="{AFDDEA7B-0C1E-A7F6-22AB-58C7FF43BF71}"/>
                </a:ext>
              </a:extLst>
            </p:cNvPr>
            <p:cNvSpPr txBox="1"/>
            <p:nvPr/>
          </p:nvSpPr>
          <p:spPr>
            <a:xfrm>
              <a:off x="3046751" y="81712"/>
              <a:ext cx="6093500" cy="400110"/>
            </a:xfrm>
            <a:prstGeom prst="rect">
              <a:avLst/>
            </a:prstGeom>
            <a:noFill/>
          </p:spPr>
          <p:txBody>
            <a:bodyPr wrap="square">
              <a:spAutoFit/>
            </a:bodyPr>
            <a:lstStyle/>
            <a:p>
              <a:pPr algn="ctr"/>
              <a:r>
                <a:rPr lang="en-US" sz="2000" dirty="0"/>
                <a:t>Model Architecture | Kenneth | CV Graded Assignment</a:t>
              </a:r>
            </a:p>
          </p:txBody>
        </p:sp>
        <p:sp>
          <p:nvSpPr>
            <p:cNvPr id="59" name="TextBox 58">
              <a:extLst>
                <a:ext uri="{FF2B5EF4-FFF2-40B4-BE49-F238E27FC236}">
                  <a16:creationId xmlns:a16="http://schemas.microsoft.com/office/drawing/2014/main" id="{6B8BFBC4-B553-D3CC-6001-B4AB6259525D}"/>
                </a:ext>
              </a:extLst>
            </p:cNvPr>
            <p:cNvSpPr txBox="1"/>
            <p:nvPr/>
          </p:nvSpPr>
          <p:spPr>
            <a:xfrm>
              <a:off x="284813" y="551924"/>
              <a:ext cx="2878112" cy="461665"/>
            </a:xfrm>
            <a:prstGeom prst="rect">
              <a:avLst/>
            </a:prstGeom>
            <a:noFill/>
          </p:spPr>
          <p:txBody>
            <a:bodyPr wrap="square">
              <a:spAutoFit/>
            </a:bodyPr>
            <a:lstStyle/>
            <a:p>
              <a:pPr algn="ctr"/>
              <a:r>
                <a:rPr lang="en-US" sz="2400" b="1" dirty="0"/>
                <a:t>Layer Dimensions</a:t>
              </a:r>
            </a:p>
          </p:txBody>
        </p:sp>
        <p:sp>
          <p:nvSpPr>
            <p:cNvPr id="60" name="TextBox 59">
              <a:extLst>
                <a:ext uri="{FF2B5EF4-FFF2-40B4-BE49-F238E27FC236}">
                  <a16:creationId xmlns:a16="http://schemas.microsoft.com/office/drawing/2014/main" id="{49C2E67F-E05E-2CCB-EEF4-E5AA6802534D}"/>
                </a:ext>
              </a:extLst>
            </p:cNvPr>
            <p:cNvSpPr txBox="1"/>
            <p:nvPr/>
          </p:nvSpPr>
          <p:spPr>
            <a:xfrm>
              <a:off x="528404" y="1015583"/>
              <a:ext cx="1851284" cy="461665"/>
            </a:xfrm>
            <a:prstGeom prst="rect">
              <a:avLst/>
            </a:prstGeom>
            <a:noFill/>
          </p:spPr>
          <p:txBody>
            <a:bodyPr wrap="square">
              <a:spAutoFit/>
            </a:bodyPr>
            <a:lstStyle/>
            <a:p>
              <a:pPr algn="ctr"/>
              <a:r>
                <a:rPr lang="en-US" sz="2400" b="1" i="1" dirty="0"/>
                <a:t>(</a:t>
              </a:r>
              <a:r>
                <a:rPr lang="en-US" sz="2400" b="1" i="1" dirty="0">
                  <a:solidFill>
                    <a:srgbClr val="002060"/>
                  </a:solidFill>
                </a:rPr>
                <a:t>h</a:t>
              </a:r>
              <a:r>
                <a:rPr lang="en-US" sz="2400" dirty="0"/>
                <a:t> x </a:t>
              </a:r>
              <a:r>
                <a:rPr lang="en-US" sz="2400" b="1" i="1" dirty="0">
                  <a:solidFill>
                    <a:srgbClr val="FF0000"/>
                  </a:solidFill>
                </a:rPr>
                <a:t>w</a:t>
              </a:r>
              <a:r>
                <a:rPr lang="en-US" sz="2400" b="1" i="1" dirty="0"/>
                <a:t> </a:t>
              </a:r>
              <a:r>
                <a:rPr lang="en-US" sz="2400" dirty="0"/>
                <a:t>x </a:t>
              </a:r>
              <a:r>
                <a:rPr lang="en-US" sz="2400" b="1" i="1" dirty="0">
                  <a:solidFill>
                    <a:srgbClr val="00B050"/>
                  </a:solidFill>
                </a:rPr>
                <a:t>d  </a:t>
              </a:r>
              <a:r>
                <a:rPr lang="en-US" sz="2400" b="1" i="1" dirty="0"/>
                <a:t>)</a:t>
              </a:r>
            </a:p>
          </p:txBody>
        </p:sp>
        <p:sp>
          <p:nvSpPr>
            <p:cNvPr id="61" name="TextBox 60">
              <a:extLst>
                <a:ext uri="{FF2B5EF4-FFF2-40B4-BE49-F238E27FC236}">
                  <a16:creationId xmlns:a16="http://schemas.microsoft.com/office/drawing/2014/main" id="{09106AF8-50CC-E77D-A95F-C6621FFF1CB4}"/>
                </a:ext>
              </a:extLst>
            </p:cNvPr>
            <p:cNvSpPr txBox="1"/>
            <p:nvPr/>
          </p:nvSpPr>
          <p:spPr>
            <a:xfrm>
              <a:off x="771995" y="1573966"/>
              <a:ext cx="6093500" cy="369332"/>
            </a:xfrm>
            <a:prstGeom prst="rect">
              <a:avLst/>
            </a:prstGeom>
            <a:noFill/>
          </p:spPr>
          <p:txBody>
            <a:bodyPr wrap="square">
              <a:spAutoFit/>
            </a:bodyPr>
            <a:lstStyle/>
            <a:p>
              <a:r>
                <a:rPr lang="en-US" b="1" i="1" dirty="0"/>
                <a:t>h = Height </a:t>
              </a:r>
              <a:r>
                <a:rPr lang="en-US" dirty="0"/>
                <a:t>| </a:t>
              </a:r>
              <a:r>
                <a:rPr lang="en-US" b="1" i="1" dirty="0"/>
                <a:t>w = Width </a:t>
              </a:r>
              <a:r>
                <a:rPr lang="en-US" dirty="0"/>
                <a:t>| </a:t>
              </a:r>
              <a:r>
                <a:rPr lang="en-US" b="1" i="1" dirty="0"/>
                <a:t>d = (depth) = number of filters</a:t>
              </a:r>
              <a:endParaRPr lang="en-SG" dirty="0"/>
            </a:p>
          </p:txBody>
        </p:sp>
        <p:sp>
          <p:nvSpPr>
            <p:cNvPr id="62" name="TextBox 61">
              <a:extLst>
                <a:ext uri="{FF2B5EF4-FFF2-40B4-BE49-F238E27FC236}">
                  <a16:creationId xmlns:a16="http://schemas.microsoft.com/office/drawing/2014/main" id="{C14DABD2-6268-94AC-24D0-D9B5AEE5ADE5}"/>
                </a:ext>
              </a:extLst>
            </p:cNvPr>
            <p:cNvSpPr txBox="1"/>
            <p:nvPr/>
          </p:nvSpPr>
          <p:spPr>
            <a:xfrm>
              <a:off x="3046751" y="567125"/>
              <a:ext cx="1851284" cy="461665"/>
            </a:xfrm>
            <a:prstGeom prst="rect">
              <a:avLst/>
            </a:prstGeom>
            <a:noFill/>
          </p:spPr>
          <p:txBody>
            <a:bodyPr wrap="square">
              <a:spAutoFit/>
            </a:bodyPr>
            <a:lstStyle/>
            <a:p>
              <a:pPr algn="ctr"/>
              <a:r>
                <a:rPr lang="en-US" sz="2400" b="1" dirty="0"/>
                <a:t>Stride</a:t>
              </a:r>
            </a:p>
          </p:txBody>
        </p:sp>
        <p:sp>
          <p:nvSpPr>
            <p:cNvPr id="63" name="TextBox 62">
              <a:extLst>
                <a:ext uri="{FF2B5EF4-FFF2-40B4-BE49-F238E27FC236}">
                  <a16:creationId xmlns:a16="http://schemas.microsoft.com/office/drawing/2014/main" id="{C15CA302-6ED1-8179-33D2-CD32DA6AFF91}"/>
                </a:ext>
              </a:extLst>
            </p:cNvPr>
            <p:cNvSpPr txBox="1"/>
            <p:nvPr/>
          </p:nvSpPr>
          <p:spPr>
            <a:xfrm>
              <a:off x="2803160" y="1076579"/>
              <a:ext cx="2094875" cy="369332"/>
            </a:xfrm>
            <a:prstGeom prst="rect">
              <a:avLst/>
            </a:prstGeom>
            <a:noFill/>
          </p:spPr>
          <p:txBody>
            <a:bodyPr wrap="square">
              <a:spAutoFit/>
            </a:bodyPr>
            <a:lstStyle/>
            <a:p>
              <a:pPr algn="ctr"/>
              <a:r>
                <a:rPr lang="en-US" b="1" dirty="0"/>
                <a:t>(  Filter step size  )</a:t>
              </a:r>
              <a:endParaRPr lang="en-US" sz="1800" b="1" dirty="0"/>
            </a:p>
          </p:txBody>
        </p:sp>
        <p:sp>
          <p:nvSpPr>
            <p:cNvPr id="64" name="TextBox 63">
              <a:extLst>
                <a:ext uri="{FF2B5EF4-FFF2-40B4-BE49-F238E27FC236}">
                  <a16:creationId xmlns:a16="http://schemas.microsoft.com/office/drawing/2014/main" id="{36AAB550-8F95-C215-C915-D39CD31C112D}"/>
                </a:ext>
              </a:extLst>
            </p:cNvPr>
            <p:cNvSpPr txBox="1"/>
            <p:nvPr/>
          </p:nvSpPr>
          <p:spPr>
            <a:xfrm>
              <a:off x="1390809" y="2516888"/>
              <a:ext cx="1714029" cy="369332"/>
            </a:xfrm>
            <a:prstGeom prst="rect">
              <a:avLst/>
            </a:prstGeom>
            <a:noFill/>
          </p:spPr>
          <p:txBody>
            <a:bodyPr wrap="square">
              <a:spAutoFit/>
            </a:bodyPr>
            <a:lstStyle/>
            <a:p>
              <a:r>
                <a:rPr lang="en-US" b="1" i="1" dirty="0"/>
                <a:t>(150 x 150 x64)</a:t>
              </a:r>
              <a:endParaRPr lang="en-SG" dirty="0"/>
            </a:p>
          </p:txBody>
        </p:sp>
        <p:sp>
          <p:nvSpPr>
            <p:cNvPr id="65" name="Arrow: Right 64">
              <a:extLst>
                <a:ext uri="{FF2B5EF4-FFF2-40B4-BE49-F238E27FC236}">
                  <a16:creationId xmlns:a16="http://schemas.microsoft.com/office/drawing/2014/main" id="{833208C6-9B4B-DE75-F938-64296DA88724}"/>
                </a:ext>
              </a:extLst>
            </p:cNvPr>
            <p:cNvSpPr/>
            <p:nvPr/>
          </p:nvSpPr>
          <p:spPr>
            <a:xfrm>
              <a:off x="3046751" y="4301141"/>
              <a:ext cx="1090534" cy="3693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a:extLst>
                <a:ext uri="{FF2B5EF4-FFF2-40B4-BE49-F238E27FC236}">
                  <a16:creationId xmlns:a16="http://schemas.microsoft.com/office/drawing/2014/main" id="{B6B99588-8776-5A0A-11C1-7D76FAB888F4}"/>
                </a:ext>
              </a:extLst>
            </p:cNvPr>
            <p:cNvSpPr txBox="1"/>
            <p:nvPr/>
          </p:nvSpPr>
          <p:spPr>
            <a:xfrm>
              <a:off x="3162925" y="3446991"/>
              <a:ext cx="780894" cy="923330"/>
            </a:xfrm>
            <a:prstGeom prst="rect">
              <a:avLst/>
            </a:prstGeom>
            <a:noFill/>
          </p:spPr>
          <p:txBody>
            <a:bodyPr wrap="square">
              <a:spAutoFit/>
            </a:bodyPr>
            <a:lstStyle/>
            <a:p>
              <a:r>
                <a:rPr lang="en-US" b="1" i="1" dirty="0"/>
                <a:t>(2 x 2) strides=2</a:t>
              </a:r>
              <a:endParaRPr lang="en-SG" dirty="0"/>
            </a:p>
          </p:txBody>
        </p:sp>
        <p:sp>
          <p:nvSpPr>
            <p:cNvPr id="67" name="Arrow: Right 66">
              <a:extLst>
                <a:ext uri="{FF2B5EF4-FFF2-40B4-BE49-F238E27FC236}">
                  <a16:creationId xmlns:a16="http://schemas.microsoft.com/office/drawing/2014/main" id="{44ACC5C1-023A-ABAD-2F06-D3678054589F}"/>
                </a:ext>
              </a:extLst>
            </p:cNvPr>
            <p:cNvSpPr/>
            <p:nvPr/>
          </p:nvSpPr>
          <p:spPr>
            <a:xfrm>
              <a:off x="7114706" y="693613"/>
              <a:ext cx="1090534" cy="3693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TextBox 67">
              <a:extLst>
                <a:ext uri="{FF2B5EF4-FFF2-40B4-BE49-F238E27FC236}">
                  <a16:creationId xmlns:a16="http://schemas.microsoft.com/office/drawing/2014/main" id="{6430FBFA-A76C-A4B8-1973-D5789AD7AB0F}"/>
                </a:ext>
              </a:extLst>
            </p:cNvPr>
            <p:cNvSpPr txBox="1"/>
            <p:nvPr/>
          </p:nvSpPr>
          <p:spPr>
            <a:xfrm>
              <a:off x="8327036" y="694931"/>
              <a:ext cx="2094875" cy="369332"/>
            </a:xfrm>
            <a:prstGeom prst="rect">
              <a:avLst/>
            </a:prstGeom>
            <a:noFill/>
          </p:spPr>
          <p:txBody>
            <a:bodyPr wrap="square">
              <a:spAutoFit/>
            </a:bodyPr>
            <a:lstStyle/>
            <a:p>
              <a:pPr algn="ctr"/>
              <a:r>
                <a:rPr lang="en-US" sz="1800" b="1" dirty="0"/>
                <a:t>=  MaxPooling Layer</a:t>
              </a:r>
            </a:p>
          </p:txBody>
        </p:sp>
        <p:sp>
          <p:nvSpPr>
            <p:cNvPr id="69" name="Rectangle 68">
              <a:extLst>
                <a:ext uri="{FF2B5EF4-FFF2-40B4-BE49-F238E27FC236}">
                  <a16:creationId xmlns:a16="http://schemas.microsoft.com/office/drawing/2014/main" id="{165633CC-5441-32BA-EC69-26A144929029}"/>
                </a:ext>
              </a:extLst>
            </p:cNvPr>
            <p:cNvSpPr/>
            <p:nvPr/>
          </p:nvSpPr>
          <p:spPr>
            <a:xfrm>
              <a:off x="4137285" y="3916607"/>
              <a:ext cx="2593298" cy="2184389"/>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Conv</a:t>
              </a:r>
            </a:p>
            <a:p>
              <a:pPr algn="ctr"/>
              <a:r>
                <a:rPr lang="en-US" b="1" dirty="0"/>
                <a:t>Layer 3</a:t>
              </a:r>
              <a:endParaRPr lang="en-SG" b="1" dirty="0"/>
            </a:p>
          </p:txBody>
        </p:sp>
        <p:sp>
          <p:nvSpPr>
            <p:cNvPr id="70" name="TextBox 69">
              <a:extLst>
                <a:ext uri="{FF2B5EF4-FFF2-40B4-BE49-F238E27FC236}">
                  <a16:creationId xmlns:a16="http://schemas.microsoft.com/office/drawing/2014/main" id="{1C507D49-546F-C84C-57BA-BDDE5C08A13A}"/>
                </a:ext>
              </a:extLst>
            </p:cNvPr>
            <p:cNvSpPr txBox="1"/>
            <p:nvPr/>
          </p:nvSpPr>
          <p:spPr>
            <a:xfrm>
              <a:off x="5201821" y="3553537"/>
              <a:ext cx="1714029" cy="369332"/>
            </a:xfrm>
            <a:prstGeom prst="rect">
              <a:avLst/>
            </a:prstGeom>
            <a:noFill/>
          </p:spPr>
          <p:txBody>
            <a:bodyPr wrap="square">
              <a:spAutoFit/>
            </a:bodyPr>
            <a:lstStyle/>
            <a:p>
              <a:r>
                <a:rPr lang="en-US" b="1" i="1" dirty="0"/>
                <a:t>(75 x 75 x 64)</a:t>
              </a:r>
              <a:endParaRPr lang="en-SG" dirty="0"/>
            </a:p>
          </p:txBody>
        </p:sp>
        <p:sp>
          <p:nvSpPr>
            <p:cNvPr id="71" name="Arrow: Right 70">
              <a:extLst>
                <a:ext uri="{FF2B5EF4-FFF2-40B4-BE49-F238E27FC236}">
                  <a16:creationId xmlns:a16="http://schemas.microsoft.com/office/drawing/2014/main" id="{6488FF8F-661D-0388-E1B3-9BEB38D2CA74}"/>
                </a:ext>
              </a:extLst>
            </p:cNvPr>
            <p:cNvSpPr/>
            <p:nvPr/>
          </p:nvSpPr>
          <p:spPr>
            <a:xfrm>
              <a:off x="6743697" y="4301141"/>
              <a:ext cx="1508387" cy="3693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a:extLst>
                <a:ext uri="{FF2B5EF4-FFF2-40B4-BE49-F238E27FC236}">
                  <a16:creationId xmlns:a16="http://schemas.microsoft.com/office/drawing/2014/main" id="{9AF4A859-368D-B117-2BC1-E33D5999DE3F}"/>
                </a:ext>
              </a:extLst>
            </p:cNvPr>
            <p:cNvSpPr/>
            <p:nvPr/>
          </p:nvSpPr>
          <p:spPr>
            <a:xfrm>
              <a:off x="8310172" y="2753808"/>
              <a:ext cx="979984" cy="3347188"/>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3" name="Straight Arrow Connector 72">
              <a:extLst>
                <a:ext uri="{FF2B5EF4-FFF2-40B4-BE49-F238E27FC236}">
                  <a16:creationId xmlns:a16="http://schemas.microsoft.com/office/drawing/2014/main" id="{AD843599-D766-E353-4938-B8AF70B54E35}"/>
                </a:ext>
              </a:extLst>
            </p:cNvPr>
            <p:cNvCxnSpPr/>
            <p:nvPr/>
          </p:nvCxnSpPr>
          <p:spPr>
            <a:xfrm flipV="1">
              <a:off x="3046751" y="2503357"/>
              <a:ext cx="1530168" cy="36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F6F0FEE-35E9-8482-C53F-90F0B5D769FA}"/>
                </a:ext>
              </a:extLst>
            </p:cNvPr>
            <p:cNvCxnSpPr/>
            <p:nvPr/>
          </p:nvCxnSpPr>
          <p:spPr>
            <a:xfrm flipV="1">
              <a:off x="6675072" y="3549347"/>
              <a:ext cx="1530168" cy="36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C39C9FB-9539-6E1C-023E-2FF4D331FA0B}"/>
                </a:ext>
              </a:extLst>
            </p:cNvPr>
            <p:cNvCxnSpPr/>
            <p:nvPr/>
          </p:nvCxnSpPr>
          <p:spPr>
            <a:xfrm flipV="1">
              <a:off x="2833492" y="5741337"/>
              <a:ext cx="1530168" cy="36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7ACDBC-9447-6868-80BB-59DC4451414F}"/>
                </a:ext>
              </a:extLst>
            </p:cNvPr>
            <p:cNvCxnSpPr/>
            <p:nvPr/>
          </p:nvCxnSpPr>
          <p:spPr>
            <a:xfrm flipV="1">
              <a:off x="4127915" y="3547702"/>
              <a:ext cx="1530168" cy="36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ADA0990-4D51-5753-DC7C-0D28E023BDF6}"/>
                </a:ext>
              </a:extLst>
            </p:cNvPr>
            <p:cNvCxnSpPr/>
            <p:nvPr/>
          </p:nvCxnSpPr>
          <p:spPr>
            <a:xfrm flipV="1">
              <a:off x="6675072" y="5750181"/>
              <a:ext cx="1530168" cy="36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0D036E0-B0AD-A150-F127-50B2A8A5187F}"/>
                </a:ext>
              </a:extLst>
            </p:cNvPr>
            <p:cNvSpPr txBox="1"/>
            <p:nvPr/>
          </p:nvSpPr>
          <p:spPr>
            <a:xfrm>
              <a:off x="76304" y="4285940"/>
              <a:ext cx="367365" cy="369332"/>
            </a:xfrm>
            <a:prstGeom prst="rect">
              <a:avLst/>
            </a:prstGeom>
            <a:noFill/>
          </p:spPr>
          <p:txBody>
            <a:bodyPr wrap="square">
              <a:spAutoFit/>
            </a:bodyPr>
            <a:lstStyle/>
            <a:p>
              <a:r>
                <a:rPr lang="en-US" sz="1800" b="1" i="1" dirty="0">
                  <a:solidFill>
                    <a:srgbClr val="002060"/>
                  </a:solidFill>
                </a:rPr>
                <a:t>h</a:t>
              </a:r>
              <a:r>
                <a:rPr lang="en-US" sz="1800" dirty="0"/>
                <a:t> </a:t>
              </a:r>
              <a:endParaRPr lang="en-SG" dirty="0"/>
            </a:p>
          </p:txBody>
        </p:sp>
        <p:sp>
          <p:nvSpPr>
            <p:cNvPr id="79" name="TextBox 78">
              <a:extLst>
                <a:ext uri="{FF2B5EF4-FFF2-40B4-BE49-F238E27FC236}">
                  <a16:creationId xmlns:a16="http://schemas.microsoft.com/office/drawing/2014/main" id="{7D277B34-F94A-0C6C-02B1-5BB36206B211}"/>
                </a:ext>
              </a:extLst>
            </p:cNvPr>
            <p:cNvSpPr txBox="1"/>
            <p:nvPr/>
          </p:nvSpPr>
          <p:spPr>
            <a:xfrm>
              <a:off x="1571136" y="6100996"/>
              <a:ext cx="305465" cy="369332"/>
            </a:xfrm>
            <a:prstGeom prst="rect">
              <a:avLst/>
            </a:prstGeom>
            <a:noFill/>
          </p:spPr>
          <p:txBody>
            <a:bodyPr wrap="square">
              <a:spAutoFit/>
            </a:bodyPr>
            <a:lstStyle/>
            <a:p>
              <a:r>
                <a:rPr lang="en-US" sz="1800" b="1" i="1" dirty="0">
                  <a:solidFill>
                    <a:srgbClr val="FF0000"/>
                  </a:solidFill>
                </a:rPr>
                <a:t>w</a:t>
              </a:r>
              <a:r>
                <a:rPr lang="en-US" sz="1800" b="1" i="1" dirty="0"/>
                <a:t> </a:t>
              </a:r>
              <a:endParaRPr lang="en-SG" dirty="0"/>
            </a:p>
          </p:txBody>
        </p:sp>
        <p:sp>
          <p:nvSpPr>
            <p:cNvPr id="80" name="TextBox 79">
              <a:extLst>
                <a:ext uri="{FF2B5EF4-FFF2-40B4-BE49-F238E27FC236}">
                  <a16:creationId xmlns:a16="http://schemas.microsoft.com/office/drawing/2014/main" id="{170CE2B4-5AD2-313E-8DF7-BD9B845A217A}"/>
                </a:ext>
              </a:extLst>
            </p:cNvPr>
            <p:cNvSpPr txBox="1"/>
            <p:nvPr/>
          </p:nvSpPr>
          <p:spPr>
            <a:xfrm>
              <a:off x="3506370" y="2259045"/>
              <a:ext cx="305465" cy="369332"/>
            </a:xfrm>
            <a:prstGeom prst="rect">
              <a:avLst/>
            </a:prstGeom>
            <a:noFill/>
          </p:spPr>
          <p:txBody>
            <a:bodyPr wrap="square">
              <a:spAutoFit/>
            </a:bodyPr>
            <a:lstStyle/>
            <a:p>
              <a:r>
                <a:rPr lang="en-US" sz="1800" b="1" i="1" dirty="0">
                  <a:solidFill>
                    <a:srgbClr val="00B050"/>
                  </a:solidFill>
                </a:rPr>
                <a:t>d </a:t>
              </a:r>
              <a:endParaRPr lang="en-SG" dirty="0"/>
            </a:p>
          </p:txBody>
        </p:sp>
        <p:sp>
          <p:nvSpPr>
            <p:cNvPr id="81" name="TextBox 80">
              <a:extLst>
                <a:ext uri="{FF2B5EF4-FFF2-40B4-BE49-F238E27FC236}">
                  <a16:creationId xmlns:a16="http://schemas.microsoft.com/office/drawing/2014/main" id="{1C8E51D9-55C3-B522-8C27-A7C8EF06FE55}"/>
                </a:ext>
              </a:extLst>
            </p:cNvPr>
            <p:cNvSpPr txBox="1"/>
            <p:nvPr/>
          </p:nvSpPr>
          <p:spPr>
            <a:xfrm>
              <a:off x="3800246" y="4776287"/>
              <a:ext cx="367365" cy="369332"/>
            </a:xfrm>
            <a:prstGeom prst="rect">
              <a:avLst/>
            </a:prstGeom>
            <a:noFill/>
          </p:spPr>
          <p:txBody>
            <a:bodyPr wrap="square">
              <a:spAutoFit/>
            </a:bodyPr>
            <a:lstStyle/>
            <a:p>
              <a:r>
                <a:rPr lang="en-US" sz="1800" b="1" i="1" dirty="0">
                  <a:solidFill>
                    <a:srgbClr val="002060"/>
                  </a:solidFill>
                </a:rPr>
                <a:t>h</a:t>
              </a:r>
              <a:r>
                <a:rPr lang="en-US" sz="1800" dirty="0"/>
                <a:t> </a:t>
              </a:r>
              <a:endParaRPr lang="en-SG" dirty="0"/>
            </a:p>
          </p:txBody>
        </p:sp>
        <p:sp>
          <p:nvSpPr>
            <p:cNvPr id="82" name="TextBox 81">
              <a:extLst>
                <a:ext uri="{FF2B5EF4-FFF2-40B4-BE49-F238E27FC236}">
                  <a16:creationId xmlns:a16="http://schemas.microsoft.com/office/drawing/2014/main" id="{D87AD9E1-9255-5266-56B2-59E2B1FF3455}"/>
                </a:ext>
              </a:extLst>
            </p:cNvPr>
            <p:cNvSpPr txBox="1"/>
            <p:nvPr/>
          </p:nvSpPr>
          <p:spPr>
            <a:xfrm>
              <a:off x="5293254" y="6094734"/>
              <a:ext cx="305465" cy="369332"/>
            </a:xfrm>
            <a:prstGeom prst="rect">
              <a:avLst/>
            </a:prstGeom>
            <a:noFill/>
          </p:spPr>
          <p:txBody>
            <a:bodyPr wrap="square">
              <a:spAutoFit/>
            </a:bodyPr>
            <a:lstStyle/>
            <a:p>
              <a:r>
                <a:rPr lang="en-US" sz="1800" b="1" i="1" dirty="0">
                  <a:solidFill>
                    <a:srgbClr val="FF0000"/>
                  </a:solidFill>
                </a:rPr>
                <a:t>w</a:t>
              </a:r>
              <a:r>
                <a:rPr lang="en-US" sz="1800" b="1" i="1" dirty="0"/>
                <a:t> </a:t>
              </a:r>
              <a:endParaRPr lang="en-SG" dirty="0"/>
            </a:p>
          </p:txBody>
        </p:sp>
        <p:sp>
          <p:nvSpPr>
            <p:cNvPr id="83" name="TextBox 82">
              <a:extLst>
                <a:ext uri="{FF2B5EF4-FFF2-40B4-BE49-F238E27FC236}">
                  <a16:creationId xmlns:a16="http://schemas.microsoft.com/office/drawing/2014/main" id="{DB91803E-B58C-2865-4105-16C7B9C2DD0B}"/>
                </a:ext>
              </a:extLst>
            </p:cNvPr>
            <p:cNvSpPr txBox="1"/>
            <p:nvPr/>
          </p:nvSpPr>
          <p:spPr>
            <a:xfrm>
              <a:off x="6935153" y="3304463"/>
              <a:ext cx="305465" cy="369332"/>
            </a:xfrm>
            <a:prstGeom prst="rect">
              <a:avLst/>
            </a:prstGeom>
            <a:noFill/>
          </p:spPr>
          <p:txBody>
            <a:bodyPr wrap="square">
              <a:spAutoFit/>
            </a:bodyPr>
            <a:lstStyle/>
            <a:p>
              <a:r>
                <a:rPr lang="en-US" sz="1800" b="1" i="1" dirty="0">
                  <a:solidFill>
                    <a:srgbClr val="00B050"/>
                  </a:solidFill>
                </a:rPr>
                <a:t>d </a:t>
              </a:r>
              <a:endParaRPr lang="en-SG" dirty="0"/>
            </a:p>
          </p:txBody>
        </p:sp>
        <p:sp>
          <p:nvSpPr>
            <p:cNvPr id="84" name="Flowchart: Connector 83">
              <a:extLst>
                <a:ext uri="{FF2B5EF4-FFF2-40B4-BE49-F238E27FC236}">
                  <a16:creationId xmlns:a16="http://schemas.microsoft.com/office/drawing/2014/main" id="{4FC51236-CF7B-CE44-4D0E-DBFFC08E6927}"/>
                </a:ext>
              </a:extLst>
            </p:cNvPr>
            <p:cNvSpPr/>
            <p:nvPr/>
          </p:nvSpPr>
          <p:spPr>
            <a:xfrm>
              <a:off x="8590614" y="2886220"/>
              <a:ext cx="419100" cy="41824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Flowchart: Connector 84">
              <a:extLst>
                <a:ext uri="{FF2B5EF4-FFF2-40B4-BE49-F238E27FC236}">
                  <a16:creationId xmlns:a16="http://schemas.microsoft.com/office/drawing/2014/main" id="{C32A8FA2-14AD-4461-E3C9-ACC75F872F87}"/>
                </a:ext>
              </a:extLst>
            </p:cNvPr>
            <p:cNvSpPr/>
            <p:nvPr/>
          </p:nvSpPr>
          <p:spPr>
            <a:xfrm>
              <a:off x="8590614" y="3550409"/>
              <a:ext cx="419100" cy="41824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6" name="Flowchart: Connector 85">
              <a:extLst>
                <a:ext uri="{FF2B5EF4-FFF2-40B4-BE49-F238E27FC236}">
                  <a16:creationId xmlns:a16="http://schemas.microsoft.com/office/drawing/2014/main" id="{2F6AB808-5E83-269B-CC26-7BB52C18A136}"/>
                </a:ext>
              </a:extLst>
            </p:cNvPr>
            <p:cNvSpPr/>
            <p:nvPr/>
          </p:nvSpPr>
          <p:spPr>
            <a:xfrm>
              <a:off x="8590614" y="4261484"/>
              <a:ext cx="419100" cy="41824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TextBox 86">
              <a:extLst>
                <a:ext uri="{FF2B5EF4-FFF2-40B4-BE49-F238E27FC236}">
                  <a16:creationId xmlns:a16="http://schemas.microsoft.com/office/drawing/2014/main" id="{6DD35F5C-6BC9-A3BE-30F6-29BDCE3E74A2}"/>
                </a:ext>
              </a:extLst>
            </p:cNvPr>
            <p:cNvSpPr txBox="1"/>
            <p:nvPr/>
          </p:nvSpPr>
          <p:spPr>
            <a:xfrm>
              <a:off x="8647431" y="4776287"/>
              <a:ext cx="305465" cy="1200329"/>
            </a:xfrm>
            <a:prstGeom prst="rect">
              <a:avLst/>
            </a:prstGeom>
            <a:noFill/>
          </p:spPr>
          <p:txBody>
            <a:bodyPr wrap="square">
              <a:spAutoFit/>
            </a:bodyPr>
            <a:lstStyle/>
            <a:p>
              <a:pPr algn="ctr"/>
              <a:r>
                <a:rPr lang="en-US" b="1" i="1" dirty="0">
                  <a:solidFill>
                    <a:schemeClr val="bg1"/>
                  </a:solidFill>
                </a:rPr>
                <a:t>…………</a:t>
              </a:r>
              <a:r>
                <a:rPr lang="en-US" sz="1800" b="1" i="1" dirty="0">
                  <a:solidFill>
                    <a:schemeClr val="bg1"/>
                  </a:solidFill>
                </a:rPr>
                <a:t> </a:t>
              </a:r>
              <a:endParaRPr lang="en-SG" dirty="0">
                <a:solidFill>
                  <a:schemeClr val="bg1"/>
                </a:solidFill>
              </a:endParaRPr>
            </a:p>
          </p:txBody>
        </p:sp>
        <p:sp>
          <p:nvSpPr>
            <p:cNvPr id="88" name="TextBox 87">
              <a:extLst>
                <a:ext uri="{FF2B5EF4-FFF2-40B4-BE49-F238E27FC236}">
                  <a16:creationId xmlns:a16="http://schemas.microsoft.com/office/drawing/2014/main" id="{53C6DD5B-3D3E-CBCB-1BBF-2006A95A3DAE}"/>
                </a:ext>
              </a:extLst>
            </p:cNvPr>
            <p:cNvSpPr txBox="1"/>
            <p:nvPr/>
          </p:nvSpPr>
          <p:spPr>
            <a:xfrm>
              <a:off x="8088365" y="2081693"/>
              <a:ext cx="1508387" cy="646331"/>
            </a:xfrm>
            <a:prstGeom prst="rect">
              <a:avLst/>
            </a:prstGeom>
            <a:noFill/>
          </p:spPr>
          <p:txBody>
            <a:bodyPr wrap="square">
              <a:spAutoFit/>
            </a:bodyPr>
            <a:lstStyle/>
            <a:p>
              <a:r>
                <a:rPr lang="en-US" b="1" i="1" dirty="0"/>
                <a:t>Flatten Layer</a:t>
              </a:r>
            </a:p>
            <a:p>
              <a:r>
                <a:rPr lang="en-US" b="1" i="1" dirty="0"/>
                <a:t>(37 x 37 x64)</a:t>
              </a:r>
              <a:endParaRPr lang="en-SG" dirty="0"/>
            </a:p>
          </p:txBody>
        </p:sp>
        <p:sp>
          <p:nvSpPr>
            <p:cNvPr id="89" name="Right Brace 88">
              <a:extLst>
                <a:ext uri="{FF2B5EF4-FFF2-40B4-BE49-F238E27FC236}">
                  <a16:creationId xmlns:a16="http://schemas.microsoft.com/office/drawing/2014/main" id="{95B91B7E-D254-D3D3-1C75-93814B8C362C}"/>
                </a:ext>
              </a:extLst>
            </p:cNvPr>
            <p:cNvSpPr/>
            <p:nvPr/>
          </p:nvSpPr>
          <p:spPr>
            <a:xfrm>
              <a:off x="9374473" y="2753808"/>
              <a:ext cx="304018" cy="334092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0" name="TextBox 89">
              <a:extLst>
                <a:ext uri="{FF2B5EF4-FFF2-40B4-BE49-F238E27FC236}">
                  <a16:creationId xmlns:a16="http://schemas.microsoft.com/office/drawing/2014/main" id="{A1A3B58B-AE2E-9465-574E-97E67E99A4D2}"/>
                </a:ext>
              </a:extLst>
            </p:cNvPr>
            <p:cNvSpPr txBox="1"/>
            <p:nvPr/>
          </p:nvSpPr>
          <p:spPr>
            <a:xfrm>
              <a:off x="9693405" y="4394716"/>
              <a:ext cx="780894" cy="369332"/>
            </a:xfrm>
            <a:prstGeom prst="rect">
              <a:avLst/>
            </a:prstGeom>
            <a:noFill/>
          </p:spPr>
          <p:txBody>
            <a:bodyPr wrap="square">
              <a:spAutoFit/>
            </a:bodyPr>
            <a:lstStyle/>
            <a:p>
              <a:r>
                <a:rPr lang="en-US" b="1" i="1" dirty="0"/>
                <a:t>87616</a:t>
              </a:r>
              <a:endParaRPr lang="en-SG" dirty="0"/>
            </a:p>
          </p:txBody>
        </p:sp>
        <p:sp>
          <p:nvSpPr>
            <p:cNvPr id="91" name="Rectangle 90">
              <a:extLst>
                <a:ext uri="{FF2B5EF4-FFF2-40B4-BE49-F238E27FC236}">
                  <a16:creationId xmlns:a16="http://schemas.microsoft.com/office/drawing/2014/main" id="{7A40A6CA-9A43-1EC9-72F9-7303F9FADDD2}"/>
                </a:ext>
              </a:extLst>
            </p:cNvPr>
            <p:cNvSpPr/>
            <p:nvPr/>
          </p:nvSpPr>
          <p:spPr>
            <a:xfrm>
              <a:off x="10574409" y="4055144"/>
              <a:ext cx="979984" cy="861326"/>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Flowchart: Connector 91">
              <a:extLst>
                <a:ext uri="{FF2B5EF4-FFF2-40B4-BE49-F238E27FC236}">
                  <a16:creationId xmlns:a16="http://schemas.microsoft.com/office/drawing/2014/main" id="{75CBD089-FD5F-DB17-034B-067B257CD4BF}"/>
                </a:ext>
              </a:extLst>
            </p:cNvPr>
            <p:cNvSpPr/>
            <p:nvPr/>
          </p:nvSpPr>
          <p:spPr>
            <a:xfrm>
              <a:off x="10866074" y="4309278"/>
              <a:ext cx="419100" cy="41824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3" name="Straight Arrow Connector 92">
              <a:extLst>
                <a:ext uri="{FF2B5EF4-FFF2-40B4-BE49-F238E27FC236}">
                  <a16:creationId xmlns:a16="http://schemas.microsoft.com/office/drawing/2014/main" id="{FE487FF9-4CE7-AAE0-758A-8DBDFDDA5C5B}"/>
                </a:ext>
              </a:extLst>
            </p:cNvPr>
            <p:cNvCxnSpPr>
              <a:endCxn id="92" idx="1"/>
            </p:cNvCxnSpPr>
            <p:nvPr/>
          </p:nvCxnSpPr>
          <p:spPr>
            <a:xfrm>
              <a:off x="9006043" y="3143136"/>
              <a:ext cx="1860031" cy="120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36092CA5-B4B9-BF0A-38E6-E725D32C7EF6}"/>
                </a:ext>
              </a:extLst>
            </p:cNvPr>
            <p:cNvCxnSpPr>
              <a:cxnSpLocks/>
            </p:cNvCxnSpPr>
            <p:nvPr/>
          </p:nvCxnSpPr>
          <p:spPr>
            <a:xfrm>
              <a:off x="9009714" y="3760864"/>
              <a:ext cx="1853703" cy="65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F911501-1BE2-39FA-E70A-1D4A19A69EBF}"/>
                </a:ext>
              </a:extLst>
            </p:cNvPr>
            <p:cNvCxnSpPr>
              <a:cxnSpLocks/>
            </p:cNvCxnSpPr>
            <p:nvPr/>
          </p:nvCxnSpPr>
          <p:spPr>
            <a:xfrm>
              <a:off x="9003386" y="4426002"/>
              <a:ext cx="1860031" cy="44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F31B155-7F90-64BB-08FB-329F30E18F75}"/>
                </a:ext>
              </a:extLst>
            </p:cNvPr>
            <p:cNvCxnSpPr>
              <a:cxnSpLocks/>
            </p:cNvCxnSpPr>
            <p:nvPr/>
          </p:nvCxnSpPr>
          <p:spPr>
            <a:xfrm flipV="1">
              <a:off x="8952896" y="4582087"/>
              <a:ext cx="1910521" cy="42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E86D659-B652-ABEB-AD14-148474D21197}"/>
                </a:ext>
              </a:extLst>
            </p:cNvPr>
            <p:cNvCxnSpPr>
              <a:cxnSpLocks/>
            </p:cNvCxnSpPr>
            <p:nvPr/>
          </p:nvCxnSpPr>
          <p:spPr>
            <a:xfrm flipV="1">
              <a:off x="8946568" y="4634721"/>
              <a:ext cx="1916849" cy="65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7268963-EBE7-9D1E-BAD1-F5205AEE3128}"/>
                </a:ext>
              </a:extLst>
            </p:cNvPr>
            <p:cNvCxnSpPr>
              <a:cxnSpLocks/>
            </p:cNvCxnSpPr>
            <p:nvPr/>
          </p:nvCxnSpPr>
          <p:spPr>
            <a:xfrm flipV="1">
              <a:off x="8952896" y="4698515"/>
              <a:ext cx="1910521" cy="86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8728E64-8B76-7D8E-0F72-31FD06998BF2}"/>
                </a:ext>
              </a:extLst>
            </p:cNvPr>
            <p:cNvCxnSpPr>
              <a:cxnSpLocks/>
            </p:cNvCxnSpPr>
            <p:nvPr/>
          </p:nvCxnSpPr>
          <p:spPr>
            <a:xfrm flipV="1">
              <a:off x="8952896" y="4720420"/>
              <a:ext cx="1910521" cy="110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12F45AA-8FEA-AB7F-E729-CEDECE706AAD}"/>
                </a:ext>
              </a:extLst>
            </p:cNvPr>
            <p:cNvSpPr txBox="1"/>
            <p:nvPr/>
          </p:nvSpPr>
          <p:spPr>
            <a:xfrm>
              <a:off x="10566348" y="3487610"/>
              <a:ext cx="995597" cy="369332"/>
            </a:xfrm>
            <a:prstGeom prst="rect">
              <a:avLst/>
            </a:prstGeom>
            <a:noFill/>
          </p:spPr>
          <p:txBody>
            <a:bodyPr wrap="square">
              <a:spAutoFit/>
            </a:bodyPr>
            <a:lstStyle/>
            <a:p>
              <a:r>
                <a:rPr lang="en-US" b="1" i="1" dirty="0"/>
                <a:t>sigmoid</a:t>
              </a:r>
            </a:p>
          </p:txBody>
        </p:sp>
        <p:sp>
          <p:nvSpPr>
            <p:cNvPr id="101" name="TextBox 100">
              <a:extLst>
                <a:ext uri="{FF2B5EF4-FFF2-40B4-BE49-F238E27FC236}">
                  <a16:creationId xmlns:a16="http://schemas.microsoft.com/office/drawing/2014/main" id="{5E9D6047-A687-1708-C2F8-CF87626D9B32}"/>
                </a:ext>
              </a:extLst>
            </p:cNvPr>
            <p:cNvSpPr txBox="1"/>
            <p:nvPr/>
          </p:nvSpPr>
          <p:spPr>
            <a:xfrm>
              <a:off x="10893194" y="5057588"/>
              <a:ext cx="488855" cy="369332"/>
            </a:xfrm>
            <a:prstGeom prst="rect">
              <a:avLst/>
            </a:prstGeom>
            <a:noFill/>
          </p:spPr>
          <p:txBody>
            <a:bodyPr wrap="square">
              <a:spAutoFit/>
            </a:bodyPr>
            <a:lstStyle/>
            <a:p>
              <a:r>
                <a:rPr lang="en-US" b="1" i="1" dirty="0"/>
                <a:t>(1)</a:t>
              </a:r>
              <a:endParaRPr lang="en-SG" dirty="0"/>
            </a:p>
          </p:txBody>
        </p:sp>
        <p:sp>
          <p:nvSpPr>
            <p:cNvPr id="102" name="TextBox 101">
              <a:extLst>
                <a:ext uri="{FF2B5EF4-FFF2-40B4-BE49-F238E27FC236}">
                  <a16:creationId xmlns:a16="http://schemas.microsoft.com/office/drawing/2014/main" id="{C69832A5-6AC6-FF45-721B-26E2A3AE4E1F}"/>
                </a:ext>
              </a:extLst>
            </p:cNvPr>
            <p:cNvSpPr txBox="1"/>
            <p:nvPr/>
          </p:nvSpPr>
          <p:spPr>
            <a:xfrm>
              <a:off x="7240618" y="4679727"/>
              <a:ext cx="780894" cy="923330"/>
            </a:xfrm>
            <a:prstGeom prst="rect">
              <a:avLst/>
            </a:prstGeom>
            <a:noFill/>
          </p:spPr>
          <p:txBody>
            <a:bodyPr wrap="square">
              <a:spAutoFit/>
            </a:bodyPr>
            <a:lstStyle/>
            <a:p>
              <a:r>
                <a:rPr lang="en-US" b="1" i="1" dirty="0"/>
                <a:t>(2 x 2) strides=2</a:t>
              </a:r>
              <a:endParaRPr lang="en-SG" dirty="0"/>
            </a:p>
          </p:txBody>
        </p:sp>
        <p:sp>
          <p:nvSpPr>
            <p:cNvPr id="103" name="Title 3">
              <a:extLst>
                <a:ext uri="{FF2B5EF4-FFF2-40B4-BE49-F238E27FC236}">
                  <a16:creationId xmlns:a16="http://schemas.microsoft.com/office/drawing/2014/main" id="{EDD9BC22-9347-567D-EFA3-883D3E1B8EC6}"/>
                </a:ext>
              </a:extLst>
            </p:cNvPr>
            <p:cNvSpPr txBox="1">
              <a:spLocks/>
            </p:cNvSpPr>
            <p:nvPr/>
          </p:nvSpPr>
          <p:spPr>
            <a:xfrm>
              <a:off x="6243939" y="6327885"/>
              <a:ext cx="5318006" cy="420601"/>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500" b="1" dirty="0">
                  <a:solidFill>
                    <a:srgbClr val="212121"/>
                  </a:solidFill>
                  <a:latin typeface="Roboto" panose="02000000000000000000" pitchFamily="2" charset="0"/>
                </a:rPr>
                <a:t>©</a:t>
              </a:r>
              <a:r>
                <a:rPr lang="en-US" sz="5500" dirty="0">
                  <a:solidFill>
                    <a:srgbClr val="212121"/>
                  </a:solidFill>
                  <a:latin typeface="Roboto" panose="02000000000000000000" pitchFamily="2" charset="0"/>
                </a:rPr>
                <a:t> </a:t>
              </a:r>
              <a:r>
                <a:rPr lang="en-US" sz="5500" b="1" dirty="0">
                  <a:solidFill>
                    <a:srgbClr val="212121"/>
                  </a:solidFill>
                  <a:latin typeface="Roboto" panose="02000000000000000000" pitchFamily="2" charset="0"/>
                </a:rPr>
                <a:t>Kenneth Foo. All rights reserved</a:t>
              </a:r>
              <a:br>
                <a:rPr lang="en-US" dirty="0">
                  <a:solidFill>
                    <a:srgbClr val="212121"/>
                  </a:solidFill>
                  <a:latin typeface="Roboto" panose="02000000000000000000" pitchFamily="2" charset="0"/>
                </a:rPr>
              </a:br>
              <a:endParaRPr lang="en-SG" dirty="0"/>
            </a:p>
          </p:txBody>
        </p:sp>
      </p:grpSp>
    </p:spTree>
    <p:extLst>
      <p:ext uri="{BB962C8B-B14F-4D97-AF65-F5344CB8AC3E}">
        <p14:creationId xmlns:p14="http://schemas.microsoft.com/office/powerpoint/2010/main" val="353961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5C1-EFB3-422B-C09F-C4046E5E5149}"/>
              </a:ext>
            </a:extLst>
          </p:cNvPr>
          <p:cNvSpPr>
            <a:spLocks noGrp="1"/>
          </p:cNvSpPr>
          <p:nvPr>
            <p:ph type="title"/>
          </p:nvPr>
        </p:nvSpPr>
        <p:spPr>
          <a:xfrm>
            <a:off x="3660993" y="-238914"/>
            <a:ext cx="4693170" cy="1325563"/>
          </a:xfrm>
        </p:spPr>
        <p:txBody>
          <a:bodyPr/>
          <a:lstStyle/>
          <a:p>
            <a:pPr algn="ctr"/>
            <a:r>
              <a:rPr lang="en-US" b="1" dirty="0">
                <a:solidFill>
                  <a:srgbClr val="212121"/>
                </a:solidFill>
                <a:latin typeface="Roboto" panose="02000000000000000000" pitchFamily="2" charset="0"/>
              </a:rPr>
              <a:t>Model Creation</a:t>
            </a:r>
            <a:endParaRPr lang="en-SG" b="1" dirty="0"/>
          </a:p>
        </p:txBody>
      </p:sp>
      <p:sp>
        <p:nvSpPr>
          <p:cNvPr id="5" name="Content Placeholder 2">
            <a:extLst>
              <a:ext uri="{FF2B5EF4-FFF2-40B4-BE49-F238E27FC236}">
                <a16:creationId xmlns:a16="http://schemas.microsoft.com/office/drawing/2014/main" id="{80091529-2AC4-114E-C50D-6A14242F4B1D}"/>
              </a:ext>
            </a:extLst>
          </p:cNvPr>
          <p:cNvSpPr>
            <a:spLocks noGrp="1"/>
          </p:cNvSpPr>
          <p:nvPr>
            <p:ph idx="1"/>
          </p:nvPr>
        </p:nvSpPr>
        <p:spPr>
          <a:xfrm>
            <a:off x="1732971" y="1935848"/>
            <a:ext cx="2708564" cy="4307934"/>
          </a:xfrm>
        </p:spPr>
        <p:txBody>
          <a:bodyPr>
            <a:normAutofit/>
          </a:bodyPr>
          <a:lstStyle/>
          <a:p>
            <a:r>
              <a:rPr lang="en-SG" dirty="0"/>
              <a:t>Understand the filters from the first layer</a:t>
            </a:r>
          </a:p>
          <a:p>
            <a:endParaRPr lang="en-SG" dirty="0"/>
          </a:p>
          <a:p>
            <a:r>
              <a:rPr lang="en-SG" dirty="0"/>
              <a:t>3 by 3 by 64 filter</a:t>
            </a:r>
          </a:p>
        </p:txBody>
      </p:sp>
      <p:pic>
        <p:nvPicPr>
          <p:cNvPr id="6" name="Picture 5">
            <a:extLst>
              <a:ext uri="{FF2B5EF4-FFF2-40B4-BE49-F238E27FC236}">
                <a16:creationId xmlns:a16="http://schemas.microsoft.com/office/drawing/2014/main" id="{21BBA14E-B57F-47FE-8998-AEB9A0E49D17}"/>
              </a:ext>
            </a:extLst>
          </p:cNvPr>
          <p:cNvPicPr>
            <a:picLocks noChangeAspect="1"/>
          </p:cNvPicPr>
          <p:nvPr/>
        </p:nvPicPr>
        <p:blipFill>
          <a:blip r:embed="rId2"/>
          <a:stretch>
            <a:fillRect/>
          </a:stretch>
        </p:blipFill>
        <p:spPr>
          <a:xfrm>
            <a:off x="5411939" y="848411"/>
            <a:ext cx="4209665" cy="5838095"/>
          </a:xfrm>
          <a:prstGeom prst="rect">
            <a:avLst/>
          </a:prstGeom>
        </p:spPr>
      </p:pic>
    </p:spTree>
    <p:extLst>
      <p:ext uri="{BB962C8B-B14F-4D97-AF65-F5344CB8AC3E}">
        <p14:creationId xmlns:p14="http://schemas.microsoft.com/office/powerpoint/2010/main" val="79273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525</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Roboto</vt:lpstr>
      <vt:lpstr>Office Theme</vt:lpstr>
      <vt:lpstr>Classification Of Singapore Traffic Road Sign</vt:lpstr>
      <vt:lpstr>© Kenneth Foo. All rights reserved </vt:lpstr>
      <vt:lpstr>Summary</vt:lpstr>
      <vt:lpstr>Data Pre-Processing</vt:lpstr>
      <vt:lpstr>Data Pre-Processing</vt:lpstr>
      <vt:lpstr>Data Pre-Processing</vt:lpstr>
      <vt:lpstr>Model Creation</vt:lpstr>
      <vt:lpstr>Model Creation</vt:lpstr>
      <vt:lpstr>Model Creation</vt:lpstr>
      <vt:lpstr>Model Creation</vt:lpstr>
      <vt:lpstr>Model Creation</vt:lpstr>
      <vt:lpstr>Prediction Results</vt:lpstr>
      <vt:lpstr>Prediction Results</vt:lpstr>
      <vt:lpstr>Difficulties Encountered &amp; Learning Points</vt:lpstr>
      <vt:lpstr>End of Presentation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Singapore Traffic Road Sign</dc:title>
  <dc:creator>KEN F</dc:creator>
  <cp:lastModifiedBy>KEN F</cp:lastModifiedBy>
  <cp:revision>1</cp:revision>
  <dcterms:created xsi:type="dcterms:W3CDTF">2022-11-08T01:48:00Z</dcterms:created>
  <dcterms:modified xsi:type="dcterms:W3CDTF">2022-11-08T03:05:39Z</dcterms:modified>
</cp:coreProperties>
</file>