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eart Disease Prediction using M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39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Heart Disease Prediction using ML</a:t>
            </a:r>
          </a:p>
        </p:txBody>
      </p:sp>
      <p:sp>
        <p:nvSpPr>
          <p:cNvPr id="120" name="Kenneth Foo, AI Applications, D4AE Project"/>
          <p:cNvSpPr txBox="1"/>
          <p:nvPr>
            <p:ph type="subTitle" sz="quarter" idx="1"/>
          </p:nvPr>
        </p:nvSpPr>
        <p:spPr>
          <a:xfrm>
            <a:off x="1778000" y="7908016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Kenneth Foo, AI Applications, D4AE Project</a:t>
            </a:r>
          </a:p>
        </p:txBody>
      </p:sp>
      <p:sp>
        <p:nvSpPr>
          <p:cNvPr id="121" name="Slide Number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ata Acquisition and Explo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10752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Data Acquisition and Exploration</a:t>
            </a:r>
          </a:p>
        </p:txBody>
      </p:sp>
      <p:sp>
        <p:nvSpPr>
          <p:cNvPr id="21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6" name="Principle Component Analysis(Under Experiments)…"/>
          <p:cNvSpPr txBox="1"/>
          <p:nvPr/>
        </p:nvSpPr>
        <p:spPr>
          <a:xfrm>
            <a:off x="4499609" y="2488246"/>
            <a:ext cx="15384781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Principle Component Analysis(Under Experiments)</a:t>
            </a:r>
          </a:p>
          <a:p>
            <a:pPr>
              <a:defRPr sz="50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Reduce dimensionality and do feature selection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4418" y="4576319"/>
            <a:ext cx="12446001" cy="853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These were the 3 PCA components that were selected…"/>
          <p:cNvSpPr txBox="1"/>
          <p:nvPr/>
        </p:nvSpPr>
        <p:spPr>
          <a:xfrm>
            <a:off x="14362980" y="6303809"/>
            <a:ext cx="8601963" cy="404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300"/>
            </a:pPr>
            <a:r>
              <a:t>These were the 3 PCA components that were selected</a:t>
            </a:r>
          </a:p>
          <a:p>
            <a:pPr marL="568854" indent="-568854">
              <a:buSzPct val="125000"/>
              <a:buChar char="•"/>
              <a:defRPr sz="4300">
                <a:solidFill>
                  <a:schemeClr val="accent5">
                    <a:lumOff val="-29866"/>
                  </a:schemeClr>
                </a:solidFill>
              </a:defRPr>
            </a:pPr>
            <a:r>
              <a:t>Age</a:t>
            </a:r>
          </a:p>
          <a:p>
            <a:pPr marL="568854" indent="-568854">
              <a:buSzPct val="125000"/>
              <a:buChar char="•"/>
              <a:defRPr sz="4300">
                <a:solidFill>
                  <a:schemeClr val="accent5">
                    <a:lumOff val="-29866"/>
                  </a:schemeClr>
                </a:solidFill>
              </a:defRPr>
            </a:pPr>
            <a:r>
              <a:t>Sex</a:t>
            </a:r>
          </a:p>
          <a:p>
            <a:pPr marL="568854" indent="-568854">
              <a:buSzPct val="125000"/>
              <a:buChar char="•"/>
              <a:defRPr sz="4300">
                <a:solidFill>
                  <a:schemeClr val="accent5">
                    <a:lumOff val="-29866"/>
                  </a:schemeClr>
                </a:solidFill>
              </a:defRPr>
            </a:pPr>
            <a:r>
              <a:t>Cp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ata Acquisition and Explo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10752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Data Acquisition and Exploration</a:t>
            </a:r>
          </a:p>
        </p:txBody>
      </p:sp>
      <p:sp>
        <p:nvSpPr>
          <p:cNvPr id="22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Principle Component Analysis…"/>
          <p:cNvSpPr txBox="1"/>
          <p:nvPr/>
        </p:nvSpPr>
        <p:spPr>
          <a:xfrm>
            <a:off x="4946014" y="2488246"/>
            <a:ext cx="14491971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Principle Component Analysis</a:t>
            </a:r>
          </a:p>
          <a:p>
            <a:pPr>
              <a:defRPr sz="50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Reduce dimensionality and do feature selection</a:t>
            </a:r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4418" y="4576319"/>
            <a:ext cx="12446001" cy="853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They have the highest explained variance ratio(evr) out the the 13 features and the number of components selected would depend on the evr threshold of 0.05"/>
          <p:cNvSpPr txBox="1"/>
          <p:nvPr/>
        </p:nvSpPr>
        <p:spPr>
          <a:xfrm>
            <a:off x="14119855" y="4503720"/>
            <a:ext cx="8601964" cy="4708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They have the highest explained variance ratio(evr) out the the 13 features and the number of components selected would depend on the evr threshold of 0.05</a:t>
            </a:r>
          </a:p>
        </p:txBody>
      </p:sp>
      <p:sp>
        <p:nvSpPr>
          <p:cNvPr id="225" name="Principle Component 1 (age)EVR: 0.747564…"/>
          <p:cNvSpPr txBox="1"/>
          <p:nvPr/>
        </p:nvSpPr>
        <p:spPr>
          <a:xfrm>
            <a:off x="14464282" y="8680914"/>
            <a:ext cx="8601964" cy="406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buClr>
                <a:srgbClr val="212121"/>
              </a:buClr>
              <a:buSzPct val="100000"/>
              <a:buFont typeface="Helvetica"/>
              <a:buAutoNum type="arabicPeriod" startAt="1"/>
              <a:defRPr b="0" sz="43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Principle Component 1 (age)EVR: 0.747564</a:t>
            </a:r>
          </a:p>
          <a:p>
            <a:pPr marL="457200" indent="-317500" algn="l" defTabSz="457200">
              <a:buClr>
                <a:srgbClr val="212121"/>
              </a:buClr>
              <a:buSzPct val="100000"/>
              <a:buFont typeface="Helvetica"/>
              <a:buAutoNum type="arabicPeriod" startAt="1"/>
              <a:defRPr b="0" sz="43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Principle Component 2 (sex)EVR: 0.150370</a:t>
            </a:r>
          </a:p>
          <a:p>
            <a:pPr marL="457200" indent="-317500" algn="l" defTabSz="457200">
              <a:buClr>
                <a:srgbClr val="212121"/>
              </a:buClr>
              <a:buSzPct val="100000"/>
              <a:buFont typeface="Helvetica"/>
              <a:buAutoNum type="arabicPeriod" startAt="1"/>
              <a:defRPr b="0" sz="43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Principle Component 3 (cp)EVR: 0.084597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Model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Modelling</a:t>
            </a:r>
          </a:p>
        </p:txBody>
      </p:sp>
      <p:sp>
        <p:nvSpPr>
          <p:cNvPr id="22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9" name="Train Test Split…"/>
          <p:cNvSpPr txBox="1"/>
          <p:nvPr/>
        </p:nvSpPr>
        <p:spPr>
          <a:xfrm>
            <a:off x="7331710" y="2488246"/>
            <a:ext cx="9720581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Train Test Split</a:t>
            </a:r>
          </a:p>
          <a:p>
            <a:pPr>
              <a:defRPr sz="50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Size of training and testing data</a:t>
            </a:r>
          </a:p>
        </p:txBody>
      </p:sp>
      <p:grpSp>
        <p:nvGrpSpPr>
          <p:cNvPr id="238" name="Group"/>
          <p:cNvGrpSpPr/>
          <p:nvPr/>
        </p:nvGrpSpPr>
        <p:grpSpPr>
          <a:xfrm>
            <a:off x="3617333" y="5534308"/>
            <a:ext cx="17149334" cy="4425384"/>
            <a:chOff x="0" y="0"/>
            <a:chExt cx="17149333" cy="4425383"/>
          </a:xfrm>
        </p:grpSpPr>
        <p:sp>
          <p:nvSpPr>
            <p:cNvPr id="230" name="303"/>
            <p:cNvSpPr/>
            <p:nvPr/>
          </p:nvSpPr>
          <p:spPr>
            <a:xfrm>
              <a:off x="7307681" y="941561"/>
              <a:ext cx="2938161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303</a:t>
              </a:r>
            </a:p>
          </p:txBody>
        </p:sp>
        <p:sp>
          <p:nvSpPr>
            <p:cNvPr id="231" name="Total size of data"/>
            <p:cNvSpPr txBox="1"/>
            <p:nvPr/>
          </p:nvSpPr>
          <p:spPr>
            <a:xfrm>
              <a:off x="6515552" y="0"/>
              <a:ext cx="4522420" cy="7461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Total size of data</a:t>
              </a:r>
            </a:p>
          </p:txBody>
        </p:sp>
        <p:sp>
          <p:nvSpPr>
            <p:cNvPr id="232" name="Line"/>
            <p:cNvSpPr/>
            <p:nvPr/>
          </p:nvSpPr>
          <p:spPr>
            <a:xfrm flipH="1">
              <a:off x="5740002" y="2243891"/>
              <a:ext cx="2934532" cy="8486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3" name="242"/>
            <p:cNvSpPr/>
            <p:nvPr/>
          </p:nvSpPr>
          <p:spPr>
            <a:xfrm>
              <a:off x="3990412" y="3155383"/>
              <a:ext cx="2938160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242</a:t>
              </a:r>
            </a:p>
          </p:txBody>
        </p:sp>
        <p:sp>
          <p:nvSpPr>
            <p:cNvPr id="234" name="61"/>
            <p:cNvSpPr/>
            <p:nvPr/>
          </p:nvSpPr>
          <p:spPr>
            <a:xfrm>
              <a:off x="10433222" y="3155383"/>
              <a:ext cx="2938160" cy="12700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61</a:t>
              </a:r>
            </a:p>
          </p:txBody>
        </p:sp>
        <p:sp>
          <p:nvSpPr>
            <p:cNvPr id="235" name="Line"/>
            <p:cNvSpPr/>
            <p:nvPr/>
          </p:nvSpPr>
          <p:spPr>
            <a:xfrm>
              <a:off x="8802151" y="2263182"/>
              <a:ext cx="2934771" cy="8085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6" name="Training"/>
            <p:cNvSpPr txBox="1"/>
            <p:nvPr/>
          </p:nvSpPr>
          <p:spPr>
            <a:xfrm>
              <a:off x="0" y="3417303"/>
              <a:ext cx="2186750" cy="7461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Training</a:t>
              </a:r>
            </a:p>
          </p:txBody>
        </p:sp>
        <p:sp>
          <p:nvSpPr>
            <p:cNvPr id="237" name="Testing"/>
            <p:cNvSpPr txBox="1"/>
            <p:nvPr/>
          </p:nvSpPr>
          <p:spPr>
            <a:xfrm>
              <a:off x="15164641" y="3417303"/>
              <a:ext cx="1984693" cy="7461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Testing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Model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Modelling</a:t>
            </a:r>
          </a:p>
        </p:txBody>
      </p:sp>
      <p:sp>
        <p:nvSpPr>
          <p:cNvPr id="24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" name="Model choices…"/>
          <p:cNvSpPr txBox="1"/>
          <p:nvPr/>
        </p:nvSpPr>
        <p:spPr>
          <a:xfrm>
            <a:off x="5903912" y="2488246"/>
            <a:ext cx="12576176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Model choices</a:t>
            </a:r>
          </a:p>
          <a:p>
            <a:pPr>
              <a:defRPr sz="50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The type of models I tried for this dataset</a:t>
            </a:r>
          </a:p>
        </p:txBody>
      </p:sp>
      <p:sp>
        <p:nvSpPr>
          <p:cNvPr id="243" name="Logistic Regression: 0.7704918032786885 acc"/>
          <p:cNvSpPr txBox="1"/>
          <p:nvPr/>
        </p:nvSpPr>
        <p:spPr>
          <a:xfrm>
            <a:off x="721593" y="5183176"/>
            <a:ext cx="11989791" cy="746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300"/>
            </a:pP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Logistic Regression</a:t>
            </a:r>
            <a:r>
              <a:t>: 0.7704918032786885 acc</a:t>
            </a:r>
          </a:p>
        </p:txBody>
      </p:sp>
      <p:sp>
        <p:nvSpPr>
          <p:cNvPr id="244" name="K-Nearest Neighbour: 0.6721311475409836 acc"/>
          <p:cNvSpPr txBox="1"/>
          <p:nvPr/>
        </p:nvSpPr>
        <p:spPr>
          <a:xfrm>
            <a:off x="467929" y="7895939"/>
            <a:ext cx="12497118" cy="746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3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K-Nearest Neighbour</a:t>
            </a:r>
            <a:r>
              <a:t>: 0.6721311475409836 acc </a:t>
            </a:r>
          </a:p>
        </p:txBody>
      </p:sp>
      <p:sp>
        <p:nvSpPr>
          <p:cNvPr id="245" name="Random Forest: 0.7377049180327869 acc"/>
          <p:cNvSpPr txBox="1"/>
          <p:nvPr/>
        </p:nvSpPr>
        <p:spPr>
          <a:xfrm>
            <a:off x="1302370" y="10608702"/>
            <a:ext cx="10828237" cy="746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300"/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Random Forest</a:t>
            </a:r>
            <a:r>
              <a:t>: 0.7377049180327869 acc</a:t>
            </a:r>
          </a:p>
        </p:txBody>
      </p:sp>
      <p:pic>
        <p:nvPicPr>
          <p:cNvPr id="2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75468" y="5183176"/>
            <a:ext cx="10398177" cy="7030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Model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Modelling</a:t>
            </a:r>
          </a:p>
        </p:txBody>
      </p:sp>
      <p:sp>
        <p:nvSpPr>
          <p:cNvPr id="24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0" name="Hyperparameter Tuning…"/>
          <p:cNvSpPr txBox="1"/>
          <p:nvPr/>
        </p:nvSpPr>
        <p:spPr>
          <a:xfrm>
            <a:off x="8483599" y="2488246"/>
            <a:ext cx="7416801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Hyperparameter Tuning </a:t>
            </a:r>
          </a:p>
          <a:p>
            <a:pPr>
              <a:defRPr sz="50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By hand on KNN</a:t>
            </a:r>
          </a:p>
        </p:txBody>
      </p:sp>
      <p:sp>
        <p:nvSpPr>
          <p:cNvPr id="251" name="K-Nearest Neighbour: 0.6721311475409836 acc"/>
          <p:cNvSpPr txBox="1"/>
          <p:nvPr/>
        </p:nvSpPr>
        <p:spPr>
          <a:xfrm>
            <a:off x="5943441" y="4694795"/>
            <a:ext cx="12497118" cy="746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3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K-Nearest Neighbour</a:t>
            </a:r>
            <a:r>
              <a:t>: 0.6721311475409836 acc </a:t>
            </a:r>
          </a:p>
        </p:txBody>
      </p:sp>
      <p:sp>
        <p:nvSpPr>
          <p:cNvPr id="252" name="Do so by increasing n neighbours in a range of 1-20"/>
          <p:cNvSpPr txBox="1"/>
          <p:nvPr/>
        </p:nvSpPr>
        <p:spPr>
          <a:xfrm>
            <a:off x="2986399" y="6855343"/>
            <a:ext cx="6951927" cy="2066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Do so by increasing n neighbours in a range of 1-20</a:t>
            </a:r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8786" y="5797560"/>
            <a:ext cx="10491620" cy="6926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Model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Modelling</a:t>
            </a:r>
          </a:p>
        </p:txBody>
      </p:sp>
      <p:sp>
        <p:nvSpPr>
          <p:cNvPr id="25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Hyperparameter Tuning…"/>
          <p:cNvSpPr txBox="1"/>
          <p:nvPr/>
        </p:nvSpPr>
        <p:spPr>
          <a:xfrm>
            <a:off x="5915024" y="2488246"/>
            <a:ext cx="12553951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Hyperparameter Tuning </a:t>
            </a:r>
          </a:p>
          <a:p>
            <a:pPr>
              <a:defRPr sz="50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Using GridSearch on Logistic Regression</a:t>
            </a:r>
          </a:p>
        </p:txBody>
      </p:sp>
      <p:sp>
        <p:nvSpPr>
          <p:cNvPr id="258" name="Perform the grid search on the Logistic Regression grid with a regularisation parameter of logspace(-4, 4, 20) and a optimisation algorithm of liblinear"/>
          <p:cNvSpPr txBox="1"/>
          <p:nvPr/>
        </p:nvSpPr>
        <p:spPr>
          <a:xfrm>
            <a:off x="2945879" y="6365219"/>
            <a:ext cx="6951926" cy="4708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Perform the grid search on the Logistic Regression grid with a regularisation parameter of logspace(-4, 4, 20) and a optimisation algorithm of liblinear </a:t>
            </a:r>
          </a:p>
        </p:txBody>
      </p:sp>
      <p:sp>
        <p:nvSpPr>
          <p:cNvPr id="259" name="Logistic Regression: 0.7704918032786885 acc"/>
          <p:cNvSpPr txBox="1"/>
          <p:nvPr/>
        </p:nvSpPr>
        <p:spPr>
          <a:xfrm>
            <a:off x="6050080" y="4940051"/>
            <a:ext cx="11989792" cy="746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300"/>
            </a:pP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Logistic Regression</a:t>
            </a:r>
            <a:r>
              <a:t>: 0.7704918032786885 acc</a:t>
            </a:r>
          </a:p>
        </p:txBody>
      </p:sp>
      <p:sp>
        <p:nvSpPr>
          <p:cNvPr id="260" name="="/>
          <p:cNvSpPr txBox="1"/>
          <p:nvPr/>
        </p:nvSpPr>
        <p:spPr>
          <a:xfrm>
            <a:off x="11879579" y="8041754"/>
            <a:ext cx="624841" cy="1118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/>
            </a:lvl1pPr>
          </a:lstStyle>
          <a:p>
            <a:pPr/>
            <a:r>
              <a:t>=</a:t>
            </a:r>
          </a:p>
        </p:txBody>
      </p:sp>
      <p:sp>
        <p:nvSpPr>
          <p:cNvPr id="261" name="Improved accuracy"/>
          <p:cNvSpPr txBox="1"/>
          <p:nvPr/>
        </p:nvSpPr>
        <p:spPr>
          <a:xfrm>
            <a:off x="14413242" y="6175936"/>
            <a:ext cx="5110024" cy="746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Improved accuracy</a:t>
            </a:r>
          </a:p>
        </p:txBody>
      </p:sp>
      <p:sp>
        <p:nvSpPr>
          <p:cNvPr id="262" name="Logistic Regression: 0.819672131147541 acc"/>
          <p:cNvSpPr txBox="1"/>
          <p:nvPr/>
        </p:nvSpPr>
        <p:spPr>
          <a:xfrm>
            <a:off x="12137676" y="7158020"/>
            <a:ext cx="10223100" cy="1406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300"/>
            </a:pP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Logistic Regression</a:t>
            </a:r>
            <a:r>
              <a:t>: 0.819672131147541 acc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Evaluation and Deploy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Evaluation and Deployment</a:t>
            </a:r>
          </a:p>
        </p:txBody>
      </p:sp>
      <p:sp>
        <p:nvSpPr>
          <p:cNvPr id="26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6" name="ROC curve and AUC score…"/>
          <p:cNvSpPr txBox="1"/>
          <p:nvPr/>
        </p:nvSpPr>
        <p:spPr>
          <a:xfrm>
            <a:off x="8129587" y="2488246"/>
            <a:ext cx="8124826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ROC curve and AUC score</a:t>
            </a:r>
          </a:p>
          <a:p>
            <a:pPr>
              <a:defRPr sz="50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X_test, y_test</a:t>
            </a:r>
          </a:p>
        </p:txBody>
      </p:sp>
      <p:pic>
        <p:nvPicPr>
          <p:cNvPr id="2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2120" y="4746463"/>
            <a:ext cx="10045701" cy="770890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A higher AUC indicates that the model has better predictive performance in terms of distinguishing between the positive and negative classes."/>
          <p:cNvSpPr txBox="1"/>
          <p:nvPr/>
        </p:nvSpPr>
        <p:spPr>
          <a:xfrm>
            <a:off x="14130020" y="5164120"/>
            <a:ext cx="8970562" cy="3387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4300"/>
            </a:lvl1pPr>
          </a:lstStyle>
          <a:p>
            <a:pPr/>
            <a:r>
              <a:t>A higher AUC indicates that the model has better predictive performance in terms of distinguishing between the positive and negative classes.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Evaluation and Deploy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Evaluation and Deployment</a:t>
            </a:r>
          </a:p>
        </p:txBody>
      </p:sp>
      <p:sp>
        <p:nvSpPr>
          <p:cNvPr id="27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Confusion Matrix…"/>
          <p:cNvSpPr txBox="1"/>
          <p:nvPr/>
        </p:nvSpPr>
        <p:spPr>
          <a:xfrm>
            <a:off x="9542462" y="2488246"/>
            <a:ext cx="5299076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Confusion Matrix</a:t>
            </a:r>
          </a:p>
          <a:p>
            <a:pPr>
              <a:defRPr sz="50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y_test, y_pred</a:t>
            </a:r>
          </a:p>
        </p:txBody>
      </p:sp>
      <p:pic>
        <p:nvPicPr>
          <p:cNvPr id="2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2138" y="4478775"/>
            <a:ext cx="11441498" cy="8649485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You can see that for label 0, there are 7 wrongly classified as label 1…"/>
          <p:cNvSpPr txBox="1"/>
          <p:nvPr/>
        </p:nvSpPr>
        <p:spPr>
          <a:xfrm>
            <a:off x="12980453" y="6053120"/>
            <a:ext cx="10984194" cy="3387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300"/>
            </a:pPr>
            <a:r>
              <a:t>You can see that for label 0, there are 7 wrongly classified as label 1</a:t>
            </a:r>
          </a:p>
          <a:p>
            <a:pPr>
              <a:defRPr sz="4300"/>
            </a:pPr>
          </a:p>
          <a:p>
            <a:pPr>
              <a:defRPr sz="4300"/>
            </a:pPr>
            <a:r>
              <a:t>Whereas for label 1, there are 4 wrongly classified as label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Evaluation and Deploy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Evaluation and Deployment</a:t>
            </a:r>
          </a:p>
        </p:txBody>
      </p:sp>
      <p:sp>
        <p:nvSpPr>
          <p:cNvPr id="27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Classification Report…"/>
          <p:cNvSpPr txBox="1"/>
          <p:nvPr/>
        </p:nvSpPr>
        <p:spPr>
          <a:xfrm>
            <a:off x="3079569" y="2407205"/>
            <a:ext cx="6473826" cy="163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Classification Report</a:t>
            </a:r>
          </a:p>
          <a:p>
            <a:pPr>
              <a:defRPr sz="50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y_test, y_pred</a:t>
            </a:r>
          </a:p>
        </p:txBody>
      </p:sp>
      <p:graphicFrame>
        <p:nvGraphicFramePr>
          <p:cNvPr id="279" name="Table 1"/>
          <p:cNvGraphicFramePr/>
          <p:nvPr/>
        </p:nvGraphicFramePr>
        <p:xfrm>
          <a:off x="11441060" y="3213099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{2708684C-4D16-4618-839F-0558EEFCDFE6}</a:tableStyleId>
              </a:tblPr>
              <a:tblGrid>
                <a:gridCol w="1905000"/>
                <a:gridCol w="1905000"/>
                <a:gridCol w="1905000"/>
                <a:gridCol w="1905000"/>
                <a:gridCol w="1905000"/>
              </a:tblGrid>
              <a:tr h="1549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sym typeface="Helvetica Neue"/>
                        </a:rPr>
                        <a:t>Precision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sym typeface="Helvetica Neue"/>
                        </a:rPr>
                        <a:t>Recall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sym typeface="Helvetica Neue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sym typeface="Helvetica Neue"/>
                        </a:rPr>
                        <a:t>Support 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549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549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0.86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549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sym typeface="Helvetica Neue"/>
                        </a:rPr>
                        <a:t>Accuracy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549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sym typeface="Helvetica Neue"/>
                        </a:rPr>
                        <a:t>Macro avg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549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sym typeface="Helvetica Neue"/>
                        </a:rPr>
                        <a:t>Weighted avg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0.82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0" name="The dataset seems to be balanced as the support for both classes are similar…"/>
          <p:cNvSpPr txBox="1"/>
          <p:nvPr/>
        </p:nvSpPr>
        <p:spPr>
          <a:xfrm>
            <a:off x="2840519" y="4491355"/>
            <a:ext cx="6951926" cy="8010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300"/>
            </a:pPr>
            <a:r>
              <a:t>The dataset seems to be balanced as the support for both classes are similar</a:t>
            </a:r>
          </a:p>
          <a:p>
            <a:pPr>
              <a:defRPr sz="4300"/>
            </a:pPr>
          </a:p>
          <a:p>
            <a:pPr algn="l" defTabSz="457200">
              <a:defRPr sz="4300"/>
            </a:pPr>
            <a:r>
              <a:t>Overall, this classification report suggests that the model has a balanced performance in terms of precision and recall for both classes and an accuracy of 82%.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Evaluation and Deploy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Evaluation and Deployment</a:t>
            </a:r>
          </a:p>
        </p:txBody>
      </p:sp>
      <p:sp>
        <p:nvSpPr>
          <p:cNvPr id="28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Feature Importance…"/>
          <p:cNvSpPr txBox="1"/>
          <p:nvPr/>
        </p:nvSpPr>
        <p:spPr>
          <a:xfrm>
            <a:off x="3278641" y="2407205"/>
            <a:ext cx="6075681" cy="163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Feature Importance</a:t>
            </a:r>
          </a:p>
          <a:p>
            <a:pPr>
              <a:defRPr sz="50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Age, sex, cp</a:t>
            </a:r>
          </a:p>
        </p:txBody>
      </p:sp>
      <p:pic>
        <p:nvPicPr>
          <p:cNvPr id="2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3723" y="4676653"/>
            <a:ext cx="10934926" cy="7747001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As the value of sex increases, the target value decreased"/>
          <p:cNvSpPr txBox="1"/>
          <p:nvPr/>
        </p:nvSpPr>
        <p:spPr>
          <a:xfrm>
            <a:off x="12230166" y="2806675"/>
            <a:ext cx="10934926" cy="1406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As the value of sex increases, the target value decreased</a:t>
            </a:r>
          </a:p>
        </p:txBody>
      </p:sp>
      <p:grpSp>
        <p:nvGrpSpPr>
          <p:cNvPr id="296" name="Group"/>
          <p:cNvGrpSpPr/>
          <p:nvPr/>
        </p:nvGrpSpPr>
        <p:grpSpPr>
          <a:xfrm>
            <a:off x="14256140" y="5347291"/>
            <a:ext cx="9410187" cy="8315434"/>
            <a:chOff x="613625" y="373079"/>
            <a:chExt cx="9410186" cy="8315433"/>
          </a:xfrm>
        </p:grpSpPr>
        <p:graphicFrame>
          <p:nvGraphicFramePr>
            <p:cNvPr id="287" name="Table 1"/>
            <p:cNvGraphicFramePr/>
            <p:nvPr/>
          </p:nvGraphicFramePr>
          <p:xfrm>
            <a:off x="2391111" y="1589213"/>
            <a:ext cx="7632701" cy="70993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3800178"/>
                  <a:gridCol w="3800178"/>
                </a:tblGrid>
                <a:tr h="3535994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/>
                          <a:t>24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/>
                          <a:t>72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  <a:lnT w="12700">
                        <a:miter lim="400000"/>
                      </a:lnT>
                    </a:tcPr>
                  </a:tc>
                </a:tr>
                <a:tr h="3535994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/>
                          <a:t>114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/>
                          <a:t>93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  <a:lnB w="1270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288" name="Sex"/>
            <p:cNvSpPr/>
            <p:nvPr/>
          </p:nvSpPr>
          <p:spPr>
            <a:xfrm>
              <a:off x="613625" y="188141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Sex </a:t>
              </a:r>
            </a:p>
          </p:txBody>
        </p:sp>
        <p:sp>
          <p:nvSpPr>
            <p:cNvPr id="289" name="0"/>
            <p:cNvSpPr/>
            <p:nvPr/>
          </p:nvSpPr>
          <p:spPr>
            <a:xfrm>
              <a:off x="613625" y="34542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90" name="1"/>
            <p:cNvSpPr/>
            <p:nvPr/>
          </p:nvSpPr>
          <p:spPr>
            <a:xfrm>
              <a:off x="613625" y="647089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1" name="Target"/>
            <p:cNvSpPr/>
            <p:nvPr/>
          </p:nvSpPr>
          <p:spPr>
            <a:xfrm>
              <a:off x="1685957" y="37307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Target </a:t>
              </a:r>
            </a:p>
          </p:txBody>
        </p:sp>
        <p:sp>
          <p:nvSpPr>
            <p:cNvPr id="292" name="0"/>
            <p:cNvSpPr/>
            <p:nvPr/>
          </p:nvSpPr>
          <p:spPr>
            <a:xfrm>
              <a:off x="4577561" y="37307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93" name="1"/>
            <p:cNvSpPr/>
            <p:nvPr/>
          </p:nvSpPr>
          <p:spPr>
            <a:xfrm>
              <a:off x="7800100" y="37307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4" name="Rectangle"/>
            <p:cNvSpPr/>
            <p:nvPr/>
          </p:nvSpPr>
          <p:spPr>
            <a:xfrm>
              <a:off x="3626907" y="2720459"/>
              <a:ext cx="5197427" cy="1257900"/>
            </a:xfrm>
            <a:prstGeom prst="rect">
              <a:avLst/>
            </a:prstGeom>
            <a:noFill/>
            <a:ln w="101600" cap="flat">
              <a:solidFill>
                <a:schemeClr val="accent6">
                  <a:satOff val="18029"/>
                  <a:lumOff val="12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5" name="Rectangle"/>
            <p:cNvSpPr/>
            <p:nvPr/>
          </p:nvSpPr>
          <p:spPr>
            <a:xfrm>
              <a:off x="3688003" y="6111941"/>
              <a:ext cx="5247919" cy="1384131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"/>
          <p:cNvGrpSpPr/>
          <p:nvPr/>
        </p:nvGrpSpPr>
        <p:grpSpPr>
          <a:xfrm>
            <a:off x="2528859" y="1987048"/>
            <a:ext cx="9029804" cy="9395846"/>
            <a:chOff x="0" y="0"/>
            <a:chExt cx="9029803" cy="9395845"/>
          </a:xfrm>
        </p:grpSpPr>
        <p:sp>
          <p:nvSpPr>
            <p:cNvPr id="123" name="© Kenneth Foo. All rights reserved"/>
            <p:cNvSpPr txBox="1"/>
            <p:nvPr/>
          </p:nvSpPr>
          <p:spPr>
            <a:xfrm>
              <a:off x="0" y="0"/>
              <a:ext cx="9029804" cy="7462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4266">
                  <a:solidFill>
                    <a:srgbClr val="212121"/>
                  </a:solidFill>
                </a:defRPr>
              </a:pPr>
              <a:r>
                <a:t>© Kenneth Foo. All rights reserved</a:t>
              </a:r>
              <a:r>
                <a:rPr sz="1200">
                  <a:solidFill>
                    <a:srgbClr val="000000"/>
                  </a:solidFill>
                </a:rPr>
                <a:t> </a:t>
              </a:r>
            </a:p>
          </p:txBody>
        </p:sp>
        <p:pic>
          <p:nvPicPr>
            <p:cNvPr id="12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900155" y="7135245"/>
              <a:ext cx="3403601" cy="2260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" name="AI Applications Student | D4AE Graded Assignment…"/>
            <p:cNvSpPr txBox="1"/>
            <p:nvPr/>
          </p:nvSpPr>
          <p:spPr>
            <a:xfrm>
              <a:off x="306379" y="1242699"/>
              <a:ext cx="8417045" cy="802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457200">
                <a:lnSpc>
                  <a:spcPts val="6100"/>
                </a:lnSpc>
                <a:defRPr b="0" sz="4200">
                  <a:latin typeface="Times Roman"/>
                  <a:ea typeface="Times Roman"/>
                  <a:cs typeface="Times Roman"/>
                  <a:sym typeface="Times Roman"/>
                </a:defRPr>
              </a:pPr>
              <a:r>
                <a:t>AI Applications Student | D4AE Graded Assignment</a:t>
              </a:r>
            </a:p>
            <a:p>
              <a:pPr defTabSz="457200">
                <a:lnSpc>
                  <a:spcPts val="6100"/>
                </a:lnSpc>
                <a:defRPr b="0" sz="42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  <a:p>
              <a:pPr defTabSz="457200">
                <a:lnSpc>
                  <a:spcPts val="6100"/>
                </a:lnSpc>
                <a:defRPr sz="4200">
                  <a:latin typeface="Times Roman"/>
                  <a:ea typeface="Times Roman"/>
                  <a:cs typeface="Times Roman"/>
                  <a:sym typeface="Times Roman"/>
                </a:defRPr>
              </a:pPr>
              <a:r>
                <a:t>Honor Pledge for Graded Assignments</a:t>
              </a:r>
              <a:endParaRPr b="0"/>
            </a:p>
            <a:p>
              <a:pPr defTabSz="457200">
                <a:lnSpc>
                  <a:spcPts val="6100"/>
                </a:lnSpc>
                <a:defRPr b="0" sz="4200">
                  <a:latin typeface="Times Roman"/>
                  <a:ea typeface="Times Roman"/>
                  <a:cs typeface="Times Roman"/>
                  <a:sym typeface="Times Roman"/>
                </a:defRPr>
              </a:pPr>
              <a:r>
                <a:t>“I affirm that I have not given or received any unauthorized help on this assignment, and that this work is my own.”</a:t>
              </a:r>
            </a:p>
            <a:p>
              <a:pPr defTabSz="457200">
                <a:lnSpc>
                  <a:spcPts val="6100"/>
                </a:lnSpc>
                <a:defRPr b="0" sz="42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  <a:p>
              <a:pPr defTabSz="457200">
                <a:lnSpc>
                  <a:spcPts val="6100"/>
                </a:lnSpc>
                <a:defRPr b="0" i="1" sz="4200">
                  <a:latin typeface="Times Roman"/>
                  <a:ea typeface="Times Roman"/>
                  <a:cs typeface="Times Roman"/>
                  <a:sym typeface="Times Roman"/>
                </a:defRPr>
              </a:pPr>
              <a:r>
                <a:t>Signature:</a:t>
              </a:r>
              <a:endParaRPr i="0"/>
            </a:p>
          </p:txBody>
        </p:sp>
      </p:grpSp>
      <p:pic>
        <p:nvPicPr>
          <p:cNvPr id="1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36755" y="1901907"/>
            <a:ext cx="5383728" cy="9566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hank you"/>
          <p:cNvSpPr txBox="1"/>
          <p:nvPr>
            <p:ph type="title" idx="4294967295"/>
          </p:nvPr>
        </p:nvSpPr>
        <p:spPr>
          <a:xfrm>
            <a:off x="1777999" y="3439837"/>
            <a:ext cx="20828001" cy="4648201"/>
          </a:xfrm>
          <a:prstGeom prst="rect">
            <a:avLst/>
          </a:prstGeom>
        </p:spPr>
        <p:txBody>
          <a:bodyPr anchor="b"/>
          <a:lstStyle>
            <a:lvl1pPr>
              <a:defRPr sz="139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29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able of Cont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Table of Contents</a:t>
            </a:r>
          </a:p>
        </p:txBody>
      </p:sp>
      <p:sp>
        <p:nvSpPr>
          <p:cNvPr id="130" name="Problem Statem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Statement.</a:t>
            </a:r>
          </a:p>
          <a:p>
            <a:pPr/>
            <a:r>
              <a:t>Data acquisition and Data exploration.</a:t>
            </a:r>
          </a:p>
          <a:p>
            <a:pPr/>
            <a:r>
              <a:t>Modelling.</a:t>
            </a:r>
          </a:p>
          <a:p>
            <a:pPr/>
            <a:r>
              <a:t>Evaluation and Deployment.</a:t>
            </a:r>
          </a:p>
        </p:txBody>
      </p:sp>
      <p:sp>
        <p:nvSpPr>
          <p:cNvPr id="131" name="Slide Number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roblem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34" name="Who:…"/>
          <p:cNvSpPr txBox="1"/>
          <p:nvPr>
            <p:ph type="body" idx="1"/>
          </p:nvPr>
        </p:nvSpPr>
        <p:spPr>
          <a:xfrm>
            <a:off x="927479" y="2615381"/>
            <a:ext cx="22529042" cy="10263238"/>
          </a:xfrm>
          <a:prstGeom prst="rect">
            <a:avLst/>
          </a:prstGeom>
        </p:spPr>
        <p:txBody>
          <a:bodyPr anchor="b"/>
          <a:lstStyle/>
          <a:p>
            <a:pPr marL="0" indent="0" defTabSz="330200">
              <a:spcBef>
                <a:spcPts val="2300"/>
              </a:spcBef>
              <a:buSzTx/>
              <a:buNone/>
              <a:defRPr sz="4080"/>
            </a:pPr>
            <a:r>
              <a:rPr b="1">
                <a:solidFill>
                  <a:srgbClr val="C82506"/>
                </a:solidFill>
              </a:rPr>
              <a:t>Who:</a:t>
            </a:r>
          </a:p>
          <a:p>
            <a:pPr lvl="1" marL="508000" indent="-254000" defTabSz="330200">
              <a:spcBef>
                <a:spcPts val="2300"/>
              </a:spcBef>
              <a:defRPr sz="4080"/>
            </a:pPr>
            <a:r>
              <a:t>Medical Doctors or Scientists who want to do human-over-the loop approach to predict heart disease.</a:t>
            </a:r>
          </a:p>
          <a:p>
            <a:pPr marL="0" indent="0" defTabSz="330200">
              <a:spcBef>
                <a:spcPts val="2300"/>
              </a:spcBef>
              <a:buSzTx/>
              <a:buNone/>
              <a:defRPr sz="4080">
                <a:solidFill>
                  <a:schemeClr val="accent5">
                    <a:lumOff val="-29866"/>
                  </a:schemeClr>
                </a:solidFill>
              </a:defRPr>
            </a:pPr>
            <a:r>
              <a:rPr b="1">
                <a:solidFill>
                  <a:srgbClr val="C82506"/>
                </a:solidFill>
              </a:rPr>
              <a:t>What:</a:t>
            </a:r>
          </a:p>
          <a:p>
            <a:pPr lvl="1" marL="508000" indent="-254000" defTabSz="330200">
              <a:spcBef>
                <a:spcPts val="2300"/>
              </a:spcBef>
              <a:defRPr sz="4080"/>
            </a:pPr>
            <a:r>
              <a:t>This is a binary classification problem.</a:t>
            </a:r>
          </a:p>
          <a:p>
            <a:pPr lvl="1" marL="508000" indent="-254000" defTabSz="330200">
              <a:spcBef>
                <a:spcPts val="2300"/>
              </a:spcBef>
              <a:defRPr sz="4080"/>
            </a:pPr>
            <a:r>
              <a:t>Involves going through dataset:</a:t>
            </a:r>
          </a:p>
          <a:p>
            <a:pPr lvl="2" marL="1066800" indent="-355600" defTabSz="330200">
              <a:spcBef>
                <a:spcPts val="2300"/>
              </a:spcBef>
              <a:buSzPct val="100000"/>
              <a:buAutoNum type="alphaUcPeriod" startAt="1"/>
              <a:defRPr sz="4080"/>
            </a:pPr>
            <a:r>
              <a:t>Exploratory Data Analysis.</a:t>
            </a:r>
          </a:p>
          <a:p>
            <a:pPr lvl="2" marL="1066800" indent="-355600" defTabSz="330200">
              <a:spcBef>
                <a:spcPts val="2300"/>
              </a:spcBef>
              <a:buSzPct val="100000"/>
              <a:buAutoNum type="alphaUcPeriod" startAt="1"/>
              <a:defRPr sz="4080"/>
            </a:pPr>
            <a:r>
              <a:t>Creating models.</a:t>
            </a:r>
          </a:p>
          <a:p>
            <a:pPr lvl="2" marL="1066800" indent="-355600" defTabSz="330200">
              <a:spcBef>
                <a:spcPts val="2300"/>
              </a:spcBef>
              <a:buSzPct val="100000"/>
              <a:buAutoNum type="alphaUcPeriod" startAt="1"/>
              <a:defRPr sz="4080"/>
            </a:pPr>
            <a:r>
              <a:t>Comparing models.</a:t>
            </a:r>
          </a:p>
          <a:p>
            <a:pPr lvl="2" marL="1066800" indent="-355600" defTabSz="330200">
              <a:spcBef>
                <a:spcPts val="2300"/>
              </a:spcBef>
              <a:buSzPct val="100000"/>
              <a:buAutoNum type="alphaUcPeriod" startAt="1"/>
              <a:defRPr sz="4080"/>
            </a:pPr>
            <a:r>
              <a:t>Fine-tuning models</a:t>
            </a:r>
          </a:p>
          <a:p>
            <a:pPr lvl="2" marL="1066800" indent="-355600" defTabSz="330200">
              <a:spcBef>
                <a:spcPts val="2300"/>
              </a:spcBef>
              <a:buSzPct val="100000"/>
              <a:buAutoNum type="alphaUcPeriod" startAt="1"/>
              <a:defRPr sz="4080"/>
            </a:pPr>
            <a:r>
              <a:t>Feature Importance.</a:t>
            </a:r>
          </a:p>
          <a:p>
            <a:pPr lvl="2" marL="1066800" indent="-355600" defTabSz="330200">
              <a:spcBef>
                <a:spcPts val="2300"/>
              </a:spcBef>
              <a:buSzPct val="100000"/>
              <a:buAutoNum type="alphaUcPeriod" startAt="1"/>
              <a:defRPr sz="4080"/>
            </a:pPr>
            <a:r>
              <a:t>Cross-Validation</a:t>
            </a:r>
          </a:p>
        </p:txBody>
      </p:sp>
      <p:sp>
        <p:nvSpPr>
          <p:cNvPr id="135" name="Slide Number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roblem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38" name="Where:…"/>
          <p:cNvSpPr txBox="1"/>
          <p:nvPr>
            <p:ph type="body" idx="1"/>
          </p:nvPr>
        </p:nvSpPr>
        <p:spPr>
          <a:xfrm>
            <a:off x="927479" y="2615381"/>
            <a:ext cx="22529042" cy="10263238"/>
          </a:xfrm>
          <a:prstGeom prst="rect">
            <a:avLst/>
          </a:prstGeom>
        </p:spPr>
        <p:txBody>
          <a:bodyPr/>
          <a:lstStyle/>
          <a:p>
            <a:pPr marL="0" indent="0" defTabSz="586104">
              <a:spcBef>
                <a:spcPts val="4100"/>
              </a:spcBef>
              <a:buSzTx/>
              <a:buNone/>
              <a:defRPr sz="4899">
                <a:solidFill>
                  <a:schemeClr val="accent5">
                    <a:lumOff val="-29866"/>
                  </a:schemeClr>
                </a:solidFill>
              </a:defRPr>
            </a:pPr>
            <a:r>
              <a:rPr b="1">
                <a:solidFill>
                  <a:srgbClr val="C82506"/>
                </a:solidFill>
              </a:rPr>
              <a:t>Where:</a:t>
            </a:r>
          </a:p>
          <a:p>
            <a:pPr lvl="1" marL="1408906" indent="-958056" defTabSz="586104">
              <a:spcBef>
                <a:spcPts val="4100"/>
              </a:spcBef>
              <a:defRPr sz="4899"/>
            </a:pPr>
            <a:r>
              <a:t>Medical Facilities like hospitals or research laboratories or Biotechnology companies.</a:t>
            </a:r>
          </a:p>
          <a:p>
            <a:pPr lvl="1" marL="901700" indent="-450850" defTabSz="586104">
              <a:spcBef>
                <a:spcPts val="4100"/>
              </a:spcBef>
              <a:defRPr sz="4899"/>
            </a:pPr>
          </a:p>
          <a:p>
            <a:pPr marL="0" indent="0" defTabSz="586104">
              <a:spcBef>
                <a:spcPts val="4100"/>
              </a:spcBef>
              <a:buSzTx/>
              <a:buNone/>
              <a:defRPr sz="4899"/>
            </a:pPr>
            <a:r>
              <a:rPr b="1">
                <a:solidFill>
                  <a:srgbClr val="C82506"/>
                </a:solidFill>
              </a:rPr>
              <a:t>Why:</a:t>
            </a:r>
          </a:p>
          <a:p>
            <a:pPr lvl="1" marL="1408906" indent="-958056" defTabSz="586104">
              <a:spcBef>
                <a:spcPts val="4100"/>
              </a:spcBef>
              <a:defRPr sz="4899"/>
            </a:pPr>
            <a:r>
              <a:t>Using methods such as machine learning accompanied with a human-over-the-loop approach can deliberately reduce the work for medical doctors.</a:t>
            </a:r>
          </a:p>
          <a:p>
            <a:pPr lvl="1" marL="1408906" indent="-958056" defTabSz="586104">
              <a:spcBef>
                <a:spcPts val="4100"/>
              </a:spcBef>
              <a:defRPr sz="4899"/>
            </a:pPr>
            <a:r>
              <a:t>Machine Learning methods can be used as the secondary tool to assist medical doctors on hypothesis.</a:t>
            </a:r>
          </a:p>
        </p:txBody>
      </p:sp>
      <p:sp>
        <p:nvSpPr>
          <p:cNvPr id="139" name="Slide Number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ata Acquisition and Explo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10752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Data Acquisition and Exploration</a:t>
            </a:r>
          </a:p>
        </p:txBody>
      </p:sp>
      <p:sp>
        <p:nvSpPr>
          <p:cNvPr id="142" name="Slide Number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Checking if label are balanced or not"/>
          <p:cNvSpPr txBox="1"/>
          <p:nvPr/>
        </p:nvSpPr>
        <p:spPr>
          <a:xfrm>
            <a:off x="1964425" y="3148202"/>
            <a:ext cx="1122426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Checking if label are balanced or not</a:t>
            </a:r>
          </a:p>
        </p:txBody>
      </p:sp>
      <p:sp>
        <p:nvSpPr>
          <p:cNvPr id="144" name="Dataset label…"/>
          <p:cNvSpPr/>
          <p:nvPr/>
        </p:nvSpPr>
        <p:spPr>
          <a:xfrm>
            <a:off x="4350148" y="4262449"/>
            <a:ext cx="4840192" cy="19557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Dataset label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0s &amp; 1s</a:t>
            </a:r>
          </a:p>
        </p:txBody>
      </p:sp>
      <p:sp>
        <p:nvSpPr>
          <p:cNvPr id="145" name="1"/>
          <p:cNvSpPr/>
          <p:nvPr/>
        </p:nvSpPr>
        <p:spPr>
          <a:xfrm>
            <a:off x="1887224" y="8183281"/>
            <a:ext cx="2747516" cy="968069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6" name="0"/>
          <p:cNvSpPr/>
          <p:nvPr/>
        </p:nvSpPr>
        <p:spPr>
          <a:xfrm>
            <a:off x="8353507" y="8183281"/>
            <a:ext cx="2747517" cy="968069"/>
          </a:xfrm>
          <a:prstGeom prst="rect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7" name="Line"/>
          <p:cNvSpPr/>
          <p:nvPr/>
        </p:nvSpPr>
        <p:spPr>
          <a:xfrm flipH="1">
            <a:off x="3331432" y="6222999"/>
            <a:ext cx="3296100" cy="19448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8" name="Line"/>
          <p:cNvSpPr/>
          <p:nvPr/>
        </p:nvSpPr>
        <p:spPr>
          <a:xfrm>
            <a:off x="6627531" y="6223000"/>
            <a:ext cx="3081199" cy="19446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9" name="165"/>
          <p:cNvSpPr txBox="1"/>
          <p:nvPr/>
        </p:nvSpPr>
        <p:spPr>
          <a:xfrm>
            <a:off x="2748384" y="9432131"/>
            <a:ext cx="1025196" cy="746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165</a:t>
            </a:r>
          </a:p>
        </p:txBody>
      </p:sp>
      <p:sp>
        <p:nvSpPr>
          <p:cNvPr id="150" name="138"/>
          <p:cNvSpPr txBox="1"/>
          <p:nvPr/>
        </p:nvSpPr>
        <p:spPr>
          <a:xfrm>
            <a:off x="9214668" y="9432131"/>
            <a:ext cx="1025196" cy="746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138</a:t>
            </a:r>
          </a:p>
        </p:txBody>
      </p:sp>
      <p:sp>
        <p:nvSpPr>
          <p:cNvPr id="151" name="Double Arrow"/>
          <p:cNvSpPr/>
          <p:nvPr/>
        </p:nvSpPr>
        <p:spPr>
          <a:xfrm>
            <a:off x="4166816" y="9476053"/>
            <a:ext cx="4840192" cy="746160"/>
          </a:xfrm>
          <a:prstGeom prst="leftRightArrow">
            <a:avLst>
              <a:gd name="adj1" fmla="val 32000"/>
              <a:gd name="adj2" fmla="val 7489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27"/>
          <p:cNvSpPr txBox="1"/>
          <p:nvPr/>
        </p:nvSpPr>
        <p:spPr>
          <a:xfrm>
            <a:off x="6409462" y="10373982"/>
            <a:ext cx="721564" cy="746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27</a:t>
            </a:r>
          </a:p>
        </p:txBody>
      </p:sp>
      <p:sp>
        <p:nvSpPr>
          <p:cNvPr id="155" name="Connection Line"/>
          <p:cNvSpPr/>
          <p:nvPr/>
        </p:nvSpPr>
        <p:spPr>
          <a:xfrm>
            <a:off x="7131038" y="7819628"/>
            <a:ext cx="11747831" cy="4681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39" h="16908" fill="norm" stroke="1" extrusionOk="0">
                <a:moveTo>
                  <a:pt x="0" y="11008"/>
                </a:moveTo>
                <a:cubicBezTo>
                  <a:pt x="15073" y="21600"/>
                  <a:pt x="21600" y="17931"/>
                  <a:pt x="1958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54" name="Can be considered balanced with a margin of 27"/>
          <p:cNvSpPr txBox="1"/>
          <p:nvPr/>
        </p:nvSpPr>
        <p:spPr>
          <a:xfrm>
            <a:off x="9562864" y="6212062"/>
            <a:ext cx="1468755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Can be considered balanced with a margin of 27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Data Acquisition and Explo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10752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Data Acquisition and Exploration</a:t>
            </a:r>
          </a:p>
        </p:txBody>
      </p:sp>
      <p:sp>
        <p:nvSpPr>
          <p:cNvPr id="158" name="Slide Number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Heart Disease Frequency according to Gender…"/>
          <p:cNvSpPr txBox="1"/>
          <p:nvPr/>
        </p:nvSpPr>
        <p:spPr>
          <a:xfrm>
            <a:off x="1494472" y="2488246"/>
            <a:ext cx="21395056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Heart Disease Frequency according to Gender</a:t>
            </a:r>
          </a:p>
          <a:p>
            <a:pPr>
              <a:defRPr sz="5000"/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Compare how sex(male/female) affects the likelihood of heart disease</a:t>
            </a:r>
            <a:r>
              <a:t> 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1697230" y="4859559"/>
            <a:ext cx="10259198" cy="8707513"/>
            <a:chOff x="0" y="0"/>
            <a:chExt cx="10259196" cy="8707511"/>
          </a:xfrm>
        </p:grpSpPr>
        <p:graphicFrame>
          <p:nvGraphicFramePr>
            <p:cNvPr id="160" name="Table 1"/>
            <p:cNvGraphicFramePr/>
            <p:nvPr/>
          </p:nvGraphicFramePr>
          <p:xfrm>
            <a:off x="2658840" y="1635523"/>
            <a:ext cx="7600357" cy="707198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3800178"/>
                  <a:gridCol w="3800178"/>
                </a:tblGrid>
                <a:tr h="3535994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/>
                          <a:t>24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/>
                          <a:t>114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  <a:lnT w="12700">
                        <a:miter lim="400000"/>
                      </a:lnT>
                    </a:tcPr>
                  </a:tc>
                </a:tr>
                <a:tr h="3535994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/>
                          <a:t>72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/>
                          <a:t>93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  <a:lnB w="1270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61" name="Target"/>
            <p:cNvSpPr txBox="1"/>
            <p:nvPr/>
          </p:nvSpPr>
          <p:spPr>
            <a:xfrm>
              <a:off x="-1" y="1541949"/>
              <a:ext cx="1737311" cy="7461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Target</a:t>
              </a:r>
            </a:p>
          </p:txBody>
        </p:sp>
        <p:sp>
          <p:nvSpPr>
            <p:cNvPr id="162" name="0"/>
            <p:cNvSpPr txBox="1"/>
            <p:nvPr/>
          </p:nvSpPr>
          <p:spPr>
            <a:xfrm>
              <a:off x="659688" y="3114750"/>
              <a:ext cx="417933" cy="7461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63" name="1"/>
            <p:cNvSpPr txBox="1"/>
            <p:nvPr/>
          </p:nvSpPr>
          <p:spPr>
            <a:xfrm>
              <a:off x="659688" y="6131428"/>
              <a:ext cx="417933" cy="7461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4" name="Sex"/>
            <p:cNvSpPr txBox="1"/>
            <p:nvPr/>
          </p:nvSpPr>
          <p:spPr>
            <a:xfrm>
              <a:off x="1403268" y="33610"/>
              <a:ext cx="1075437" cy="7461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Sex</a:t>
              </a:r>
            </a:p>
          </p:txBody>
        </p:sp>
        <p:sp>
          <p:nvSpPr>
            <p:cNvPr id="165" name="0"/>
            <p:cNvSpPr txBox="1"/>
            <p:nvPr/>
          </p:nvSpPr>
          <p:spPr>
            <a:xfrm>
              <a:off x="4623624" y="33610"/>
              <a:ext cx="417932" cy="7461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66" name="1"/>
            <p:cNvSpPr txBox="1"/>
            <p:nvPr/>
          </p:nvSpPr>
          <p:spPr>
            <a:xfrm>
              <a:off x="7846163" y="33610"/>
              <a:ext cx="417933" cy="7461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7" name="Rectangle"/>
            <p:cNvSpPr/>
            <p:nvPr/>
          </p:nvSpPr>
          <p:spPr>
            <a:xfrm>
              <a:off x="3881936" y="0"/>
              <a:ext cx="1635710" cy="7342432"/>
            </a:xfrm>
            <a:prstGeom prst="rect">
              <a:avLst/>
            </a:prstGeom>
            <a:noFill/>
            <a:ln w="101600" cap="flat">
              <a:solidFill>
                <a:schemeClr val="accent6">
                  <a:satOff val="18029"/>
                  <a:lumOff val="12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8" name="Rectangle"/>
            <p:cNvSpPr/>
            <p:nvPr/>
          </p:nvSpPr>
          <p:spPr>
            <a:xfrm>
              <a:off x="7237274" y="0"/>
              <a:ext cx="1635710" cy="7342432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13268821" y="4470305"/>
            <a:ext cx="6598324" cy="948192"/>
            <a:chOff x="0" y="0"/>
            <a:chExt cx="6598323" cy="948191"/>
          </a:xfrm>
        </p:grpSpPr>
        <p:sp>
          <p:nvSpPr>
            <p:cNvPr id="170" name="Rectangle"/>
            <p:cNvSpPr/>
            <p:nvPr/>
          </p:nvSpPr>
          <p:spPr>
            <a:xfrm>
              <a:off x="0" y="0"/>
              <a:ext cx="316332" cy="948192"/>
            </a:xfrm>
            <a:prstGeom prst="rect">
              <a:avLst/>
            </a:prstGeom>
            <a:noFill/>
            <a:ln w="101600" cap="flat">
              <a:solidFill>
                <a:schemeClr val="accent6">
                  <a:satOff val="18029"/>
                  <a:lumOff val="1206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1" name="="/>
            <p:cNvSpPr txBox="1"/>
            <p:nvPr/>
          </p:nvSpPr>
          <p:spPr>
            <a:xfrm>
              <a:off x="1259652" y="101016"/>
              <a:ext cx="441961" cy="7461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=</a:t>
              </a:r>
            </a:p>
          </p:txBody>
        </p:sp>
        <p:sp>
          <p:nvSpPr>
            <p:cNvPr id="172" name="Female heuristic"/>
            <p:cNvSpPr txBox="1"/>
            <p:nvPr/>
          </p:nvSpPr>
          <p:spPr>
            <a:xfrm>
              <a:off x="2178024" y="101016"/>
              <a:ext cx="4420300" cy="7461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Female heuristic</a:t>
              </a:r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13268821" y="5767974"/>
            <a:ext cx="5658175" cy="1744097"/>
            <a:chOff x="0" y="0"/>
            <a:chExt cx="5658174" cy="1744095"/>
          </a:xfrm>
        </p:grpSpPr>
        <p:sp>
          <p:nvSpPr>
            <p:cNvPr id="174" name="Rectangle"/>
            <p:cNvSpPr/>
            <p:nvPr/>
          </p:nvSpPr>
          <p:spPr>
            <a:xfrm>
              <a:off x="0" y="0"/>
              <a:ext cx="316332" cy="948192"/>
            </a:xfrm>
            <a:prstGeom prst="rect">
              <a:avLst/>
            </a:prstGeom>
            <a:noFill/>
            <a:ln w="1016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5" name="="/>
            <p:cNvSpPr/>
            <p:nvPr/>
          </p:nvSpPr>
          <p:spPr>
            <a:xfrm>
              <a:off x="1480632" y="47409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=</a:t>
              </a:r>
            </a:p>
          </p:txBody>
        </p:sp>
        <p:sp>
          <p:nvSpPr>
            <p:cNvPr id="176" name="Male heuristic"/>
            <p:cNvSpPr/>
            <p:nvPr/>
          </p:nvSpPr>
          <p:spPr>
            <a:xfrm>
              <a:off x="4388174" y="47409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Male heuristic</a:t>
              </a:r>
            </a:p>
          </p:txBody>
        </p:sp>
      </p:grpSp>
      <p:sp>
        <p:nvSpPr>
          <p:cNvPr id="178" name="96 females…"/>
          <p:cNvSpPr txBox="1"/>
          <p:nvPr/>
        </p:nvSpPr>
        <p:spPr>
          <a:xfrm>
            <a:off x="12044759" y="6497620"/>
            <a:ext cx="10199493" cy="272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300">
                <a:solidFill>
                  <a:schemeClr val="accent6">
                    <a:satOff val="18029"/>
                    <a:lumOff val="12067"/>
                  </a:schemeClr>
                </a:solidFill>
              </a:defRPr>
            </a:pPr>
            <a:r>
              <a:t>96 females</a:t>
            </a:r>
          </a:p>
          <a:p>
            <a:pPr marL="568854" indent="-568854">
              <a:buSzPct val="125000"/>
              <a:buChar char="•"/>
              <a:defRPr sz="4300"/>
            </a:pPr>
            <a:r>
              <a:t>(0) 24</a:t>
            </a:r>
          </a:p>
          <a:p>
            <a:pPr marL="568854" indent="-568854">
              <a:buSzPct val="125000"/>
              <a:buChar char="•"/>
              <a:defRPr sz="4300"/>
            </a:pPr>
            <a:r>
              <a:t>(1) 72</a:t>
            </a:r>
          </a:p>
          <a:p>
            <a:pPr marL="568854" indent="-568854">
              <a:buSzPct val="125000"/>
              <a:buChar char="•"/>
              <a:defRPr sz="4300"/>
            </a:pPr>
            <a:r>
              <a:t>70% chance of getting heart disease</a:t>
            </a:r>
          </a:p>
        </p:txBody>
      </p:sp>
      <p:sp>
        <p:nvSpPr>
          <p:cNvPr id="179" name="207 males…"/>
          <p:cNvSpPr txBox="1"/>
          <p:nvPr/>
        </p:nvSpPr>
        <p:spPr>
          <a:xfrm>
            <a:off x="11968851" y="9789310"/>
            <a:ext cx="10351309" cy="272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300">
                <a:solidFill>
                  <a:schemeClr val="accent1"/>
                </a:solidFill>
              </a:defRPr>
            </a:pPr>
            <a:r>
              <a:t>207 males</a:t>
            </a:r>
          </a:p>
          <a:p>
            <a:pPr marL="568854" indent="-568854">
              <a:buSzPct val="125000"/>
              <a:buChar char="•"/>
              <a:defRPr sz="4300"/>
            </a:pPr>
            <a:r>
              <a:t>(0) 114</a:t>
            </a:r>
          </a:p>
          <a:p>
            <a:pPr marL="568854" indent="-568854">
              <a:buSzPct val="125000"/>
              <a:buChar char="•"/>
              <a:defRPr sz="4300"/>
            </a:pPr>
            <a:r>
              <a:t>(1) 93</a:t>
            </a:r>
          </a:p>
          <a:p>
            <a:pPr marL="568854" indent="-568854">
              <a:buSzPct val="125000"/>
              <a:buChar char="•"/>
              <a:defRPr sz="4300"/>
            </a:pPr>
            <a:r>
              <a:t>50% chance of getting heart disease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ata Acquisition and Explo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10752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Data Acquisition and Exploration</a:t>
            </a:r>
          </a:p>
        </p:txBody>
      </p:sp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Heart Disease Frequency according to chest pain…"/>
          <p:cNvSpPr txBox="1"/>
          <p:nvPr/>
        </p:nvSpPr>
        <p:spPr>
          <a:xfrm>
            <a:off x="3238817" y="2488246"/>
            <a:ext cx="17906366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Heart Disease Frequency according to chest pain</a:t>
            </a:r>
          </a:p>
          <a:p>
            <a:pPr>
              <a:defRPr sz="5000"/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Compare chest pain affects the likelihood of heart disease</a:t>
            </a:r>
            <a:r>
              <a:t> </a:t>
            </a:r>
          </a:p>
        </p:txBody>
      </p:sp>
      <p:grpSp>
        <p:nvGrpSpPr>
          <p:cNvPr id="193" name="Group"/>
          <p:cNvGrpSpPr/>
          <p:nvPr/>
        </p:nvGrpSpPr>
        <p:grpSpPr>
          <a:xfrm>
            <a:off x="3563131" y="4671845"/>
            <a:ext cx="8337855" cy="8722125"/>
            <a:chOff x="868654" y="0"/>
            <a:chExt cx="8337854" cy="8722123"/>
          </a:xfrm>
        </p:grpSpPr>
        <p:graphicFrame>
          <p:nvGraphicFramePr>
            <p:cNvPr id="184" name="Table 1"/>
            <p:cNvGraphicFramePr/>
            <p:nvPr/>
          </p:nvGraphicFramePr>
          <p:xfrm>
            <a:off x="1573808" y="1622823"/>
            <a:ext cx="7632701" cy="70993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3800178"/>
                  <a:gridCol w="3800178"/>
                </a:tblGrid>
                <a:tr h="1767997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/>
                          <a:t>104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/>
                          <a:t>39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  <a:lnT w="12700">
                        <a:miter lim="400000"/>
                      </a:lnT>
                    </a:tcPr>
                  </a:tc>
                </a:tr>
                <a:tr h="1767997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/>
                          <a:t>9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/>
                          <a:t>41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1767997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/>
                          <a:t>18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/>
                          <a:t>69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1767997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/>
                          <a:t>7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3200"/>
                          <a:t>16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  <a:lnB w="1270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85" name="Cp"/>
            <p:cNvSpPr/>
            <p:nvPr/>
          </p:nvSpPr>
          <p:spPr>
            <a:xfrm>
              <a:off x="868654" y="136534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Cp</a:t>
              </a:r>
            </a:p>
          </p:txBody>
        </p:sp>
        <p:sp>
          <p:nvSpPr>
            <p:cNvPr id="186" name="0"/>
            <p:cNvSpPr/>
            <p:nvPr/>
          </p:nvSpPr>
          <p:spPr>
            <a:xfrm>
              <a:off x="931809" y="232400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87" name="1"/>
            <p:cNvSpPr/>
            <p:nvPr/>
          </p:nvSpPr>
          <p:spPr>
            <a:xfrm>
              <a:off x="931809" y="424132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8" name="Target"/>
            <p:cNvSpPr/>
            <p:nvPr/>
          </p:nvSpPr>
          <p:spPr>
            <a:xfrm>
              <a:off x="868654" y="40668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Target</a:t>
              </a:r>
            </a:p>
          </p:txBody>
        </p:sp>
        <p:sp>
          <p:nvSpPr>
            <p:cNvPr id="189" name="0"/>
            <p:cNvSpPr/>
            <p:nvPr/>
          </p:nvSpPr>
          <p:spPr>
            <a:xfrm>
              <a:off x="3760258" y="40668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90" name="1"/>
            <p:cNvSpPr/>
            <p:nvPr/>
          </p:nvSpPr>
          <p:spPr>
            <a:xfrm>
              <a:off x="6982797" y="40668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1" name="Rectangle"/>
            <p:cNvSpPr/>
            <p:nvPr/>
          </p:nvSpPr>
          <p:spPr>
            <a:xfrm>
              <a:off x="2809604" y="0"/>
              <a:ext cx="1635710" cy="8365618"/>
            </a:xfrm>
            <a:prstGeom prst="rect">
              <a:avLst/>
            </a:prstGeom>
            <a:noFill/>
            <a:ln w="101600" cap="flat">
              <a:solidFill>
                <a:schemeClr val="accent3">
                  <a:hueOff val="914337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2" name="Rectangle"/>
            <p:cNvSpPr/>
            <p:nvPr/>
          </p:nvSpPr>
          <p:spPr>
            <a:xfrm>
              <a:off x="6164942" y="0"/>
              <a:ext cx="1635710" cy="8297352"/>
            </a:xfrm>
            <a:prstGeom prst="rect">
              <a:avLst/>
            </a:prstGeom>
            <a:noFill/>
            <a:ln w="1016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13268821" y="4470305"/>
            <a:ext cx="5658175" cy="1744096"/>
            <a:chOff x="0" y="0"/>
            <a:chExt cx="5658174" cy="1744095"/>
          </a:xfrm>
        </p:grpSpPr>
        <p:sp>
          <p:nvSpPr>
            <p:cNvPr id="194" name="Rectangle"/>
            <p:cNvSpPr/>
            <p:nvPr/>
          </p:nvSpPr>
          <p:spPr>
            <a:xfrm>
              <a:off x="0" y="0"/>
              <a:ext cx="316332" cy="948192"/>
            </a:xfrm>
            <a:prstGeom prst="rect">
              <a:avLst/>
            </a:prstGeom>
            <a:noFill/>
            <a:ln w="101600" cap="flat">
              <a:solidFill>
                <a:schemeClr val="accent3">
                  <a:hueOff val="914337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5" name="="/>
            <p:cNvSpPr/>
            <p:nvPr/>
          </p:nvSpPr>
          <p:spPr>
            <a:xfrm>
              <a:off x="1480632" y="47409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=</a:t>
              </a:r>
            </a:p>
          </p:txBody>
        </p:sp>
        <p:sp>
          <p:nvSpPr>
            <p:cNvPr id="196" name="No heart disease"/>
            <p:cNvSpPr/>
            <p:nvPr/>
          </p:nvSpPr>
          <p:spPr>
            <a:xfrm>
              <a:off x="4388174" y="47409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No heart disease</a:t>
              </a:r>
            </a:p>
          </p:txBody>
        </p:sp>
      </p:grpSp>
      <p:grpSp>
        <p:nvGrpSpPr>
          <p:cNvPr id="201" name="Group"/>
          <p:cNvGrpSpPr/>
          <p:nvPr/>
        </p:nvGrpSpPr>
        <p:grpSpPr>
          <a:xfrm>
            <a:off x="13268821" y="5767974"/>
            <a:ext cx="5658175" cy="1744097"/>
            <a:chOff x="0" y="0"/>
            <a:chExt cx="5658174" cy="1744095"/>
          </a:xfrm>
        </p:grpSpPr>
        <p:sp>
          <p:nvSpPr>
            <p:cNvPr id="198" name="Rectangle"/>
            <p:cNvSpPr/>
            <p:nvPr/>
          </p:nvSpPr>
          <p:spPr>
            <a:xfrm>
              <a:off x="0" y="0"/>
              <a:ext cx="316332" cy="948192"/>
            </a:xfrm>
            <a:prstGeom prst="rect">
              <a:avLst/>
            </a:prstGeom>
            <a:noFill/>
            <a:ln w="1016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9" name="="/>
            <p:cNvSpPr/>
            <p:nvPr/>
          </p:nvSpPr>
          <p:spPr>
            <a:xfrm>
              <a:off x="1480632" y="47409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=</a:t>
              </a:r>
            </a:p>
          </p:txBody>
        </p:sp>
        <p:sp>
          <p:nvSpPr>
            <p:cNvPr id="200" name="Heart disease"/>
            <p:cNvSpPr/>
            <p:nvPr/>
          </p:nvSpPr>
          <p:spPr>
            <a:xfrm>
              <a:off x="4388174" y="47409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/>
              </a:lvl1pPr>
            </a:lstStyle>
            <a:p>
              <a:pPr/>
              <a:r>
                <a:t>Heart disease</a:t>
              </a:r>
            </a:p>
          </p:txBody>
        </p:sp>
      </p:grpSp>
      <p:sp>
        <p:nvSpPr>
          <p:cNvPr id="202" name="2"/>
          <p:cNvSpPr txBox="1"/>
          <p:nvPr/>
        </p:nvSpPr>
        <p:spPr>
          <a:xfrm>
            <a:off x="3412920" y="10394053"/>
            <a:ext cx="417933" cy="746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2</a:t>
            </a:r>
          </a:p>
        </p:txBody>
      </p:sp>
      <p:sp>
        <p:nvSpPr>
          <p:cNvPr id="203" name="3"/>
          <p:cNvSpPr txBox="1"/>
          <p:nvPr/>
        </p:nvSpPr>
        <p:spPr>
          <a:xfrm>
            <a:off x="3412920" y="12083477"/>
            <a:ext cx="417933" cy="746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3</a:t>
            </a:r>
          </a:p>
        </p:txBody>
      </p:sp>
      <p:sp>
        <p:nvSpPr>
          <p:cNvPr id="204" name="You can see that the target 0 a type 0(typical angina) chest pain scores the highest"/>
          <p:cNvSpPr txBox="1"/>
          <p:nvPr/>
        </p:nvSpPr>
        <p:spPr>
          <a:xfrm>
            <a:off x="11857062" y="7599111"/>
            <a:ext cx="11964955" cy="1406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You can see that the target 0 a type 0(typical angina) chest pain scores the highest</a:t>
            </a:r>
          </a:p>
        </p:txBody>
      </p:sp>
      <p:sp>
        <p:nvSpPr>
          <p:cNvPr id="205" name="You can see that the target 1 a type 2(Non-anginal pain) chest pain scores the highest"/>
          <p:cNvSpPr txBox="1"/>
          <p:nvPr/>
        </p:nvSpPr>
        <p:spPr>
          <a:xfrm>
            <a:off x="11857062" y="10340055"/>
            <a:ext cx="11964955" cy="1406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You can see that the target 1 a type 2(Non-anginal pain) chest pain scores the highest</a:t>
            </a:r>
          </a:p>
        </p:txBody>
      </p:sp>
      <p:sp>
        <p:nvSpPr>
          <p:cNvPr id="206" name="Circle"/>
          <p:cNvSpPr/>
          <p:nvPr/>
        </p:nvSpPr>
        <p:spPr>
          <a:xfrm>
            <a:off x="9186532" y="10132133"/>
            <a:ext cx="1270001" cy="1270001"/>
          </a:xfrm>
          <a:prstGeom prst="ellipse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Circle"/>
          <p:cNvSpPr/>
          <p:nvPr/>
        </p:nvSpPr>
        <p:spPr>
          <a:xfrm>
            <a:off x="5727440" y="6674166"/>
            <a:ext cx="1270001" cy="1270001"/>
          </a:xfrm>
          <a:prstGeom prst="ellipse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ata Acquisition and Explo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10752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Data Acquisition and Exploration</a:t>
            </a:r>
          </a:p>
        </p:txBody>
      </p:sp>
      <p:sp>
        <p:nvSpPr>
          <p:cNvPr id="210" name="Slide Number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Heart Disease Frequency according to chest pain…"/>
          <p:cNvSpPr txBox="1"/>
          <p:nvPr/>
        </p:nvSpPr>
        <p:spPr>
          <a:xfrm>
            <a:off x="3238817" y="2488246"/>
            <a:ext cx="17906366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Heart Disease Frequency according to chest pain</a:t>
            </a:r>
          </a:p>
          <a:p>
            <a:pPr>
              <a:defRPr sz="5000"/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Compare chest pain affects the likelihood of heart disease</a:t>
            </a:r>
            <a:r>
              <a:t> </a:t>
            </a:r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2136"/>
          <a:stretch>
            <a:fillRect/>
          </a:stretch>
        </p:blipFill>
        <p:spPr>
          <a:xfrm>
            <a:off x="6019800" y="4673920"/>
            <a:ext cx="12344400" cy="74696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