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46C8-6318-9885-4D6E-4614FE686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209110F-E4D3-1D31-B3C5-AC06FF0E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65B0F10-4E10-6165-6394-963BB4FB86E9}"/>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DBE6917C-A018-9E72-B6C8-6F33B3FA32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A5455B-5C0B-8D9E-9DF5-3A066B34EF6C}"/>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30048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F7FC-A8D0-9317-9542-B4CFC381313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7F6DA73-4F81-694C-626B-E63BFF6D23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538E686-6775-3A70-ECFD-9605D9F52811}"/>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2C19BC30-12AE-1BDC-1793-CFB098531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D3AAE8-C3F2-4783-99B4-3B1BA92E1478}"/>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398158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D4CD9-FBE9-A6CA-D549-337C6F19C5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B925C7B-67DD-E917-5E0A-B24AEAA2B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DB56A7E-104A-ADFB-E5FD-B34638361C2D}"/>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36DAEBF5-0835-F469-DE91-59C5B0EF47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26096D0-5D4E-DE5E-C18E-EE432295194E}"/>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418410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8834-D99D-D095-0BB8-481599A1F7C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ADE6129-5ADD-1496-BDD8-EFAD5CF2F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1A1B3B-B319-B3A0-9CDC-17EF114BF58D}"/>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49921D25-97D0-6F0F-39F3-FD96CF5EBB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77A4B50-0D45-3156-0D38-E4D46E039075}"/>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398597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6202-0D22-9B31-0E4E-9A8BE4B13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502E0C0-746F-AC59-275A-1FE7AAD01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D9806-A490-DCEF-DD02-0D9E04A9B1AA}"/>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20E433D2-19F5-E796-24BF-63A1B9AC06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0619C2-082E-A45E-7020-DA4DB36F9919}"/>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98854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BC7A-2F28-EA8F-33C6-66FB8850427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8B5A863-41F9-2213-EE14-264EE95B0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10828F9-1CFF-88EF-73A9-61E61F92D3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DA2A01B-763C-41E6-F8C7-DE9918C74EB7}"/>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6" name="Footer Placeholder 5">
            <a:extLst>
              <a:ext uri="{FF2B5EF4-FFF2-40B4-BE49-F238E27FC236}">
                <a16:creationId xmlns:a16="http://schemas.microsoft.com/office/drawing/2014/main" id="{AB4BC1D6-12B3-2D5C-BAA8-CF6208666F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46002D2-977D-3C49-97CF-FAB77358B0CD}"/>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129578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5F05-8EE8-57B0-7D01-A2E7FC9FF1E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801CD99-5E6B-0068-885C-51ADF34CD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49A8D-C553-F408-AE0E-0A190A2AD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7BC0A91-EC92-C27F-BD5E-D02C2BDB1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4A0D2-09E2-092E-9C65-D7487EF6E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3A1622E-1936-836B-D6B1-45D445DF3193}"/>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8" name="Footer Placeholder 7">
            <a:extLst>
              <a:ext uri="{FF2B5EF4-FFF2-40B4-BE49-F238E27FC236}">
                <a16:creationId xmlns:a16="http://schemas.microsoft.com/office/drawing/2014/main" id="{C7F6A964-6EEA-0B54-D7DC-4519EBB2D34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E4DB915-6CC5-0924-71C5-EB2F33513AB5}"/>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194112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B742-173F-591D-803A-530EB16FF83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081C874-00D9-D91A-9928-085B10AEEBD4}"/>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4" name="Footer Placeholder 3">
            <a:extLst>
              <a:ext uri="{FF2B5EF4-FFF2-40B4-BE49-F238E27FC236}">
                <a16:creationId xmlns:a16="http://schemas.microsoft.com/office/drawing/2014/main" id="{DFDF5478-338F-FA6E-D88E-56EC3318220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4156476-7A66-51F8-0E82-8B884F7E4DE9}"/>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196980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FE6C9-143C-2F18-5449-337150060907}"/>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3" name="Footer Placeholder 2">
            <a:extLst>
              <a:ext uri="{FF2B5EF4-FFF2-40B4-BE49-F238E27FC236}">
                <a16:creationId xmlns:a16="http://schemas.microsoft.com/office/drawing/2014/main" id="{47953B82-F70B-58AA-9E4B-9647E159A30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A8D6B9E-C156-3F5F-662B-ECCA9E866173}"/>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161901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2F5-20E7-469A-1670-FFE5C35A8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E9A20A3-7002-DFFD-6257-59EFB033D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68FC2B7-5638-FD22-1DF9-D0628A7D0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09BC3-E455-C8B5-A9F1-07A82B25AD6B}"/>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6" name="Footer Placeholder 5">
            <a:extLst>
              <a:ext uri="{FF2B5EF4-FFF2-40B4-BE49-F238E27FC236}">
                <a16:creationId xmlns:a16="http://schemas.microsoft.com/office/drawing/2014/main" id="{510358AC-CA17-6E19-84CD-2D06F12403B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6258AD-6AAB-992C-4909-C217C7348A68}"/>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406259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C485-24AE-E856-FF9D-9932199D1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468D2F5-CF7A-7563-271F-6FB40B4E8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3B5E51F-07AD-5623-84F4-731CD1350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BC32D-78FD-36D0-B517-A10B11276578}"/>
              </a:ext>
            </a:extLst>
          </p:cNvPr>
          <p:cNvSpPr>
            <a:spLocks noGrp="1"/>
          </p:cNvSpPr>
          <p:nvPr>
            <p:ph type="dt" sz="half" idx="10"/>
          </p:nvPr>
        </p:nvSpPr>
        <p:spPr/>
        <p:txBody>
          <a:bodyPr/>
          <a:lstStyle/>
          <a:p>
            <a:fld id="{2398577C-2B6F-4390-A8DF-8C998783004E}" type="datetimeFigureOut">
              <a:rPr lang="en-SG" smtClean="0"/>
              <a:t>8/11/2022</a:t>
            </a:fld>
            <a:endParaRPr lang="en-SG"/>
          </a:p>
        </p:txBody>
      </p:sp>
      <p:sp>
        <p:nvSpPr>
          <p:cNvPr id="6" name="Footer Placeholder 5">
            <a:extLst>
              <a:ext uri="{FF2B5EF4-FFF2-40B4-BE49-F238E27FC236}">
                <a16:creationId xmlns:a16="http://schemas.microsoft.com/office/drawing/2014/main" id="{E426F7D1-EBB0-611C-C56D-8FFDB0F651B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F4906F-0B86-DD99-8B8F-8A24F4F0D4EA}"/>
              </a:ext>
            </a:extLst>
          </p:cNvPr>
          <p:cNvSpPr>
            <a:spLocks noGrp="1"/>
          </p:cNvSpPr>
          <p:nvPr>
            <p:ph type="sldNum" sz="quarter" idx="12"/>
          </p:nvPr>
        </p:nvSpPr>
        <p:spPr/>
        <p:txBody>
          <a:bodyPr/>
          <a:lstStyle/>
          <a:p>
            <a:fld id="{A9E083EE-CB67-4DF4-93A9-65AE0209C3D2}" type="slidenum">
              <a:rPr lang="en-SG" smtClean="0"/>
              <a:t>‹#›</a:t>
            </a:fld>
            <a:endParaRPr lang="en-SG"/>
          </a:p>
        </p:txBody>
      </p:sp>
    </p:spTree>
    <p:extLst>
      <p:ext uri="{BB962C8B-B14F-4D97-AF65-F5344CB8AC3E}">
        <p14:creationId xmlns:p14="http://schemas.microsoft.com/office/powerpoint/2010/main" val="371270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8AEFE-E048-BB6B-D4D8-27F87CE17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7161F0F-15C5-6193-4C30-FBB55E6CA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6A249C-979B-DD24-A117-AF6B2F988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8577C-2B6F-4390-A8DF-8C998783004E}" type="datetimeFigureOut">
              <a:rPr lang="en-SG" smtClean="0"/>
              <a:t>8/11/2022</a:t>
            </a:fld>
            <a:endParaRPr lang="en-SG"/>
          </a:p>
        </p:txBody>
      </p:sp>
      <p:sp>
        <p:nvSpPr>
          <p:cNvPr id="5" name="Footer Placeholder 4">
            <a:extLst>
              <a:ext uri="{FF2B5EF4-FFF2-40B4-BE49-F238E27FC236}">
                <a16:creationId xmlns:a16="http://schemas.microsoft.com/office/drawing/2014/main" id="{79DE93AF-1D3B-4C68-F97E-8F81780A1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EEFF3E2-9B5D-984E-DA38-4E8BC20CE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83EE-CB67-4DF4-93A9-65AE0209C3D2}" type="slidenum">
              <a:rPr lang="en-SG" smtClean="0"/>
              <a:t>‹#›</a:t>
            </a:fld>
            <a:endParaRPr lang="en-SG"/>
          </a:p>
        </p:txBody>
      </p:sp>
    </p:spTree>
    <p:extLst>
      <p:ext uri="{BB962C8B-B14F-4D97-AF65-F5344CB8AC3E}">
        <p14:creationId xmlns:p14="http://schemas.microsoft.com/office/powerpoint/2010/main" val="89503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A4CE6A-6265-C1A8-8F38-B334C26BC67A}"/>
              </a:ext>
            </a:extLst>
          </p:cNvPr>
          <p:cNvSpPr>
            <a:spLocks noGrp="1"/>
          </p:cNvSpPr>
          <p:nvPr>
            <p:ph type="ctrTitle"/>
          </p:nvPr>
        </p:nvSpPr>
        <p:spPr/>
        <p:txBody>
          <a:bodyPr/>
          <a:lstStyle/>
          <a:p>
            <a:r>
              <a:rPr lang="en-US" b="1" dirty="0"/>
              <a:t>Sentiment Analysis Online Movie Reviews</a:t>
            </a:r>
            <a:endParaRPr lang="en-SG" b="1" dirty="0"/>
          </a:p>
        </p:txBody>
      </p:sp>
      <p:sp>
        <p:nvSpPr>
          <p:cNvPr id="8" name="Subtitle 7">
            <a:extLst>
              <a:ext uri="{FF2B5EF4-FFF2-40B4-BE49-F238E27FC236}">
                <a16:creationId xmlns:a16="http://schemas.microsoft.com/office/drawing/2014/main" id="{74717A70-5F6A-E4E0-29A7-A232C31E85FB}"/>
              </a:ext>
            </a:extLst>
          </p:cNvPr>
          <p:cNvSpPr>
            <a:spLocks noGrp="1"/>
          </p:cNvSpPr>
          <p:nvPr>
            <p:ph type="subTitle" idx="1"/>
          </p:nvPr>
        </p:nvSpPr>
        <p:spPr>
          <a:xfrm>
            <a:off x="1524000" y="3647008"/>
            <a:ext cx="9144000" cy="1655762"/>
          </a:xfrm>
        </p:spPr>
        <p:txBody>
          <a:bodyPr/>
          <a:lstStyle/>
          <a:p>
            <a:r>
              <a:rPr lang="en-US" dirty="0"/>
              <a:t>AI Applications</a:t>
            </a:r>
            <a:endParaRPr lang="en-SG" dirty="0"/>
          </a:p>
        </p:txBody>
      </p:sp>
      <p:sp>
        <p:nvSpPr>
          <p:cNvPr id="10" name="TextBox 9">
            <a:extLst>
              <a:ext uri="{FF2B5EF4-FFF2-40B4-BE49-F238E27FC236}">
                <a16:creationId xmlns:a16="http://schemas.microsoft.com/office/drawing/2014/main" id="{A54C9C54-54E5-547A-2474-02B637A5CEFD}"/>
              </a:ext>
            </a:extLst>
          </p:cNvPr>
          <p:cNvSpPr txBox="1"/>
          <p:nvPr/>
        </p:nvSpPr>
        <p:spPr>
          <a:xfrm>
            <a:off x="4449268" y="6268599"/>
            <a:ext cx="3293464" cy="369332"/>
          </a:xfrm>
          <a:prstGeom prst="rect">
            <a:avLst/>
          </a:prstGeom>
          <a:noFill/>
        </p:spPr>
        <p:txBody>
          <a:bodyPr wrap="square">
            <a:spAutoFit/>
          </a:bodyPr>
          <a:lstStyle/>
          <a:p>
            <a:pPr algn="just"/>
            <a:r>
              <a:rPr lang="en-US" b="1" i="0" dirty="0">
                <a:solidFill>
                  <a:srgbClr val="212121"/>
                </a:solidFill>
                <a:effectLst/>
                <a:latin typeface="+mj-lt"/>
              </a:rPr>
              <a:t>©</a:t>
            </a:r>
            <a:r>
              <a:rPr lang="en-US" b="0" i="0" dirty="0">
                <a:solidFill>
                  <a:srgbClr val="212121"/>
                </a:solidFill>
                <a:effectLst/>
                <a:latin typeface="+mj-lt"/>
              </a:rPr>
              <a:t> </a:t>
            </a:r>
            <a:r>
              <a:rPr lang="en-US" b="1" i="0" dirty="0">
                <a:solidFill>
                  <a:srgbClr val="212121"/>
                </a:solidFill>
                <a:effectLst/>
                <a:latin typeface="+mj-lt"/>
              </a:rPr>
              <a:t>Kenneth Foo. All rights reserved</a:t>
            </a:r>
            <a:endParaRPr lang="en-US" b="0" i="0" dirty="0">
              <a:solidFill>
                <a:srgbClr val="212121"/>
              </a:solidFill>
              <a:effectLst/>
              <a:latin typeface="+mj-lt"/>
            </a:endParaRPr>
          </a:p>
        </p:txBody>
      </p:sp>
    </p:spTree>
    <p:extLst>
      <p:ext uri="{BB962C8B-B14F-4D97-AF65-F5344CB8AC3E}">
        <p14:creationId xmlns:p14="http://schemas.microsoft.com/office/powerpoint/2010/main" val="90417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5257800"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968115" y="1930530"/>
            <a:ext cx="4563255" cy="4170466"/>
          </a:xfrm>
        </p:spPr>
        <p:txBody>
          <a:bodyPr>
            <a:normAutofit/>
          </a:bodyPr>
          <a:lstStyle/>
          <a:p>
            <a:r>
              <a:rPr lang="en-US" dirty="0"/>
              <a:t>Evaluation acc = 80%</a:t>
            </a:r>
          </a:p>
          <a:p>
            <a:r>
              <a:rPr lang="en-US" dirty="0"/>
              <a:t>Precision label 0 = 0.80</a:t>
            </a:r>
          </a:p>
          <a:p>
            <a:r>
              <a:rPr lang="en-US" dirty="0"/>
              <a:t>Precision label 1 = 0.81</a:t>
            </a:r>
          </a:p>
        </p:txBody>
      </p:sp>
      <p:pic>
        <p:nvPicPr>
          <p:cNvPr id="6" name="Picture 5">
            <a:extLst>
              <a:ext uri="{FF2B5EF4-FFF2-40B4-BE49-F238E27FC236}">
                <a16:creationId xmlns:a16="http://schemas.microsoft.com/office/drawing/2014/main" id="{6FEC5CA2-490C-7ED8-B1F3-850F2CDA9C36}"/>
              </a:ext>
            </a:extLst>
          </p:cNvPr>
          <p:cNvPicPr>
            <a:picLocks noChangeAspect="1"/>
          </p:cNvPicPr>
          <p:nvPr/>
        </p:nvPicPr>
        <p:blipFill>
          <a:blip r:embed="rId2"/>
          <a:stretch>
            <a:fillRect/>
          </a:stretch>
        </p:blipFill>
        <p:spPr>
          <a:xfrm>
            <a:off x="968115" y="3902098"/>
            <a:ext cx="5353797" cy="2438740"/>
          </a:xfrm>
          <a:prstGeom prst="rect">
            <a:avLst/>
          </a:prstGeom>
        </p:spPr>
      </p:pic>
      <p:pic>
        <p:nvPicPr>
          <p:cNvPr id="8" name="Picture 7">
            <a:extLst>
              <a:ext uri="{FF2B5EF4-FFF2-40B4-BE49-F238E27FC236}">
                <a16:creationId xmlns:a16="http://schemas.microsoft.com/office/drawing/2014/main" id="{FFC5DCB9-CE4E-9479-42F7-B6A60DDB1BEE}"/>
              </a:ext>
            </a:extLst>
          </p:cNvPr>
          <p:cNvPicPr>
            <a:picLocks noChangeAspect="1"/>
          </p:cNvPicPr>
          <p:nvPr/>
        </p:nvPicPr>
        <p:blipFill>
          <a:blip r:embed="rId3"/>
          <a:stretch>
            <a:fillRect/>
          </a:stretch>
        </p:blipFill>
        <p:spPr>
          <a:xfrm>
            <a:off x="6096000" y="768188"/>
            <a:ext cx="6077798" cy="6011114"/>
          </a:xfrm>
          <a:prstGeom prst="rect">
            <a:avLst/>
          </a:prstGeom>
        </p:spPr>
      </p:pic>
    </p:spTree>
    <p:extLst>
      <p:ext uri="{BB962C8B-B14F-4D97-AF65-F5344CB8AC3E}">
        <p14:creationId xmlns:p14="http://schemas.microsoft.com/office/powerpoint/2010/main" val="139143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4344021" y="1644556"/>
            <a:ext cx="4563255" cy="467896"/>
          </a:xfrm>
        </p:spPr>
        <p:txBody>
          <a:bodyPr>
            <a:normAutofit lnSpcReduction="10000"/>
          </a:bodyPr>
          <a:lstStyle/>
          <a:p>
            <a:r>
              <a:rPr lang="en-US" b="1" u="sng" dirty="0"/>
              <a:t>Test for Unseen Text</a:t>
            </a:r>
          </a:p>
        </p:txBody>
      </p:sp>
      <p:sp>
        <p:nvSpPr>
          <p:cNvPr id="5" name="TextBox 4">
            <a:extLst>
              <a:ext uri="{FF2B5EF4-FFF2-40B4-BE49-F238E27FC236}">
                <a16:creationId xmlns:a16="http://schemas.microsoft.com/office/drawing/2014/main" id="{B55A80EF-6B53-A8BB-076B-50FC3CE57F8A}"/>
              </a:ext>
            </a:extLst>
          </p:cNvPr>
          <p:cNvSpPr txBox="1"/>
          <p:nvPr/>
        </p:nvSpPr>
        <p:spPr>
          <a:xfrm>
            <a:off x="277317" y="3032756"/>
            <a:ext cx="6093500" cy="646331"/>
          </a:xfrm>
          <a:prstGeom prst="rect">
            <a:avLst/>
          </a:prstGeom>
          <a:noFill/>
        </p:spPr>
        <p:txBody>
          <a:bodyPr wrap="square">
            <a:spAutoFit/>
          </a:bodyPr>
          <a:lstStyle/>
          <a:p>
            <a:pPr algn="ctr"/>
            <a:r>
              <a:rPr lang="en-US" sz="1800" dirty="0"/>
              <a:t>“This is going to go down as one of 2022’s most entertaining motion pictures”</a:t>
            </a:r>
          </a:p>
        </p:txBody>
      </p:sp>
      <p:sp>
        <p:nvSpPr>
          <p:cNvPr id="10" name="Content Placeholder 2">
            <a:extLst>
              <a:ext uri="{FF2B5EF4-FFF2-40B4-BE49-F238E27FC236}">
                <a16:creationId xmlns:a16="http://schemas.microsoft.com/office/drawing/2014/main" id="{600EF315-DE74-97EB-10C3-9F645821C958}"/>
              </a:ext>
            </a:extLst>
          </p:cNvPr>
          <p:cNvSpPr txBox="1">
            <a:spLocks/>
          </p:cNvSpPr>
          <p:nvPr/>
        </p:nvSpPr>
        <p:spPr>
          <a:xfrm>
            <a:off x="277317" y="2648184"/>
            <a:ext cx="1476532" cy="3048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t>Positive text</a:t>
            </a:r>
          </a:p>
        </p:txBody>
      </p:sp>
      <p:sp>
        <p:nvSpPr>
          <p:cNvPr id="11" name="Content Placeholder 2">
            <a:extLst>
              <a:ext uri="{FF2B5EF4-FFF2-40B4-BE49-F238E27FC236}">
                <a16:creationId xmlns:a16="http://schemas.microsoft.com/office/drawing/2014/main" id="{F05F01FD-5C06-E20C-BA0C-C463298521A2}"/>
              </a:ext>
            </a:extLst>
          </p:cNvPr>
          <p:cNvSpPr txBox="1">
            <a:spLocks/>
          </p:cNvSpPr>
          <p:nvPr/>
        </p:nvSpPr>
        <p:spPr>
          <a:xfrm>
            <a:off x="277317" y="4061121"/>
            <a:ext cx="1641424" cy="2340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1" dirty="0"/>
              <a:t>Negative text</a:t>
            </a:r>
          </a:p>
        </p:txBody>
      </p:sp>
      <p:sp>
        <p:nvSpPr>
          <p:cNvPr id="12" name="TextBox 11">
            <a:extLst>
              <a:ext uri="{FF2B5EF4-FFF2-40B4-BE49-F238E27FC236}">
                <a16:creationId xmlns:a16="http://schemas.microsoft.com/office/drawing/2014/main" id="{C21B49BE-6ED5-B4C3-E7AC-40BA8DE3A6C8}"/>
              </a:ext>
            </a:extLst>
          </p:cNvPr>
          <p:cNvSpPr txBox="1"/>
          <p:nvPr/>
        </p:nvSpPr>
        <p:spPr>
          <a:xfrm>
            <a:off x="277317" y="4549261"/>
            <a:ext cx="6093500" cy="646331"/>
          </a:xfrm>
          <a:prstGeom prst="rect">
            <a:avLst/>
          </a:prstGeom>
          <a:noFill/>
        </p:spPr>
        <p:txBody>
          <a:bodyPr wrap="square">
            <a:spAutoFit/>
          </a:bodyPr>
          <a:lstStyle/>
          <a:p>
            <a:pPr algn="ctr"/>
            <a:r>
              <a:rPr lang="en-US" sz="1800" dirty="0"/>
              <a:t>“Just when you think you’ve seen the worst movie ever made, along comes this pile of toxic waste.”</a:t>
            </a:r>
          </a:p>
        </p:txBody>
      </p:sp>
      <p:pic>
        <p:nvPicPr>
          <p:cNvPr id="14" name="Picture 13">
            <a:extLst>
              <a:ext uri="{FF2B5EF4-FFF2-40B4-BE49-F238E27FC236}">
                <a16:creationId xmlns:a16="http://schemas.microsoft.com/office/drawing/2014/main" id="{74A9FF9A-E75D-B0FD-B4AC-B45B6CA0C2F4}"/>
              </a:ext>
            </a:extLst>
          </p:cNvPr>
          <p:cNvPicPr>
            <a:picLocks noChangeAspect="1"/>
          </p:cNvPicPr>
          <p:nvPr/>
        </p:nvPicPr>
        <p:blipFill>
          <a:blip r:embed="rId2"/>
          <a:stretch>
            <a:fillRect/>
          </a:stretch>
        </p:blipFill>
        <p:spPr>
          <a:xfrm>
            <a:off x="6625649" y="3032756"/>
            <a:ext cx="5426442" cy="796635"/>
          </a:xfrm>
          <a:prstGeom prst="rect">
            <a:avLst/>
          </a:prstGeom>
        </p:spPr>
      </p:pic>
      <p:pic>
        <p:nvPicPr>
          <p:cNvPr id="16" name="Picture 15">
            <a:extLst>
              <a:ext uri="{FF2B5EF4-FFF2-40B4-BE49-F238E27FC236}">
                <a16:creationId xmlns:a16="http://schemas.microsoft.com/office/drawing/2014/main" id="{26CB0AD5-8EE9-2411-2A42-6AFC3743C123}"/>
              </a:ext>
            </a:extLst>
          </p:cNvPr>
          <p:cNvPicPr>
            <a:picLocks noChangeAspect="1"/>
          </p:cNvPicPr>
          <p:nvPr/>
        </p:nvPicPr>
        <p:blipFill>
          <a:blip r:embed="rId3"/>
          <a:stretch>
            <a:fillRect/>
          </a:stretch>
        </p:blipFill>
        <p:spPr>
          <a:xfrm>
            <a:off x="6625649" y="4549262"/>
            <a:ext cx="5551517" cy="796634"/>
          </a:xfrm>
          <a:prstGeom prst="rect">
            <a:avLst/>
          </a:prstGeom>
        </p:spPr>
      </p:pic>
    </p:spTree>
    <p:extLst>
      <p:ext uri="{BB962C8B-B14F-4D97-AF65-F5344CB8AC3E}">
        <p14:creationId xmlns:p14="http://schemas.microsoft.com/office/powerpoint/2010/main" val="201945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3087429" y="1512104"/>
            <a:ext cx="6313978" cy="432716"/>
          </a:xfrm>
        </p:spPr>
        <p:txBody>
          <a:bodyPr>
            <a:normAutofit fontScale="92500" lnSpcReduction="10000"/>
          </a:bodyPr>
          <a:lstStyle/>
          <a:p>
            <a:r>
              <a:rPr lang="en-US" b="1" u="sng" dirty="0"/>
              <a:t>Apply Cosine Similarity to Find Similar Text</a:t>
            </a:r>
          </a:p>
        </p:txBody>
      </p:sp>
      <p:pic>
        <p:nvPicPr>
          <p:cNvPr id="6" name="Picture 5">
            <a:extLst>
              <a:ext uri="{FF2B5EF4-FFF2-40B4-BE49-F238E27FC236}">
                <a16:creationId xmlns:a16="http://schemas.microsoft.com/office/drawing/2014/main" id="{DBC9913F-C539-CE3E-6EF3-E514F165C470}"/>
              </a:ext>
            </a:extLst>
          </p:cNvPr>
          <p:cNvPicPr>
            <a:picLocks noChangeAspect="1"/>
          </p:cNvPicPr>
          <p:nvPr/>
        </p:nvPicPr>
        <p:blipFill>
          <a:blip r:embed="rId2"/>
          <a:stretch>
            <a:fillRect/>
          </a:stretch>
        </p:blipFill>
        <p:spPr>
          <a:xfrm>
            <a:off x="375595" y="2275304"/>
            <a:ext cx="5734850" cy="3905795"/>
          </a:xfrm>
          <a:prstGeom prst="rect">
            <a:avLst/>
          </a:prstGeom>
        </p:spPr>
      </p:pic>
      <p:sp>
        <p:nvSpPr>
          <p:cNvPr id="7" name="Content Placeholder 2">
            <a:extLst>
              <a:ext uri="{FF2B5EF4-FFF2-40B4-BE49-F238E27FC236}">
                <a16:creationId xmlns:a16="http://schemas.microsoft.com/office/drawing/2014/main" id="{248E8BCD-443A-FA19-184F-340AC769216B}"/>
              </a:ext>
            </a:extLst>
          </p:cNvPr>
          <p:cNvSpPr txBox="1">
            <a:spLocks/>
          </p:cNvSpPr>
          <p:nvPr/>
        </p:nvSpPr>
        <p:spPr>
          <a:xfrm>
            <a:off x="7119779" y="2662080"/>
            <a:ext cx="4563255" cy="4170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Compute cosine similarity for each word in unseen texts against each word in training dataset.</a:t>
            </a:r>
          </a:p>
          <a:p>
            <a:r>
              <a:rPr lang="en-US" dirty="0"/>
              <a:t>Sort values from descending order and display the relevant word for the top cosine similarity values.</a:t>
            </a:r>
          </a:p>
        </p:txBody>
      </p:sp>
    </p:spTree>
    <p:extLst>
      <p:ext uri="{BB962C8B-B14F-4D97-AF65-F5344CB8AC3E}">
        <p14:creationId xmlns:p14="http://schemas.microsoft.com/office/powerpoint/2010/main" val="85561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3087429" y="1512104"/>
            <a:ext cx="6313978" cy="432716"/>
          </a:xfrm>
        </p:spPr>
        <p:txBody>
          <a:bodyPr>
            <a:normAutofit fontScale="92500" lnSpcReduction="10000"/>
          </a:bodyPr>
          <a:lstStyle/>
          <a:p>
            <a:r>
              <a:rPr lang="en-US" b="1" u="sng" dirty="0"/>
              <a:t>Apply Cosine Similarity to Find Similar Text</a:t>
            </a:r>
          </a:p>
        </p:txBody>
      </p:sp>
      <p:pic>
        <p:nvPicPr>
          <p:cNvPr id="5" name="Picture 4">
            <a:extLst>
              <a:ext uri="{FF2B5EF4-FFF2-40B4-BE49-F238E27FC236}">
                <a16:creationId xmlns:a16="http://schemas.microsoft.com/office/drawing/2014/main" id="{6D88F15D-6348-1176-2405-8D96382CC9B0}"/>
              </a:ext>
            </a:extLst>
          </p:cNvPr>
          <p:cNvPicPr>
            <a:picLocks noChangeAspect="1"/>
          </p:cNvPicPr>
          <p:nvPr/>
        </p:nvPicPr>
        <p:blipFill>
          <a:blip r:embed="rId2"/>
          <a:stretch>
            <a:fillRect/>
          </a:stretch>
        </p:blipFill>
        <p:spPr>
          <a:xfrm>
            <a:off x="3596098" y="2093579"/>
            <a:ext cx="5296639" cy="314369"/>
          </a:xfrm>
          <a:prstGeom prst="rect">
            <a:avLst/>
          </a:prstGeom>
        </p:spPr>
      </p:pic>
      <p:pic>
        <p:nvPicPr>
          <p:cNvPr id="9" name="Picture 8">
            <a:extLst>
              <a:ext uri="{FF2B5EF4-FFF2-40B4-BE49-F238E27FC236}">
                <a16:creationId xmlns:a16="http://schemas.microsoft.com/office/drawing/2014/main" id="{0D6A72A4-499D-B969-58BF-D62A1F82A3CE}"/>
              </a:ext>
            </a:extLst>
          </p:cNvPr>
          <p:cNvPicPr>
            <a:picLocks noChangeAspect="1"/>
          </p:cNvPicPr>
          <p:nvPr/>
        </p:nvPicPr>
        <p:blipFill>
          <a:blip r:embed="rId3"/>
          <a:stretch>
            <a:fillRect/>
          </a:stretch>
        </p:blipFill>
        <p:spPr>
          <a:xfrm>
            <a:off x="1885362" y="2978235"/>
            <a:ext cx="4210638" cy="2943636"/>
          </a:xfrm>
          <a:prstGeom prst="rect">
            <a:avLst/>
          </a:prstGeom>
        </p:spPr>
      </p:pic>
      <p:pic>
        <p:nvPicPr>
          <p:cNvPr id="11" name="Picture 10">
            <a:extLst>
              <a:ext uri="{FF2B5EF4-FFF2-40B4-BE49-F238E27FC236}">
                <a16:creationId xmlns:a16="http://schemas.microsoft.com/office/drawing/2014/main" id="{6B6A4D82-A1A7-70B8-2264-5C35BF76CF72}"/>
              </a:ext>
            </a:extLst>
          </p:cNvPr>
          <p:cNvPicPr>
            <a:picLocks noChangeAspect="1"/>
          </p:cNvPicPr>
          <p:nvPr/>
        </p:nvPicPr>
        <p:blipFill>
          <a:blip r:embed="rId4"/>
          <a:stretch>
            <a:fillRect/>
          </a:stretch>
        </p:blipFill>
        <p:spPr>
          <a:xfrm>
            <a:off x="6665654" y="3006814"/>
            <a:ext cx="4077269" cy="2886478"/>
          </a:xfrm>
          <a:prstGeom prst="rect">
            <a:avLst/>
          </a:prstGeom>
        </p:spPr>
      </p:pic>
    </p:spTree>
    <p:extLst>
      <p:ext uri="{BB962C8B-B14F-4D97-AF65-F5344CB8AC3E}">
        <p14:creationId xmlns:p14="http://schemas.microsoft.com/office/powerpoint/2010/main" val="331368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Difficulties Encountered &amp; Learning Points</a:t>
            </a:r>
            <a:endParaRPr lang="en-SG" b="1" dirty="0"/>
          </a:p>
        </p:txBody>
      </p:sp>
      <p:sp>
        <p:nvSpPr>
          <p:cNvPr id="10" name="TextBox 9">
            <a:extLst>
              <a:ext uri="{FF2B5EF4-FFF2-40B4-BE49-F238E27FC236}">
                <a16:creationId xmlns:a16="http://schemas.microsoft.com/office/drawing/2014/main" id="{ED5DC5EB-E959-6E76-8E4A-0013493832CA}"/>
              </a:ext>
            </a:extLst>
          </p:cNvPr>
          <p:cNvSpPr txBox="1"/>
          <p:nvPr/>
        </p:nvSpPr>
        <p:spPr>
          <a:xfrm>
            <a:off x="2500" y="1848336"/>
            <a:ext cx="6093500" cy="400110"/>
          </a:xfrm>
          <a:prstGeom prst="rect">
            <a:avLst/>
          </a:prstGeom>
          <a:noFill/>
        </p:spPr>
        <p:txBody>
          <a:bodyPr wrap="square">
            <a:spAutoFit/>
          </a:bodyPr>
          <a:lstStyle/>
          <a:p>
            <a:pPr algn="ctr"/>
            <a:r>
              <a:rPr lang="en-US" sz="2000" b="1" dirty="0"/>
              <a:t>Dr Chang </a:t>
            </a:r>
            <a:r>
              <a:rPr lang="en-US" sz="2000" dirty="0"/>
              <a:t>| PhD, Computational Biology, Bioinformatics</a:t>
            </a:r>
          </a:p>
        </p:txBody>
      </p:sp>
      <p:pic>
        <p:nvPicPr>
          <p:cNvPr id="2050" name="Picture 2" descr="Victor (Cheng Wei) Chang">
            <a:extLst>
              <a:ext uri="{FF2B5EF4-FFF2-40B4-BE49-F238E27FC236}">
                <a16:creationId xmlns:a16="http://schemas.microsoft.com/office/drawing/2014/main" id="{4E8B9413-88BC-233B-88AE-0B6D3E238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48" y="2597908"/>
            <a:ext cx="3247470" cy="3395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US Identity - Logo Colour and Background">
            <a:extLst>
              <a:ext uri="{FF2B5EF4-FFF2-40B4-BE49-F238E27FC236}">
                <a16:creationId xmlns:a16="http://schemas.microsoft.com/office/drawing/2014/main" id="{8BFD543E-7918-2B70-6E9D-3DABE0747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924" y="2955359"/>
            <a:ext cx="1943398" cy="24574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99A1978-041B-8C63-6944-22BDB6A8C572}"/>
              </a:ext>
            </a:extLst>
          </p:cNvPr>
          <p:cNvSpPr txBox="1"/>
          <p:nvPr/>
        </p:nvSpPr>
        <p:spPr>
          <a:xfrm>
            <a:off x="6204679" y="2248446"/>
            <a:ext cx="5444473" cy="4247317"/>
          </a:xfrm>
          <a:prstGeom prst="rect">
            <a:avLst/>
          </a:prstGeom>
          <a:noFill/>
        </p:spPr>
        <p:txBody>
          <a:bodyPr wrap="square">
            <a:spAutoFit/>
          </a:bodyPr>
          <a:lstStyle/>
          <a:p>
            <a:r>
              <a:rPr lang="en-US" sz="1800" dirty="0"/>
              <a:t>“</a:t>
            </a:r>
            <a:r>
              <a:rPr lang="en-US" dirty="0"/>
              <a:t>Friend of mine, Dr Chang, gave advices on how to build the </a:t>
            </a:r>
            <a:r>
              <a:rPr lang="en-US" b="1" dirty="0"/>
              <a:t>tfidfvectorizer.</a:t>
            </a:r>
            <a:r>
              <a:rPr lang="en-US" dirty="0"/>
              <a:t> He corrected my mistake specifically on how I used the </a:t>
            </a:r>
            <a:r>
              <a:rPr lang="en-US" b="1" dirty="0"/>
              <a:t>fit_transform </a:t>
            </a:r>
            <a:r>
              <a:rPr lang="en-US" dirty="0"/>
              <a:t>method. I had to be careful when building the vectorizer. Should only </a:t>
            </a:r>
            <a:r>
              <a:rPr lang="en-US" b="1" i="1" dirty="0"/>
              <a:t>fit_transform </a:t>
            </a:r>
            <a:r>
              <a:rPr lang="en-US" dirty="0"/>
              <a:t>on the </a:t>
            </a:r>
            <a:r>
              <a:rPr lang="en-US" b="1" i="1" dirty="0"/>
              <a:t>X_train </a:t>
            </a:r>
            <a:r>
              <a:rPr lang="en-US" dirty="0"/>
              <a:t>then use transform on </a:t>
            </a:r>
            <a:r>
              <a:rPr lang="en-US" b="1" i="1" dirty="0"/>
              <a:t>X_test</a:t>
            </a:r>
            <a:r>
              <a:rPr lang="en-US" dirty="0"/>
              <a:t>. The reason for not using fit_transform on </a:t>
            </a:r>
            <a:r>
              <a:rPr lang="en-US" b="1" i="1" dirty="0"/>
              <a:t>X_test </a:t>
            </a:r>
            <a:r>
              <a:rPr lang="en-US" dirty="0"/>
              <a:t>is because </a:t>
            </a:r>
            <a:r>
              <a:rPr lang="en-US" b="1" i="1" dirty="0"/>
              <a:t>fit_transform </a:t>
            </a:r>
            <a:r>
              <a:rPr lang="en-US" dirty="0"/>
              <a:t>chooses the best words you provide. So even though you may have equal amount of vocabs in both sets, using </a:t>
            </a:r>
            <a:r>
              <a:rPr lang="en-US" b="1" i="1" dirty="0"/>
              <a:t>fit_transform </a:t>
            </a:r>
            <a:r>
              <a:rPr lang="en-US" dirty="0"/>
              <a:t>may result in the mis-alignment in the arrays(because the vocabs are different). It would render your validation set useless because your model is validating against nonsense. He also used an analogy of describing the TF-IDF function like a mother function, it gave birth to the vectorizer,  then you can use it subsequently.</a:t>
            </a:r>
            <a:r>
              <a:rPr lang="en-US" sz="1800" dirty="0"/>
              <a:t>”</a:t>
            </a:r>
          </a:p>
        </p:txBody>
      </p:sp>
    </p:spTree>
    <p:extLst>
      <p:ext uri="{BB962C8B-B14F-4D97-AF65-F5344CB8AC3E}">
        <p14:creationId xmlns:p14="http://schemas.microsoft.com/office/powerpoint/2010/main" val="11145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7D298F-17C1-BAF8-CE1E-1843354B813B}"/>
              </a:ext>
            </a:extLst>
          </p:cNvPr>
          <p:cNvSpPr>
            <a:spLocks noGrp="1"/>
          </p:cNvSpPr>
          <p:nvPr>
            <p:ph type="title"/>
          </p:nvPr>
        </p:nvSpPr>
        <p:spPr>
          <a:xfrm>
            <a:off x="2805905" y="3065489"/>
            <a:ext cx="6580189" cy="1600200"/>
          </a:xfrm>
        </p:spPr>
        <p:txBody>
          <a:bodyPr>
            <a:normAutofit/>
          </a:bodyPr>
          <a:lstStyle/>
          <a:p>
            <a:pPr algn="ctr"/>
            <a:r>
              <a:rPr lang="en-US" b="1" dirty="0">
                <a:solidFill>
                  <a:srgbClr val="212121"/>
                </a:solidFill>
                <a:latin typeface="Roboto" panose="02000000000000000000" pitchFamily="2" charset="0"/>
              </a:rPr>
              <a:t>End of Presentation</a:t>
            </a:r>
            <a:br>
              <a:rPr lang="en-US" b="0" i="0" dirty="0">
                <a:solidFill>
                  <a:srgbClr val="212121"/>
                </a:solidFill>
                <a:effectLst/>
                <a:latin typeface="Roboto" panose="02000000000000000000" pitchFamily="2" charset="0"/>
              </a:rPr>
            </a:br>
            <a:endParaRPr lang="en-SG" dirty="0"/>
          </a:p>
        </p:txBody>
      </p:sp>
    </p:spTree>
    <p:extLst>
      <p:ext uri="{BB962C8B-B14F-4D97-AF65-F5344CB8AC3E}">
        <p14:creationId xmlns:p14="http://schemas.microsoft.com/office/powerpoint/2010/main" val="257853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 arrow&#10;&#10;Description automatically generated">
            <a:extLst>
              <a:ext uri="{FF2B5EF4-FFF2-40B4-BE49-F238E27FC236}">
                <a16:creationId xmlns:a16="http://schemas.microsoft.com/office/drawing/2014/main" id="{263CAAAC-0AD6-835C-747A-0B9151268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108" y="4142278"/>
            <a:ext cx="3387783" cy="2258522"/>
          </a:xfrm>
          <a:prstGeom prst="rect">
            <a:avLst/>
          </a:prstGeom>
        </p:spPr>
      </p:pic>
      <p:sp>
        <p:nvSpPr>
          <p:cNvPr id="4" name="Title 3">
            <a:extLst>
              <a:ext uri="{FF2B5EF4-FFF2-40B4-BE49-F238E27FC236}">
                <a16:creationId xmlns:a16="http://schemas.microsoft.com/office/drawing/2014/main" id="{9E7EC31A-E1E8-0ED1-B1EE-D3A7265C3A27}"/>
              </a:ext>
            </a:extLst>
          </p:cNvPr>
          <p:cNvSpPr>
            <a:spLocks noGrp="1"/>
          </p:cNvSpPr>
          <p:nvPr>
            <p:ph type="title"/>
          </p:nvPr>
        </p:nvSpPr>
        <p:spPr>
          <a:xfrm>
            <a:off x="839788" y="457200"/>
            <a:ext cx="6580189" cy="1600200"/>
          </a:xfrm>
        </p:spPr>
        <p:txBody>
          <a:bodyPr/>
          <a:lstStyle/>
          <a:p>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Kenneth Foo. All rights reserved</a:t>
            </a:r>
            <a:br>
              <a:rPr lang="en-US" b="0" i="0" dirty="0">
                <a:solidFill>
                  <a:srgbClr val="212121"/>
                </a:solidFill>
                <a:effectLst/>
                <a:latin typeface="Roboto" panose="02000000000000000000" pitchFamily="2" charset="0"/>
              </a:rPr>
            </a:br>
            <a:endParaRPr lang="en-SG" dirty="0"/>
          </a:p>
        </p:txBody>
      </p:sp>
      <p:sp>
        <p:nvSpPr>
          <p:cNvPr id="6" name="Text Placeholder 5">
            <a:extLst>
              <a:ext uri="{FF2B5EF4-FFF2-40B4-BE49-F238E27FC236}">
                <a16:creationId xmlns:a16="http://schemas.microsoft.com/office/drawing/2014/main" id="{D3C25BC5-AFB5-CD16-3BA9-9CC33ED144D2}"/>
              </a:ext>
            </a:extLst>
          </p:cNvPr>
          <p:cNvSpPr>
            <a:spLocks noGrp="1"/>
          </p:cNvSpPr>
          <p:nvPr>
            <p:ph type="body" sz="half" idx="2"/>
          </p:nvPr>
        </p:nvSpPr>
        <p:spPr>
          <a:xfrm>
            <a:off x="959710" y="1772586"/>
            <a:ext cx="6235569" cy="4253459"/>
          </a:xfrm>
        </p:spPr>
        <p:txBody>
          <a:bodyPr>
            <a:normAutofit/>
          </a:bodyPr>
          <a:lstStyle/>
          <a:p>
            <a:pPr algn="ctr"/>
            <a:r>
              <a:rPr lang="en-US" sz="2400" dirty="0"/>
              <a:t>AI Applications Student | NLP Graded Assignment</a:t>
            </a:r>
          </a:p>
          <a:p>
            <a:pPr algn="ctr"/>
            <a:endParaRPr lang="en-US" sz="2400" dirty="0"/>
          </a:p>
          <a:p>
            <a:pPr algn="ctr"/>
            <a:r>
              <a:rPr lang="en-US" sz="2400" b="1" dirty="0"/>
              <a:t>Honor Pledge for Graded Assignments</a:t>
            </a:r>
          </a:p>
          <a:p>
            <a:pPr algn="ctr"/>
            <a:r>
              <a:rPr lang="en-US" sz="2400" dirty="0"/>
              <a:t>“I affirm that I have not given or received any unauthorized help on this assignment, and that this work is my own.”</a:t>
            </a:r>
          </a:p>
          <a:p>
            <a:pPr algn="ctr"/>
            <a:endParaRPr lang="en-US" sz="2400" dirty="0"/>
          </a:p>
          <a:p>
            <a:pPr algn="ctr"/>
            <a:r>
              <a:rPr lang="en-US" sz="2400" i="1" dirty="0"/>
              <a:t>Signature:</a:t>
            </a:r>
            <a:endParaRPr lang="en-SG" sz="2400" i="1" dirty="0"/>
          </a:p>
        </p:txBody>
      </p:sp>
      <p:pic>
        <p:nvPicPr>
          <p:cNvPr id="10" name="Picture 9" descr="A person smiling for the camera&#10;&#10;Description automatically generated with medium confidence">
            <a:extLst>
              <a:ext uri="{FF2B5EF4-FFF2-40B4-BE49-F238E27FC236}">
                <a16:creationId xmlns:a16="http://schemas.microsoft.com/office/drawing/2014/main" id="{D2212127-9AA5-877E-C6EF-124F61A8C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990" y="703220"/>
            <a:ext cx="3068222" cy="5454617"/>
          </a:xfrm>
          <a:prstGeom prst="rect">
            <a:avLst/>
          </a:prstGeom>
        </p:spPr>
      </p:pic>
    </p:spTree>
    <p:extLst>
      <p:ext uri="{BB962C8B-B14F-4D97-AF65-F5344CB8AC3E}">
        <p14:creationId xmlns:p14="http://schemas.microsoft.com/office/powerpoint/2010/main" val="149893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54E90D-8C95-B68B-280A-AB3C0BC808C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Summary</a:t>
            </a:r>
            <a:endParaRPr lang="en-SG" dirty="0"/>
          </a:p>
        </p:txBody>
      </p:sp>
      <p:sp>
        <p:nvSpPr>
          <p:cNvPr id="6" name="Content Placeholder 5">
            <a:extLst>
              <a:ext uri="{FF2B5EF4-FFF2-40B4-BE49-F238E27FC236}">
                <a16:creationId xmlns:a16="http://schemas.microsoft.com/office/drawing/2014/main" id="{3DAE21DD-4308-5FD1-A50B-A5C187E72F07}"/>
              </a:ext>
            </a:extLst>
          </p:cNvPr>
          <p:cNvSpPr>
            <a:spLocks noGrp="1"/>
          </p:cNvSpPr>
          <p:nvPr>
            <p:ph idx="1"/>
          </p:nvPr>
        </p:nvSpPr>
        <p:spPr>
          <a:xfrm>
            <a:off x="4407109" y="2220678"/>
            <a:ext cx="4991723" cy="4272197"/>
          </a:xfrm>
        </p:spPr>
        <p:txBody>
          <a:bodyPr>
            <a:noAutofit/>
          </a:bodyPr>
          <a:lstStyle/>
          <a:p>
            <a:r>
              <a:rPr lang="en-US" dirty="0"/>
              <a:t>Data Pre-Processing</a:t>
            </a:r>
          </a:p>
          <a:p>
            <a:endParaRPr lang="en-US" dirty="0"/>
          </a:p>
          <a:p>
            <a:r>
              <a:rPr lang="en-US" dirty="0"/>
              <a:t>Model Creation</a:t>
            </a:r>
          </a:p>
          <a:p>
            <a:endParaRPr lang="en-US" dirty="0"/>
          </a:p>
          <a:p>
            <a:r>
              <a:rPr lang="en-US" dirty="0"/>
              <a:t>Prediction Results</a:t>
            </a:r>
          </a:p>
          <a:p>
            <a:endParaRPr lang="en-US" dirty="0"/>
          </a:p>
          <a:p>
            <a:r>
              <a:rPr lang="en-US" dirty="0"/>
              <a:t>Difficulties Encountered &amp; Learning Points</a:t>
            </a:r>
            <a:endParaRPr lang="en-SG" dirty="0"/>
          </a:p>
        </p:txBody>
      </p:sp>
    </p:spTree>
    <p:extLst>
      <p:ext uri="{BB962C8B-B14F-4D97-AF65-F5344CB8AC3E}">
        <p14:creationId xmlns:p14="http://schemas.microsoft.com/office/powerpoint/2010/main" val="70290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p:txBody>
          <a:bodyPr/>
          <a:lstStyle/>
          <a:p>
            <a:r>
              <a:rPr lang="en-US" dirty="0"/>
              <a:t>Process Text</a:t>
            </a:r>
          </a:p>
          <a:p>
            <a:endParaRPr lang="en-US" dirty="0"/>
          </a:p>
          <a:p>
            <a:r>
              <a:rPr lang="en-US" dirty="0"/>
              <a:t>Perform Tokenization</a:t>
            </a:r>
          </a:p>
          <a:p>
            <a:endParaRPr lang="en-US" dirty="0"/>
          </a:p>
          <a:p>
            <a:r>
              <a:rPr lang="en-US" dirty="0"/>
              <a:t>Remove Punctuation</a:t>
            </a:r>
          </a:p>
          <a:p>
            <a:pPr marL="0" indent="0">
              <a:buNone/>
            </a:pPr>
            <a:endParaRPr lang="en-US" dirty="0"/>
          </a:p>
          <a:p>
            <a:r>
              <a:rPr lang="en-US" dirty="0"/>
              <a:t>Lemmatize</a:t>
            </a:r>
            <a:endParaRPr lang="en-SG" dirty="0"/>
          </a:p>
        </p:txBody>
      </p:sp>
      <p:pic>
        <p:nvPicPr>
          <p:cNvPr id="7" name="Picture 6">
            <a:extLst>
              <a:ext uri="{FF2B5EF4-FFF2-40B4-BE49-F238E27FC236}">
                <a16:creationId xmlns:a16="http://schemas.microsoft.com/office/drawing/2014/main" id="{30A48E0F-FD4E-A3A4-AD73-FC597D92F447}"/>
              </a:ext>
            </a:extLst>
          </p:cNvPr>
          <p:cNvPicPr>
            <a:picLocks noChangeAspect="1"/>
          </p:cNvPicPr>
          <p:nvPr/>
        </p:nvPicPr>
        <p:blipFill>
          <a:blip r:embed="rId2"/>
          <a:stretch>
            <a:fillRect/>
          </a:stretch>
        </p:blipFill>
        <p:spPr>
          <a:xfrm>
            <a:off x="5047041" y="2919907"/>
            <a:ext cx="7144959" cy="288420"/>
          </a:xfrm>
          <a:prstGeom prst="rect">
            <a:avLst/>
          </a:prstGeom>
        </p:spPr>
      </p:pic>
      <p:pic>
        <p:nvPicPr>
          <p:cNvPr id="9" name="Picture 8">
            <a:extLst>
              <a:ext uri="{FF2B5EF4-FFF2-40B4-BE49-F238E27FC236}">
                <a16:creationId xmlns:a16="http://schemas.microsoft.com/office/drawing/2014/main" id="{F3097EEE-AF63-71F7-7BC0-51B286DB5F59}"/>
              </a:ext>
            </a:extLst>
          </p:cNvPr>
          <p:cNvPicPr>
            <a:picLocks noChangeAspect="1"/>
          </p:cNvPicPr>
          <p:nvPr/>
        </p:nvPicPr>
        <p:blipFill>
          <a:blip r:embed="rId3"/>
          <a:stretch>
            <a:fillRect/>
          </a:stretch>
        </p:blipFill>
        <p:spPr>
          <a:xfrm>
            <a:off x="5047041" y="3914136"/>
            <a:ext cx="6679411" cy="469980"/>
          </a:xfrm>
          <a:prstGeom prst="rect">
            <a:avLst/>
          </a:prstGeom>
        </p:spPr>
      </p:pic>
      <p:pic>
        <p:nvPicPr>
          <p:cNvPr id="11" name="Picture 10">
            <a:extLst>
              <a:ext uri="{FF2B5EF4-FFF2-40B4-BE49-F238E27FC236}">
                <a16:creationId xmlns:a16="http://schemas.microsoft.com/office/drawing/2014/main" id="{3505A47A-127D-8746-258F-4C99BBB7A37B}"/>
              </a:ext>
            </a:extLst>
          </p:cNvPr>
          <p:cNvPicPr>
            <a:picLocks noChangeAspect="1"/>
          </p:cNvPicPr>
          <p:nvPr/>
        </p:nvPicPr>
        <p:blipFill>
          <a:blip r:embed="rId4"/>
          <a:stretch>
            <a:fillRect/>
          </a:stretch>
        </p:blipFill>
        <p:spPr>
          <a:xfrm>
            <a:off x="5047041" y="4901649"/>
            <a:ext cx="6679411" cy="429864"/>
          </a:xfrm>
          <a:prstGeom prst="rect">
            <a:avLst/>
          </a:prstGeom>
        </p:spPr>
      </p:pic>
    </p:spTree>
    <p:extLst>
      <p:ext uri="{BB962C8B-B14F-4D97-AF65-F5344CB8AC3E}">
        <p14:creationId xmlns:p14="http://schemas.microsoft.com/office/powerpoint/2010/main" val="375599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p:txBody>
          <a:bodyPr/>
          <a:lstStyle/>
          <a:p>
            <a:r>
              <a:rPr lang="en-US" dirty="0"/>
              <a:t>Train Test Split</a:t>
            </a:r>
          </a:p>
          <a:p>
            <a:endParaRPr lang="en-US" dirty="0"/>
          </a:p>
          <a:p>
            <a:r>
              <a:rPr lang="en-US" dirty="0"/>
              <a:t>80% Training</a:t>
            </a:r>
          </a:p>
          <a:p>
            <a:endParaRPr lang="en-US" dirty="0"/>
          </a:p>
          <a:p>
            <a:r>
              <a:rPr lang="en-US" dirty="0"/>
              <a:t>20% Testing</a:t>
            </a:r>
            <a:endParaRPr lang="en-SG" dirty="0"/>
          </a:p>
        </p:txBody>
      </p:sp>
      <p:pic>
        <p:nvPicPr>
          <p:cNvPr id="5" name="Picture 4">
            <a:extLst>
              <a:ext uri="{FF2B5EF4-FFF2-40B4-BE49-F238E27FC236}">
                <a16:creationId xmlns:a16="http://schemas.microsoft.com/office/drawing/2014/main" id="{6EEA060C-FC3A-BEF7-FD88-6E3E310C414B}"/>
              </a:ext>
            </a:extLst>
          </p:cNvPr>
          <p:cNvPicPr>
            <a:picLocks noChangeAspect="1"/>
          </p:cNvPicPr>
          <p:nvPr/>
        </p:nvPicPr>
        <p:blipFill>
          <a:blip r:embed="rId2"/>
          <a:stretch>
            <a:fillRect/>
          </a:stretch>
        </p:blipFill>
        <p:spPr>
          <a:xfrm>
            <a:off x="4160903" y="1825625"/>
            <a:ext cx="7525412" cy="569029"/>
          </a:xfrm>
          <a:prstGeom prst="rect">
            <a:avLst/>
          </a:prstGeom>
        </p:spPr>
      </p:pic>
      <p:pic>
        <p:nvPicPr>
          <p:cNvPr id="8" name="Picture 7">
            <a:extLst>
              <a:ext uri="{FF2B5EF4-FFF2-40B4-BE49-F238E27FC236}">
                <a16:creationId xmlns:a16="http://schemas.microsoft.com/office/drawing/2014/main" id="{BBDC2092-A909-8489-8B75-D592F4B05B76}"/>
              </a:ext>
            </a:extLst>
          </p:cNvPr>
          <p:cNvPicPr>
            <a:picLocks noChangeAspect="1"/>
          </p:cNvPicPr>
          <p:nvPr/>
        </p:nvPicPr>
        <p:blipFill>
          <a:blip r:embed="rId3"/>
          <a:stretch>
            <a:fillRect/>
          </a:stretch>
        </p:blipFill>
        <p:spPr>
          <a:xfrm>
            <a:off x="4160903" y="2529591"/>
            <a:ext cx="5715904" cy="3865472"/>
          </a:xfrm>
          <a:prstGeom prst="rect">
            <a:avLst/>
          </a:prstGeom>
        </p:spPr>
      </p:pic>
    </p:spTree>
    <p:extLst>
      <p:ext uri="{BB962C8B-B14F-4D97-AF65-F5344CB8AC3E}">
        <p14:creationId xmlns:p14="http://schemas.microsoft.com/office/powerpoint/2010/main" val="140795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p:txBody>
          <a:bodyPr/>
          <a:lstStyle/>
          <a:p>
            <a:r>
              <a:rPr lang="en-US" dirty="0"/>
              <a:t>Vectorization</a:t>
            </a:r>
          </a:p>
          <a:p>
            <a:r>
              <a:rPr lang="en-US" dirty="0"/>
              <a:t>TF-IDF</a:t>
            </a:r>
          </a:p>
          <a:p>
            <a:endParaRPr lang="en-US" dirty="0"/>
          </a:p>
          <a:p>
            <a:endParaRPr lang="en-US" dirty="0"/>
          </a:p>
          <a:p>
            <a:endParaRPr lang="en-US" dirty="0"/>
          </a:p>
          <a:p>
            <a:endParaRPr lang="en-US" dirty="0"/>
          </a:p>
          <a:p>
            <a:r>
              <a:rPr lang="en-US" dirty="0"/>
              <a:t>TfidVectorizer</a:t>
            </a:r>
          </a:p>
          <a:p>
            <a:r>
              <a:rPr lang="en-US" dirty="0"/>
              <a:t>Build TF-IDF function</a:t>
            </a:r>
          </a:p>
        </p:txBody>
      </p:sp>
      <p:pic>
        <p:nvPicPr>
          <p:cNvPr id="1026" name="Picture 2">
            <a:extLst>
              <a:ext uri="{FF2B5EF4-FFF2-40B4-BE49-F238E27FC236}">
                <a16:creationId xmlns:a16="http://schemas.microsoft.com/office/drawing/2014/main" id="{D4E97918-0ACB-2759-AD7C-AF54F21B2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185" y="1690688"/>
            <a:ext cx="703897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A04B7DA-D5D9-394E-106B-F13C81384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238500"/>
            <a:ext cx="460018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4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838200" y="1690688"/>
            <a:ext cx="10515600" cy="947581"/>
          </a:xfrm>
        </p:spPr>
        <p:txBody>
          <a:bodyPr>
            <a:normAutofit lnSpcReduction="10000"/>
          </a:bodyPr>
          <a:lstStyle/>
          <a:p>
            <a:r>
              <a:rPr lang="en-US" dirty="0"/>
              <a:t>Visualization using Altair</a:t>
            </a:r>
          </a:p>
          <a:p>
            <a:r>
              <a:rPr lang="en-US" dirty="0"/>
              <a:t>Heatmap </a:t>
            </a:r>
          </a:p>
        </p:txBody>
      </p:sp>
      <p:pic>
        <p:nvPicPr>
          <p:cNvPr id="5" name="Picture 4">
            <a:extLst>
              <a:ext uri="{FF2B5EF4-FFF2-40B4-BE49-F238E27FC236}">
                <a16:creationId xmlns:a16="http://schemas.microsoft.com/office/drawing/2014/main" id="{AE06AB3D-D360-813A-786F-2715EBD680B5}"/>
              </a:ext>
            </a:extLst>
          </p:cNvPr>
          <p:cNvPicPr>
            <a:picLocks noChangeAspect="1"/>
          </p:cNvPicPr>
          <p:nvPr/>
        </p:nvPicPr>
        <p:blipFill>
          <a:blip r:embed="rId2"/>
          <a:stretch>
            <a:fillRect/>
          </a:stretch>
        </p:blipFill>
        <p:spPr>
          <a:xfrm>
            <a:off x="1139251" y="2832614"/>
            <a:ext cx="10515600" cy="3479236"/>
          </a:xfrm>
          <a:prstGeom prst="rect">
            <a:avLst/>
          </a:prstGeom>
        </p:spPr>
      </p:pic>
    </p:spTree>
    <p:extLst>
      <p:ext uri="{BB962C8B-B14F-4D97-AF65-F5344CB8AC3E}">
        <p14:creationId xmlns:p14="http://schemas.microsoft.com/office/powerpoint/2010/main" val="3453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838200" y="1690688"/>
            <a:ext cx="5127885" cy="4351338"/>
          </a:xfrm>
        </p:spPr>
        <p:txBody>
          <a:bodyPr/>
          <a:lstStyle/>
          <a:p>
            <a:r>
              <a:rPr lang="en-US" dirty="0"/>
              <a:t>TF_IDF Concentration Clusters</a:t>
            </a:r>
          </a:p>
          <a:p>
            <a:r>
              <a:rPr lang="en-US" dirty="0"/>
              <a:t>Scatter Plots</a:t>
            </a:r>
          </a:p>
          <a:p>
            <a:r>
              <a:rPr lang="en-US" dirty="0"/>
              <a:t>Majority of terms appeared in the range of 0.1 to 0.2, rarely above 0.3. Total range is 0 to 1.</a:t>
            </a:r>
          </a:p>
          <a:p>
            <a:r>
              <a:rPr lang="en-US" dirty="0"/>
              <a:t>This shows that there are a lot of repetitive terms that appeared in multiple documents.</a:t>
            </a:r>
          </a:p>
        </p:txBody>
      </p:sp>
      <p:pic>
        <p:nvPicPr>
          <p:cNvPr id="6" name="Picture 5">
            <a:extLst>
              <a:ext uri="{FF2B5EF4-FFF2-40B4-BE49-F238E27FC236}">
                <a16:creationId xmlns:a16="http://schemas.microsoft.com/office/drawing/2014/main" id="{C581D00C-3C10-39A5-C298-96B1D09DE8E0}"/>
              </a:ext>
            </a:extLst>
          </p:cNvPr>
          <p:cNvPicPr>
            <a:picLocks noChangeAspect="1"/>
          </p:cNvPicPr>
          <p:nvPr/>
        </p:nvPicPr>
        <p:blipFill>
          <a:blip r:embed="rId2"/>
          <a:stretch>
            <a:fillRect/>
          </a:stretch>
        </p:blipFill>
        <p:spPr>
          <a:xfrm>
            <a:off x="6096000" y="1731751"/>
            <a:ext cx="5530947" cy="4764352"/>
          </a:xfrm>
          <a:prstGeom prst="rect">
            <a:avLst/>
          </a:prstGeom>
        </p:spPr>
      </p:pic>
    </p:spTree>
    <p:extLst>
      <p:ext uri="{BB962C8B-B14F-4D97-AF65-F5344CB8AC3E}">
        <p14:creationId xmlns:p14="http://schemas.microsoft.com/office/powerpoint/2010/main" val="6249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B20A9E-E6E3-5383-2966-F0C8575D7FD1}"/>
              </a:ext>
            </a:extLst>
          </p:cNvPr>
          <p:cNvPicPr>
            <a:picLocks noChangeAspect="1"/>
          </p:cNvPicPr>
          <p:nvPr/>
        </p:nvPicPr>
        <p:blipFill>
          <a:blip r:embed="rId2"/>
          <a:stretch>
            <a:fillRect/>
          </a:stretch>
        </p:blipFill>
        <p:spPr>
          <a:xfrm>
            <a:off x="6394036" y="141938"/>
            <a:ext cx="4829849" cy="6716062"/>
          </a:xfrm>
          <a:prstGeom prst="rect">
            <a:avLst/>
          </a:prstGeom>
        </p:spPr>
      </p:pic>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4693170" cy="1325563"/>
          </a:xfrm>
        </p:spPr>
        <p:txBody>
          <a:bodyPr/>
          <a:lstStyle/>
          <a:p>
            <a:pPr algn="ctr"/>
            <a:r>
              <a:rPr lang="en-US" b="1" dirty="0">
                <a:solidFill>
                  <a:srgbClr val="212121"/>
                </a:solidFill>
                <a:latin typeface="Roboto" panose="02000000000000000000" pitchFamily="2" charset="0"/>
              </a:rPr>
              <a:t>Model Creation</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968115" y="1930530"/>
            <a:ext cx="4563255" cy="4170466"/>
          </a:xfrm>
        </p:spPr>
        <p:txBody>
          <a:bodyPr>
            <a:normAutofit fontScale="92500" lnSpcReduction="20000"/>
          </a:bodyPr>
          <a:lstStyle/>
          <a:p>
            <a:r>
              <a:rPr lang="en-US" dirty="0"/>
              <a:t>Neural Network</a:t>
            </a:r>
          </a:p>
          <a:p>
            <a:r>
              <a:rPr lang="en-US" dirty="0"/>
              <a:t>2 Dense Layers</a:t>
            </a:r>
          </a:p>
          <a:p>
            <a:r>
              <a:rPr lang="en-US" dirty="0"/>
              <a:t>Optimizers = Adam Optimizer</a:t>
            </a:r>
          </a:p>
          <a:p>
            <a:r>
              <a:rPr lang="en-US" dirty="0"/>
              <a:t>Loss = binary_crossentropy</a:t>
            </a:r>
          </a:p>
          <a:p>
            <a:r>
              <a:rPr lang="en-US" dirty="0"/>
              <a:t>Metrics = accuracy</a:t>
            </a:r>
          </a:p>
          <a:p>
            <a:r>
              <a:rPr lang="en-US" dirty="0"/>
              <a:t>Callbacks = [</a:t>
            </a:r>
          </a:p>
          <a:p>
            <a:pPr marL="0" indent="0">
              <a:buNone/>
            </a:pPr>
            <a:r>
              <a:rPr lang="en-US" dirty="0"/>
              <a:t>EarlyStopping,</a:t>
            </a:r>
          </a:p>
          <a:p>
            <a:pPr marL="0" indent="0">
              <a:buNone/>
            </a:pPr>
            <a:r>
              <a:rPr lang="en-US" dirty="0"/>
              <a:t>ModelCheckpoint,</a:t>
            </a:r>
          </a:p>
          <a:p>
            <a:pPr marL="0" indent="0">
              <a:buNone/>
            </a:pPr>
            <a:r>
              <a:rPr lang="en-US" dirty="0"/>
              <a:t>LearningRateScheduler</a:t>
            </a:r>
          </a:p>
          <a:p>
            <a:pPr marL="0" indent="0">
              <a:buNone/>
            </a:pPr>
            <a:r>
              <a:rPr lang="en-US" dirty="0"/>
              <a:t>]</a:t>
            </a:r>
          </a:p>
        </p:txBody>
      </p:sp>
    </p:spTree>
    <p:extLst>
      <p:ext uri="{BB962C8B-B14F-4D97-AF65-F5344CB8AC3E}">
        <p14:creationId xmlns:p14="http://schemas.microsoft.com/office/powerpoint/2010/main" val="3539616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477</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Sentiment Analysis Online Movie Reviews</vt:lpstr>
      <vt:lpstr>© Kenneth Foo. All rights reserved </vt:lpstr>
      <vt:lpstr>Summary</vt:lpstr>
      <vt:lpstr>Data Pre-Processing</vt:lpstr>
      <vt:lpstr>Data Pre-Processing</vt:lpstr>
      <vt:lpstr>Data Pre-Processing</vt:lpstr>
      <vt:lpstr>Data Pre-Processing</vt:lpstr>
      <vt:lpstr>Data Pre-Processing</vt:lpstr>
      <vt:lpstr>Model Creation</vt:lpstr>
      <vt:lpstr>Prediction Results</vt:lpstr>
      <vt:lpstr>Prediction Results</vt:lpstr>
      <vt:lpstr>Prediction Results</vt:lpstr>
      <vt:lpstr>Prediction Results</vt:lpstr>
      <vt:lpstr>Difficulties Encountered &amp; Learning Points</vt:lpstr>
      <vt:lpstr>End of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Online Movie Reviews</dc:title>
  <dc:creator>Kenneth Foo</dc:creator>
  <cp:lastModifiedBy>KEN F</cp:lastModifiedBy>
  <cp:revision>4</cp:revision>
  <dcterms:created xsi:type="dcterms:W3CDTF">2022-11-07T13:50:26Z</dcterms:created>
  <dcterms:modified xsi:type="dcterms:W3CDTF">2022-11-08T09:09:38Z</dcterms:modified>
</cp:coreProperties>
</file>