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挨拶と自己紹介、今日の目的を明確に伝える</a:t>
            </a:r>
          </a:p>
          <a:p>
            <a:r>
              <a:t>• デジタルに不慣れな方でも安心できる雰囲気作り</a:t>
            </a:r>
          </a:p>
          <a:p>
            <a:r>
              <a:t>• 10分で理解→次回活用編という流れを説明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今日の達成目標を再確認</a:t>
            </a:r>
          </a:p>
          <a:p>
            <a:r>
              <a:t>• 次回への期待感を醸成</a:t>
            </a:r>
          </a:p>
          <a:p>
            <a:r>
              <a:t>• 質疑応答の時間を設けることを予告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身近な「回覧板」に例えて親しみやすさを演出</a:t>
            </a:r>
          </a:p>
          <a:p>
            <a:r>
              <a:t>• 3つの機能を分かりやすく説明</a:t>
            </a:r>
          </a:p>
          <a:p>
            <a:r>
              <a:t>• デジタルの利便性を日常例で説明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現在の連絡手段の課題を整理</a:t>
            </a:r>
          </a:p>
          <a:p>
            <a:r>
              <a:t>• 参加者の実体験に共感してもらう</a:t>
            </a:r>
          </a:p>
          <a:p>
            <a:r>
              <a:t>• 解決の必要性を感じてもらう導入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従来の課題が具体的にどう解決されるか説明</a:t>
            </a:r>
          </a:p>
          <a:p>
            <a:r>
              <a:t>• 3つのメリットを図で視覚的に表現</a:t>
            </a:r>
          </a:p>
          <a:p>
            <a:r>
              <a:t>• 安心感と期待感を同時に演出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運用体制がしっかりしていることをアピール</a:t>
            </a:r>
          </a:p>
          <a:p>
            <a:r>
              <a:t>• 月1回の定期性で習慣化を図る</a:t>
            </a:r>
          </a:p>
          <a:p>
            <a:r>
              <a:t>• 緊急時対応もできる柔軟性を説明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配信内容が簡潔で読みやすいことを強調</a:t>
            </a:r>
          </a:p>
          <a:p>
            <a:r>
              <a:t>• 写真で親近感、予定で参加促進を図る</a:t>
            </a:r>
          </a:p>
          <a:p>
            <a:r>
              <a:t>• 会費の話は自然な形で触れる程度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段階的な心理変化のプロセスを説明</a:t>
            </a:r>
          </a:p>
          <a:p>
            <a:r>
              <a:t>• 押し付けではなく自然な参加促進</a:t>
            </a:r>
          </a:p>
          <a:p>
            <a:r>
              <a:t>• 長期的な関係性構築の視点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参加方法を番号付きで分かりやすく説明</a:t>
            </a:r>
          </a:p>
          <a:p>
            <a:r>
              <a:t>• プレッシャーを与えず自由度を強調</a:t>
            </a:r>
          </a:p>
          <a:p>
            <a:r>
              <a:t>• 実際のQRコードは次回配布予定と伝える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プライバシーへの配慮を明確に伝える</a:t>
            </a:r>
          </a:p>
          <a:p>
            <a:r>
              <a:t>• 商業的利用でないことを強調</a:t>
            </a:r>
          </a:p>
          <a:p>
            <a:r>
              <a:t>• 安心して参加できる環境作りをアピール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5200" b="1">
                <a:solidFill>
                  <a:srgbClr val="192A56"/>
                </a:solidFill>
                <a:latin typeface="Meiryo"/>
              </a:rPr>
              <a:t>OB・OG会の「公式LINE」って何？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享栄高校 同窓会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〜みんなで使える新しい連絡手段〜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令和6年度 秋期説明会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5200" b="1">
                <a:solidFill>
                  <a:srgbClr val="192A56"/>
                </a:solidFill>
                <a:latin typeface="Meiryo"/>
              </a:rPr>
              <a:t>今日のゴール＆次へ（理解→活用編へつなぐ）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今日のゴール：公式LINEの全体像を理解していただく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次回予告：実際の配信例・応援会費の導線設計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お疲れ様でした：ご質問があればお気軽にどうぞ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5200" b="1">
                <a:solidFill>
                  <a:srgbClr val="192A56"/>
                </a:solidFill>
                <a:latin typeface="Meiryo"/>
              </a:rPr>
              <a:t>一言でいうと：回覧板＋連絡網＋掲示板がスマホひとつに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町内会の回覧板が、スマホで見られるようになった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学校からのお知らせ・同級生の近況・イベント案内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すべて同じ場所で確認できる便利な仕組みです</a:t>
            </a:r>
          </a:p>
        </p:txBody>
      </p:sp>
      <p:sp>
        <p:nvSpPr>
          <p:cNvPr id="5" name="Oval 4"/>
          <p:cNvSpPr/>
          <p:nvPr/>
        </p:nvSpPr>
        <p:spPr>
          <a:xfrm>
            <a:off x="1828800" y="5486400"/>
            <a:ext cx="1371600" cy="1371600"/>
          </a:xfrm>
          <a:prstGeom prst="ellipse">
            <a:avLst/>
          </a:prstGeom>
          <a:solidFill>
            <a:srgbClr val="C8DCFF"/>
          </a:solidFill>
          <a:ln w="25400">
            <a:solidFill>
              <a:srgbClr val="192A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6629400" y="5486400"/>
            <a:ext cx="1371600" cy="1371600"/>
          </a:xfrm>
          <a:prstGeom prst="ellipse">
            <a:avLst/>
          </a:prstGeom>
          <a:solidFill>
            <a:srgbClr val="C8DCFF"/>
          </a:solidFill>
          <a:ln w="25400">
            <a:solidFill>
              <a:srgbClr val="192A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1430000" y="5486400"/>
            <a:ext cx="1371600" cy="1371600"/>
          </a:xfrm>
          <a:prstGeom prst="ellipse">
            <a:avLst/>
          </a:prstGeom>
          <a:solidFill>
            <a:srgbClr val="C8DCFF"/>
          </a:solidFill>
          <a:ln w="25400">
            <a:solidFill>
              <a:srgbClr val="192A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5200" b="1">
                <a:solidFill>
                  <a:srgbClr val="192A56"/>
                </a:solidFill>
                <a:latin typeface="Meiryo"/>
              </a:rPr>
              <a:t>いま困っていること（抜け漏れ／手間／遅れ）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抜け漏れ：お知らせが届かない人がいる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手間：電話連絡や郵送の準備に時間がかかる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遅れ：情報が回るまで1週間以上かかることも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5200" b="1">
                <a:solidFill>
                  <a:srgbClr val="192A56"/>
                </a:solidFill>
                <a:latin typeface="Meiryo"/>
              </a:rPr>
              <a:t>公式LINEで解決（同時に届く・迷わない・早い）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同時に届く：登録者全員に一斉配信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迷わない：いつも同じ場所で確認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早い：配信ボタン1つで即座にお届け</a:t>
            </a:r>
          </a:p>
        </p:txBody>
      </p:sp>
      <p:sp>
        <p:nvSpPr>
          <p:cNvPr id="5" name="Right Arrow 4"/>
          <p:cNvSpPr/>
          <p:nvPr/>
        </p:nvSpPr>
        <p:spPr>
          <a:xfrm>
            <a:off x="2743200" y="5943600"/>
            <a:ext cx="1828800" cy="731520"/>
          </a:xfrm>
          <a:prstGeom prst="rightArrow">
            <a:avLst/>
          </a:prstGeom>
          <a:solidFill>
            <a:srgbClr val="C8DCFF"/>
          </a:solidFill>
          <a:ln w="25400">
            <a:solidFill>
              <a:srgbClr val="192A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ight Arrow 5"/>
          <p:cNvSpPr/>
          <p:nvPr/>
        </p:nvSpPr>
        <p:spPr>
          <a:xfrm>
            <a:off x="6400800" y="5943600"/>
            <a:ext cx="1828800" cy="731520"/>
          </a:xfrm>
          <a:prstGeom prst="rightArrow">
            <a:avLst/>
          </a:prstGeom>
          <a:solidFill>
            <a:srgbClr val="C8DCFF"/>
          </a:solidFill>
          <a:ln w="25400">
            <a:solidFill>
              <a:srgbClr val="192A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ight Arrow 6"/>
          <p:cNvSpPr/>
          <p:nvPr/>
        </p:nvSpPr>
        <p:spPr>
          <a:xfrm>
            <a:off x="10058400" y="5943600"/>
            <a:ext cx="1828800" cy="731520"/>
          </a:xfrm>
          <a:prstGeom prst="rightArrow">
            <a:avLst/>
          </a:prstGeom>
          <a:solidFill>
            <a:srgbClr val="C8DCFF"/>
          </a:solidFill>
          <a:ln w="25400">
            <a:solidFill>
              <a:srgbClr val="192A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5200" b="1">
                <a:solidFill>
                  <a:srgbClr val="192A56"/>
                </a:solidFill>
                <a:latin typeface="Meiryo"/>
              </a:rPr>
              <a:t>運用の全体像（月1の「型」＋必要時のお知らせ）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担当者：作る人・確認する人・配信する人（3名体制）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定期配信：毎月15日頃に決まった『型』で配信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臨時配信：緊急時や重要なお知らせのみ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5200" b="1">
                <a:solidFill>
                  <a:srgbClr val="192A56"/>
                </a:solidFill>
                <a:latin typeface="Meiryo"/>
              </a:rPr>
              <a:t>配信の中身（写真1枚＋短文／予定3点／さりげない予告）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近況報告：学校の写真1枚＋100文字程度の短文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今月の予定：同窓会イベントを3つまで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さりげない予告：応援会費のお知らせリンク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5486400"/>
            <a:ext cx="2743200" cy="1828800"/>
          </a:xfrm>
          <a:prstGeom prst="rect">
            <a:avLst/>
          </a:prstGeom>
          <a:solidFill>
            <a:srgbClr val="C8DCFF"/>
          </a:solidFill>
          <a:ln w="25400">
            <a:solidFill>
              <a:srgbClr val="192A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5486400" y="5486400"/>
            <a:ext cx="3657600" cy="1828800"/>
          </a:xfrm>
          <a:prstGeom prst="rect">
            <a:avLst/>
          </a:prstGeom>
          <a:solidFill>
            <a:srgbClr val="C8DCFF"/>
          </a:solidFill>
          <a:ln w="25400">
            <a:solidFill>
              <a:srgbClr val="192A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10515600" y="5486400"/>
            <a:ext cx="2743200" cy="1828800"/>
          </a:xfrm>
          <a:prstGeom prst="rect">
            <a:avLst/>
          </a:prstGeom>
          <a:solidFill>
            <a:srgbClr val="C8DCFF"/>
          </a:solidFill>
          <a:ln w="25400">
            <a:solidFill>
              <a:srgbClr val="192A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5200" b="1">
                <a:solidFill>
                  <a:srgbClr val="192A56"/>
                </a:solidFill>
                <a:latin typeface="Meiryo"/>
              </a:rPr>
              <a:t>定期配信のねらい（見る→思い出す→動ける）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見る：スマホで手軽に学校の近況をチェック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思い出す：母校への愛着や同級生とのつながりを再認識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動ける：同窓会行事への参加意欲が自然に湧く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657600" y="5943600"/>
            <a:ext cx="1828800" cy="731520"/>
          </a:xfrm>
          <a:prstGeom prst="rightArrow">
            <a:avLst/>
          </a:prstGeom>
          <a:solidFill>
            <a:srgbClr val="C8DCFF"/>
          </a:solidFill>
          <a:ln w="25400">
            <a:solidFill>
              <a:srgbClr val="192A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ight Arrow 5"/>
          <p:cNvSpPr/>
          <p:nvPr/>
        </p:nvSpPr>
        <p:spPr>
          <a:xfrm>
            <a:off x="9144000" y="5943600"/>
            <a:ext cx="1828800" cy="731520"/>
          </a:xfrm>
          <a:prstGeom prst="rightArrow">
            <a:avLst/>
          </a:prstGeom>
          <a:solidFill>
            <a:srgbClr val="C8DCFF"/>
          </a:solidFill>
          <a:ln w="25400">
            <a:solidFill>
              <a:srgbClr val="192A5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5200" b="1">
                <a:solidFill>
                  <a:srgbClr val="192A56"/>
                </a:solidFill>
                <a:latin typeface="Meiryo"/>
              </a:rPr>
              <a:t>参加のしかた（QR→追加→見るだけ／通知オフOK）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①QRコード：専用コードをスマホで読み取り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②友だち追加：『追加』ボタンを押すだけ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③見るだけOK：通知オフ設定・退会もいつでも自由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5200" b="1">
                <a:solidFill>
                  <a:srgbClr val="192A56"/>
                </a:solidFill>
                <a:latin typeface="Meiryo"/>
              </a:rPr>
              <a:t>安心のルール（個人情報配慮／売り込みしない）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2801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個人情報：住所・電話番号など一切収集しません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営業なし：商品の売り込みや勧誘は行いません</a:t>
            </a:r>
          </a:p>
          <a:p>
            <a:pPr algn="ctr"/>
          </a:p>
          <a:p>
            <a:pPr algn="ctr"/>
            <a:r>
              <a:rPr sz="3000" b="0">
                <a:solidFill>
                  <a:srgbClr val="192A56"/>
                </a:solidFill>
                <a:latin typeface="Meiryo"/>
              </a:rPr>
              <a:t>写真配慮：個人が特定できる写真は使いません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