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Bライン溶接工程 改善提案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>
                <a:latin typeface="Noto Sans JP"/>
              </a:rPr>
              <a:t>特型工数入力の標準化と省力化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定性効果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業務の標準化：公平で透明性の高い工数管理</a:t>
            </a:r>
          </a:p>
          <a:p>
            <a:pPr/>
            <a:r>
              <a:rPr sz="2400">
                <a:latin typeface="Noto Sans JP"/>
              </a:rPr>
              <a:t>データ信頼性の向上：ヒューマンエラーを排除</a:t>
            </a:r>
          </a:p>
          <a:p>
            <a:pPr/>
            <a:r>
              <a:rPr sz="2400">
                <a:latin typeface="Noto Sans JP"/>
              </a:rPr>
              <a:t>将来の生産計画・原価計算の精度向上に貢献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期待される成果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標準化と省力化による持続可能な生産体制</a:t>
            </a:r>
          </a:p>
          <a:p>
            <a:pPr/>
            <a:r>
              <a:rPr sz="2400">
                <a:latin typeface="Noto Sans JP"/>
              </a:rPr>
              <a:t>工数データの正確性向上で戦略的な改善が可能</a:t>
            </a:r>
          </a:p>
          <a:p>
            <a:pPr/>
            <a:r>
              <a:rPr sz="2400">
                <a:latin typeface="Noto Sans JP"/>
              </a:rPr>
              <a:t>創出時間をコア業務へ再投資し競争力を強化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2018年稼働開始以降、暫定運用のまま特型工数を管理</a:t>
            </a:r>
          </a:p>
          <a:p>
            <a:pPr/>
            <a:r>
              <a:rPr sz="2400">
                <a:latin typeface="Noto Sans JP"/>
              </a:rPr>
              <a:t>2024年1月時点で未設定品番が2,600品番</a:t>
            </a:r>
          </a:p>
          <a:p>
            <a:pPr/>
            <a:r>
              <a:rPr sz="2400">
                <a:latin typeface="Noto Sans JP"/>
              </a:rPr>
              <a:t>目標：標準化と省力化により未設定ゼロを実現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主要KPI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工数未設定特型品番：2,600品番</a:t>
            </a:r>
          </a:p>
          <a:p>
            <a:pPr/>
            <a:r>
              <a:rPr sz="2400">
                <a:latin typeface="Noto Sans JP"/>
              </a:rPr>
              <a:t>削減見込み工数：1.0時間/日</a:t>
            </a:r>
          </a:p>
          <a:p>
            <a:pPr/>
            <a:r>
              <a:rPr sz="2400">
                <a:latin typeface="Noto Sans JP"/>
              </a:rPr>
              <a:t>創出時間は現場改善・育成へ再投資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課題① 工数算出の属人化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図面を毎回目視し、個人の経験と勘に依存</a:t>
            </a:r>
          </a:p>
          <a:p>
            <a:pPr/>
            <a:r>
              <a:rPr sz="2400">
                <a:latin typeface="Noto Sans JP"/>
              </a:rPr>
              <a:t>判断基準が曖昧で工数にバラつきが発生</a:t>
            </a:r>
          </a:p>
          <a:p>
            <a:pPr/>
            <a:r>
              <a:rPr sz="2400">
                <a:latin typeface="Noto Sans JP"/>
              </a:rPr>
              <a:t>ノウハウが個人に滞留し継承が困難</a:t>
            </a:r>
          </a:p>
          <a:p>
            <a:pPr/>
            <a:r>
              <a:rPr sz="2400">
                <a:latin typeface="Noto Sans JP"/>
              </a:rPr>
              <a:t>消費工数：約0.5時間/日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課題② 実績入力の非効率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指示票を参照しながらシステムへ手入力</a:t>
            </a:r>
          </a:p>
          <a:p>
            <a:pPr/>
            <a:r>
              <a:rPr sz="2400">
                <a:latin typeface="Noto Sans JP"/>
              </a:rPr>
              <a:t>入力ミス・記録漏れなどヒューマンエラーリスク</a:t>
            </a:r>
          </a:p>
          <a:p>
            <a:pPr/>
            <a:r>
              <a:rPr sz="2400">
                <a:latin typeface="Noto Sans JP"/>
              </a:rPr>
              <a:t>データ信頼性が低く分析が困難</a:t>
            </a:r>
          </a:p>
          <a:p>
            <a:pPr/>
            <a:r>
              <a:rPr sz="2400">
                <a:latin typeface="Noto Sans JP"/>
              </a:rPr>
              <a:t>消費工数：約0.5時間/日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解決の方向性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属人化から仕組み化へ転換</a:t>
            </a:r>
          </a:p>
          <a:p>
            <a:pPr/>
            <a:r>
              <a:rPr sz="2400">
                <a:latin typeface="Noto Sans JP"/>
              </a:rPr>
              <a:t>マスター登録と自動転記で入力作業を削減</a:t>
            </a:r>
          </a:p>
          <a:p>
            <a:pPr/>
            <a:r>
              <a:rPr sz="2400">
                <a:latin typeface="Noto Sans JP"/>
              </a:rPr>
              <a:t>誰が担当しても同じ工数で運用できる体制を構築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改善ステップ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STEP1 ルール化：標準工数と判断基準を定義</a:t>
            </a:r>
          </a:p>
          <a:p>
            <a:pPr/>
            <a:r>
              <a:rPr sz="2400">
                <a:latin typeface="Noto Sans JP"/>
              </a:rPr>
              <a:t>STEP2 マスター登録：品番ごとに標準工数を登録</a:t>
            </a:r>
          </a:p>
          <a:p>
            <a:pPr/>
            <a:r>
              <a:rPr sz="2400">
                <a:latin typeface="Noto Sans JP"/>
              </a:rPr>
              <a:t>STEP3 自動化：実績に応じてマスター工数を自動転記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削減計画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開始：2024年11月</a:t>
            </a:r>
          </a:p>
          <a:p>
            <a:pPr/>
            <a:r>
              <a:rPr sz="2400">
                <a:latin typeface="Noto Sans JP"/>
              </a:rPr>
              <a:t>ペース：月176品番削減</a:t>
            </a:r>
          </a:p>
          <a:p>
            <a:pPr/>
            <a:r>
              <a:rPr sz="2400">
                <a:latin typeface="Noto Sans JP"/>
              </a:rPr>
              <a:t>期間：24か月で未設定ゼロ（2026年10月目標）</a:t>
            </a:r>
          </a:p>
          <a:p>
            <a:pPr/>
            <a:r>
              <a:rPr sz="2400">
                <a:latin typeface="Noto Sans JP"/>
              </a:rPr>
              <a:t>ポイント：新規発生分を処理しつつ未処理分を段階的に解消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latin typeface="Noto Sans JP"/>
              </a:rPr>
              <a:t>定量効果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Noto Sans JP"/>
              </a:rPr>
              <a:t>組長工数を1.0時間/日削減</a:t>
            </a:r>
          </a:p>
          <a:p>
            <a:pPr/>
            <a:r>
              <a:rPr sz="2400">
                <a:latin typeface="Noto Sans JP"/>
              </a:rPr>
              <a:t>月20日稼働×12か月＝年間240時間創出</a:t>
            </a:r>
          </a:p>
          <a:p>
            <a:pPr/>
            <a:r>
              <a:rPr sz="2400">
                <a:latin typeface="Noto Sans JP"/>
              </a:rPr>
              <a:t>創出時間を品質改善・育成などコア業務へ配分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