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18" r:id="rId4"/>
  </p:sldMasterIdLst>
  <p:sldIdLst>
    <p:sldId id="256" r:id="rId5"/>
    <p:sldId id="257" r:id="rId6"/>
    <p:sldId id="258" r:id="rId7"/>
    <p:sldId id="259" r:id="rId8"/>
    <p:sldId id="260" r:id="rId9"/>
    <p:sldId id="261" r:id="rId10"/>
    <p:sldId id="264" r:id="rId11"/>
    <p:sldId id="265" r:id="rId12"/>
  </p:sldIdLst>
  <p:sldSz cx="18288000" cy="10287000"/>
  <p:notesSz cx="6858000" cy="9144000"/>
  <p:embeddedFontLst>
    <p:embeddedFont>
      <p:font typeface="Agrandir Bold" panose="020B0604020202020204" charset="0"/>
      <p:regular r:id="rId13"/>
    </p:embeddedFont>
    <p:embeddedFont>
      <p:font typeface="Century Gothic" panose="020B0502020202020204" pitchFamily="34" charset="0"/>
      <p:regular r:id="rId14"/>
      <p:bold r:id="rId15"/>
      <p:italic r:id="rId16"/>
      <p:boldItalic r:id="rId17"/>
    </p:embeddedFont>
    <p:embeddedFont>
      <p:font typeface="Glacial Indifference Bold" panose="020B0604020202020204" charset="0"/>
      <p:regular r:id="rId18"/>
    </p:embeddedFont>
    <p:embeddedFont>
      <p:font typeface="Quicksand" panose="020B0604020202020204" charset="0"/>
      <p:regular r:id="rId19"/>
    </p:embeddedFont>
    <p:embeddedFont>
      <p:font typeface="Quicksand Bold" panose="020B0604020202020204" charset="0"/>
      <p:regular r:id="rId20"/>
    </p:embeddedFont>
    <p:embeddedFont>
      <p:font typeface="Wingdings 3" panose="05040102010807070707" pitchFamily="18" charset="2"/>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38C2F-8A89-43DB-AB4B-8DE1C2E28F5A}" v="4" dt="2023-11-10T13:24:41.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857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035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373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830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07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4458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0250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70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29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062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223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937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769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66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382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036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1179"/>
            <a:ext cx="3535011" cy="1028105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11/10/2023</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4982097"/>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Lst>
  <p:txStyles>
    <p:titleStyle>
      <a:lvl1pPr algn="l" defTabSz="6858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982515" y="2100798"/>
            <a:ext cx="8771085" cy="2805061"/>
            <a:chOff x="0" y="0"/>
            <a:chExt cx="1806222" cy="903111"/>
          </a:xfrm>
        </p:grpSpPr>
        <p:sp>
          <p:nvSpPr>
            <p:cNvPr id="3" name="Freeform 3"/>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4" name="TextBox 4"/>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grpSp>
        <p:nvGrpSpPr>
          <p:cNvPr id="8" name="Group 8"/>
          <p:cNvGrpSpPr/>
          <p:nvPr/>
        </p:nvGrpSpPr>
        <p:grpSpPr>
          <a:xfrm>
            <a:off x="11649177" y="6638823"/>
            <a:ext cx="5610123" cy="2805061"/>
            <a:chOff x="0" y="0"/>
            <a:chExt cx="1806222" cy="903111"/>
          </a:xfrm>
        </p:grpSpPr>
        <p:sp>
          <p:nvSpPr>
            <p:cNvPr id="9" name="Freeform 9"/>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10" name="TextBox 10"/>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14417397" y="3820735"/>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3650871" y="3834589"/>
            <a:ext cx="1483056" cy="1761729"/>
          </a:xfrm>
          <a:custGeom>
            <a:avLst/>
            <a:gdLst/>
            <a:ahLst/>
            <a:cxnLst/>
            <a:rect l="l" t="t" r="r" b="b"/>
            <a:pathLst>
              <a:path w="1483056" h="1761729">
                <a:moveTo>
                  <a:pt x="0" y="0"/>
                </a:moveTo>
                <a:lnTo>
                  <a:pt x="1483056" y="0"/>
                </a:lnTo>
                <a:lnTo>
                  <a:pt x="1483056" y="1761729"/>
                </a:lnTo>
                <a:lnTo>
                  <a:pt x="0" y="17617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2286000" y="7429500"/>
            <a:ext cx="1483056" cy="1888149"/>
          </a:xfrm>
          <a:custGeom>
            <a:avLst/>
            <a:gdLst/>
            <a:ahLst/>
            <a:cxnLst/>
            <a:rect l="l" t="t" r="r" b="b"/>
            <a:pathLst>
              <a:path w="1483056" h="1888149">
                <a:moveTo>
                  <a:pt x="0" y="0"/>
                </a:moveTo>
                <a:lnTo>
                  <a:pt x="1483056" y="0"/>
                </a:lnTo>
                <a:lnTo>
                  <a:pt x="1483056" y="1888149"/>
                </a:lnTo>
                <a:lnTo>
                  <a:pt x="0" y="18881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431716">
            <a:off x="7273084" y="2075158"/>
            <a:ext cx="1194559" cy="2488664"/>
          </a:xfrm>
          <a:custGeom>
            <a:avLst/>
            <a:gdLst/>
            <a:ahLst/>
            <a:cxnLst/>
            <a:rect l="l" t="t" r="r" b="b"/>
            <a:pathLst>
              <a:path w="1194559" h="2488664">
                <a:moveTo>
                  <a:pt x="0" y="0"/>
                </a:moveTo>
                <a:lnTo>
                  <a:pt x="1194559" y="0"/>
                </a:lnTo>
                <a:lnTo>
                  <a:pt x="1194559" y="2488664"/>
                </a:lnTo>
                <a:lnTo>
                  <a:pt x="0" y="24886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5" name="Group 15"/>
          <p:cNvGrpSpPr/>
          <p:nvPr/>
        </p:nvGrpSpPr>
        <p:grpSpPr>
          <a:xfrm>
            <a:off x="7140779" y="2212560"/>
            <a:ext cx="729584" cy="72958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17" name="TextBox 17"/>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18" name="Group 18"/>
          <p:cNvGrpSpPr/>
          <p:nvPr/>
        </p:nvGrpSpPr>
        <p:grpSpPr>
          <a:xfrm>
            <a:off x="7712513" y="3864194"/>
            <a:ext cx="489462" cy="4894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20" name="TextBox 20"/>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1" name="TextBox 21"/>
          <p:cNvSpPr txBox="1"/>
          <p:nvPr/>
        </p:nvSpPr>
        <p:spPr>
          <a:xfrm>
            <a:off x="1028700" y="2086012"/>
            <a:ext cx="9439790" cy="1651634"/>
          </a:xfrm>
          <a:prstGeom prst="rect">
            <a:avLst/>
          </a:prstGeom>
        </p:spPr>
        <p:txBody>
          <a:bodyPr lIns="0" tIns="0" rIns="0" bIns="0" rtlCol="0" anchor="t">
            <a:spAutoFit/>
          </a:bodyPr>
          <a:lstStyle/>
          <a:p>
            <a:pPr>
              <a:lnSpc>
                <a:spcPts val="11310"/>
              </a:lnSpc>
            </a:pPr>
            <a:r>
              <a:rPr lang="en-US" sz="8700" dirty="0">
                <a:solidFill>
                  <a:srgbClr val="ABD7FF"/>
                </a:solidFill>
                <a:latin typeface="Agrandir Bold"/>
              </a:rPr>
              <a:t>CSD-103</a:t>
            </a:r>
          </a:p>
        </p:txBody>
      </p:sp>
      <p:sp>
        <p:nvSpPr>
          <p:cNvPr id="22" name="TextBox 22"/>
          <p:cNvSpPr txBox="1"/>
          <p:nvPr/>
        </p:nvSpPr>
        <p:spPr>
          <a:xfrm>
            <a:off x="533401" y="5335119"/>
            <a:ext cx="11115776" cy="2090572"/>
          </a:xfrm>
          <a:prstGeom prst="rect">
            <a:avLst/>
          </a:prstGeom>
        </p:spPr>
        <p:txBody>
          <a:bodyPr wrap="square" lIns="0" tIns="0" rIns="0" bIns="0" rtlCol="0" anchor="t">
            <a:spAutoFit/>
          </a:bodyPr>
          <a:lstStyle/>
          <a:p>
            <a:pPr>
              <a:lnSpc>
                <a:spcPts val="4199"/>
              </a:lnSpc>
            </a:pPr>
            <a:r>
              <a:rPr lang="en-US" sz="3499" dirty="0">
                <a:solidFill>
                  <a:srgbClr val="F8F6F1"/>
                </a:solidFill>
                <a:latin typeface="Quicksand Bold"/>
              </a:rPr>
              <a:t>By:- Smarties</a:t>
            </a:r>
          </a:p>
          <a:p>
            <a:pPr>
              <a:lnSpc>
                <a:spcPts val="4199"/>
              </a:lnSpc>
            </a:pPr>
            <a:r>
              <a:rPr lang="en-US" sz="2300" dirty="0" err="1">
                <a:solidFill>
                  <a:srgbClr val="F8F6F1"/>
                </a:solidFill>
                <a:latin typeface="Quicksand Bold"/>
              </a:rPr>
              <a:t>K.Hitesh</a:t>
            </a:r>
            <a:r>
              <a:rPr lang="en-US" sz="2300" dirty="0">
                <a:solidFill>
                  <a:srgbClr val="F8F6F1"/>
                </a:solidFill>
                <a:latin typeface="Quicksand Bold"/>
              </a:rPr>
              <a:t> 12200832</a:t>
            </a:r>
          </a:p>
          <a:p>
            <a:pPr>
              <a:lnSpc>
                <a:spcPts val="4199"/>
              </a:lnSpc>
            </a:pPr>
            <a:r>
              <a:rPr lang="en-US" sz="2300" dirty="0" err="1">
                <a:solidFill>
                  <a:srgbClr val="F8F6F1"/>
                </a:solidFill>
                <a:latin typeface="Quicksand Bold"/>
              </a:rPr>
              <a:t>Y.Bhavan</a:t>
            </a:r>
            <a:r>
              <a:rPr lang="en-US" sz="2300" dirty="0">
                <a:solidFill>
                  <a:srgbClr val="F8F6F1"/>
                </a:solidFill>
                <a:latin typeface="Quicksand Bold"/>
              </a:rPr>
              <a:t> </a:t>
            </a:r>
            <a:r>
              <a:rPr lang="en-US" sz="2300" dirty="0" err="1">
                <a:solidFill>
                  <a:srgbClr val="F8F6F1"/>
                </a:solidFill>
                <a:latin typeface="Quicksand Bold"/>
              </a:rPr>
              <a:t>sai</a:t>
            </a:r>
            <a:r>
              <a:rPr lang="en-US" sz="2300" dirty="0">
                <a:solidFill>
                  <a:srgbClr val="F8F6F1"/>
                </a:solidFill>
                <a:latin typeface="Quicksand Bold"/>
              </a:rPr>
              <a:t> </a:t>
            </a:r>
            <a:r>
              <a:rPr lang="en-US" sz="2300" dirty="0" err="1">
                <a:solidFill>
                  <a:srgbClr val="F8F6F1"/>
                </a:solidFill>
                <a:latin typeface="Quicksand Bold"/>
              </a:rPr>
              <a:t>nagendar</a:t>
            </a:r>
            <a:r>
              <a:rPr lang="en-US" sz="2300" dirty="0">
                <a:solidFill>
                  <a:srgbClr val="F8F6F1"/>
                </a:solidFill>
                <a:latin typeface="Quicksand Bold"/>
              </a:rPr>
              <a:t> 12206816</a:t>
            </a:r>
          </a:p>
          <a:p>
            <a:pPr>
              <a:lnSpc>
                <a:spcPts val="4199"/>
              </a:lnSpc>
            </a:pPr>
            <a:r>
              <a:rPr lang="en-US" sz="2300" dirty="0">
                <a:solidFill>
                  <a:srgbClr val="F8F6F1"/>
                </a:solidFill>
                <a:latin typeface="Quicksand Bold"/>
              </a:rPr>
              <a:t>K.L.M .</a:t>
            </a:r>
            <a:r>
              <a:rPr lang="en-US" sz="2300" dirty="0" err="1">
                <a:solidFill>
                  <a:srgbClr val="F8F6F1"/>
                </a:solidFill>
                <a:latin typeface="Quicksand Bold"/>
              </a:rPr>
              <a:t>Sowjanya</a:t>
            </a:r>
            <a:r>
              <a:rPr lang="en-US" sz="2300" dirty="0">
                <a:solidFill>
                  <a:srgbClr val="F8F6F1"/>
                </a:solidFill>
                <a:latin typeface="Quicksand Bold"/>
              </a:rPr>
              <a:t> 12200364</a:t>
            </a:r>
          </a:p>
        </p:txBody>
      </p:sp>
      <p:sp>
        <p:nvSpPr>
          <p:cNvPr id="23" name="Freeform 11"/>
          <p:cNvSpPr/>
          <p:nvPr/>
        </p:nvSpPr>
        <p:spPr>
          <a:xfrm rot="5400000">
            <a:off x="11610949" y="384058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6212932" y="2588427"/>
            <a:ext cx="1235693" cy="546390"/>
          </a:xfrm>
          <a:custGeom>
            <a:avLst/>
            <a:gdLst/>
            <a:ahLst/>
            <a:cxnLst/>
            <a:rect l="l" t="t" r="r" b="b"/>
            <a:pathLst>
              <a:path w="1235693" h="617846">
                <a:moveTo>
                  <a:pt x="0" y="0"/>
                </a:moveTo>
                <a:lnTo>
                  <a:pt x="1235693" y="0"/>
                </a:lnTo>
                <a:lnTo>
                  <a:pt x="1235693" y="617846"/>
                </a:lnTo>
                <a:lnTo>
                  <a:pt x="0" y="6178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108232" y="6059682"/>
            <a:ext cx="619395" cy="617846"/>
          </a:xfrm>
          <a:custGeom>
            <a:avLst/>
            <a:gdLst/>
            <a:ahLst/>
            <a:cxnLst/>
            <a:rect l="l" t="t" r="r" b="b"/>
            <a:pathLst>
              <a:path w="619395" h="617846">
                <a:moveTo>
                  <a:pt x="0" y="0"/>
                </a:moveTo>
                <a:lnTo>
                  <a:pt x="619394" y="0"/>
                </a:lnTo>
                <a:lnTo>
                  <a:pt x="619394" y="617846"/>
                </a:lnTo>
                <a:lnTo>
                  <a:pt x="0" y="6178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3591939" y="2743284"/>
            <a:ext cx="2219724" cy="2257733"/>
            <a:chOff x="0" y="0"/>
            <a:chExt cx="714657" cy="726895"/>
          </a:xfrm>
        </p:grpSpPr>
        <p:sp>
          <p:nvSpPr>
            <p:cNvPr id="5" name="Freeform 5"/>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sp>
        <p:sp>
          <p:nvSpPr>
            <p:cNvPr id="6" name="TextBox 6"/>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7" name="Freeform 7"/>
          <p:cNvSpPr/>
          <p:nvPr/>
        </p:nvSpPr>
        <p:spPr>
          <a:xfrm flipH="1">
            <a:off x="3599561" y="2743284"/>
            <a:ext cx="2219724" cy="2257733"/>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484807" y="4602059"/>
            <a:ext cx="2199020" cy="1766546"/>
          </a:xfrm>
          <a:custGeom>
            <a:avLst/>
            <a:gdLst/>
            <a:ahLst/>
            <a:cxnLst/>
            <a:rect l="l" t="t" r="r" b="b"/>
            <a:pathLst>
              <a:path w="2199020" h="1766546">
                <a:moveTo>
                  <a:pt x="0" y="0"/>
                </a:moveTo>
                <a:lnTo>
                  <a:pt x="2199020" y="0"/>
                </a:lnTo>
                <a:lnTo>
                  <a:pt x="2199020" y="1766546"/>
                </a:lnTo>
                <a:lnTo>
                  <a:pt x="0" y="17665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9" name="Group 9"/>
          <p:cNvGrpSpPr/>
          <p:nvPr/>
        </p:nvGrpSpPr>
        <p:grpSpPr>
          <a:xfrm>
            <a:off x="1379837" y="2743284"/>
            <a:ext cx="2219724" cy="2257733"/>
            <a:chOff x="0" y="0"/>
            <a:chExt cx="714657" cy="726895"/>
          </a:xfrm>
        </p:grpSpPr>
        <p:sp>
          <p:nvSpPr>
            <p:cNvPr id="10" name="Freeform 10"/>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sp>
        <p:sp>
          <p:nvSpPr>
            <p:cNvPr id="11" name="TextBox 11"/>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830214" y="2988523"/>
            <a:ext cx="1339674" cy="1612299"/>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142975" y="7764915"/>
            <a:ext cx="4241369" cy="1654299"/>
          </a:xfrm>
          <a:prstGeom prst="rect">
            <a:avLst/>
          </a:prstGeom>
        </p:spPr>
        <p:txBody>
          <a:bodyPr lIns="0" tIns="0" rIns="0" bIns="0" rtlCol="0" anchor="t">
            <a:spAutoFit/>
          </a:bodyPr>
          <a:lstStyle/>
          <a:p>
            <a:pPr algn="just">
              <a:lnSpc>
                <a:spcPts val="4320"/>
              </a:lnSpc>
            </a:pP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 Scenarios</a:t>
            </a:r>
          </a:p>
          <a:p>
            <a:pPr algn="just">
              <a:lnSpc>
                <a:spcPts val="4320"/>
              </a:lnSpc>
            </a:pP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 Conclusion</a:t>
            </a:r>
          </a:p>
          <a:p>
            <a:pPr algn="just">
              <a:lnSpc>
                <a:spcPts val="4320"/>
              </a:lnSpc>
            </a:pPr>
            <a:endParaRPr lang="en-US" sz="3600" dirty="0">
              <a:solidFill>
                <a:srgbClr val="F8F6F1"/>
              </a:solidFill>
              <a:latin typeface="Quicksand Bold"/>
            </a:endParaRPr>
          </a:p>
        </p:txBody>
      </p:sp>
      <p:sp>
        <p:nvSpPr>
          <p:cNvPr id="14" name="TextBox 14"/>
          <p:cNvSpPr txBox="1"/>
          <p:nvPr/>
        </p:nvSpPr>
        <p:spPr>
          <a:xfrm>
            <a:off x="6199076" y="3794672"/>
            <a:ext cx="9040924" cy="1102866"/>
          </a:xfrm>
          <a:prstGeom prst="rect">
            <a:avLst/>
          </a:prstGeom>
        </p:spPr>
        <p:txBody>
          <a:bodyPr wrap="square" lIns="0" tIns="0" rIns="0" bIns="0" rtlCol="0" anchor="t">
            <a:spAutoFit/>
          </a:bodyPr>
          <a:lstStyle/>
          <a:p>
            <a:pPr algn="just">
              <a:lnSpc>
                <a:spcPts val="4320"/>
              </a:lnSpc>
            </a:pPr>
            <a:r>
              <a:rPr lang="en-US" sz="3600" dirty="0">
                <a:solidFill>
                  <a:srgbClr val="F8F6F1"/>
                </a:solidFill>
                <a:latin typeface="Quicksand Bold"/>
              </a:rPr>
              <a:t>• </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Introduction</a:t>
            </a:r>
            <a:endParaRPr lang="en-US" sz="3600" dirty="0">
              <a:solidFill>
                <a:srgbClr val="F8F6F1"/>
              </a:solidFill>
              <a:latin typeface="Quicksand Bold"/>
            </a:endParaRPr>
          </a:p>
          <a:p>
            <a:pPr>
              <a:lnSpc>
                <a:spcPts val="4320"/>
              </a:lnSpc>
            </a:pPr>
            <a:r>
              <a:rPr lang="en-US" sz="3600" dirty="0">
                <a:solidFill>
                  <a:srgbClr val="F8F6F1"/>
                </a:solidFill>
                <a:latin typeface="Quicksand Bold"/>
              </a:rPr>
              <a:t>• </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Exploratory</a:t>
            </a:r>
            <a:r>
              <a:rPr lang="en-US" sz="3600" dirty="0">
                <a:solidFill>
                  <a:srgbClr val="F8F6F1"/>
                </a:solidFill>
                <a:latin typeface="Quicksand Bold"/>
              </a:rPr>
              <a:t> </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Data Analysis</a:t>
            </a:r>
          </a:p>
        </p:txBody>
      </p:sp>
      <p:sp>
        <p:nvSpPr>
          <p:cNvPr id="15" name="TextBox 15"/>
          <p:cNvSpPr txBox="1"/>
          <p:nvPr/>
        </p:nvSpPr>
        <p:spPr>
          <a:xfrm>
            <a:off x="6014803" y="3356393"/>
            <a:ext cx="4840058" cy="551433"/>
          </a:xfrm>
          <a:prstGeom prst="rect">
            <a:avLst/>
          </a:prstGeom>
        </p:spPr>
        <p:txBody>
          <a:bodyPr lIns="0" tIns="0" rIns="0" bIns="0" rtlCol="0" anchor="t">
            <a:spAutoFit/>
            <a:scene3d>
              <a:camera prst="orthographicFront"/>
              <a:lightRig rig="soft" dir="t">
                <a:rot lat="0" lon="0" rev="15600000"/>
              </a:lightRig>
            </a:scene3d>
            <a:sp3d extrusionH="57150" prstMaterial="softEdge">
              <a:bevelT w="25400" h="38100"/>
            </a:sp3d>
          </a:bodyPr>
          <a:lstStyle/>
          <a:p>
            <a:pPr>
              <a:lnSpc>
                <a:spcPts val="4320"/>
              </a:lnSpc>
            </a:pPr>
            <a:r>
              <a:rPr lang="en-US" sz="3600" b="1" dirty="0">
                <a:ln/>
                <a:solidFill>
                  <a:schemeClr val="accent4"/>
                </a:solidFill>
                <a:latin typeface="Quicksand Bold"/>
              </a:rPr>
              <a:t>Presenting</a:t>
            </a:r>
          </a:p>
        </p:txBody>
      </p:sp>
      <p:sp>
        <p:nvSpPr>
          <p:cNvPr id="16" name="TextBox 16"/>
          <p:cNvSpPr txBox="1"/>
          <p:nvPr/>
        </p:nvSpPr>
        <p:spPr>
          <a:xfrm>
            <a:off x="5974935" y="7050411"/>
            <a:ext cx="5419435" cy="551433"/>
          </a:xfrm>
          <a:prstGeom prst="rect">
            <a:avLst/>
          </a:prstGeom>
        </p:spPr>
        <p:txBody>
          <a:bodyPr lIns="0" tIns="0" rIns="0" bIns="0" rtlCol="0" anchor="t">
            <a:spAutoFit/>
            <a:scene3d>
              <a:camera prst="orthographicFront"/>
              <a:lightRig rig="soft" dir="t">
                <a:rot lat="0" lon="0" rev="15600000"/>
              </a:lightRig>
            </a:scene3d>
            <a:sp3d extrusionH="57150" prstMaterial="softEdge">
              <a:bevelT w="25400" h="38100"/>
            </a:sp3d>
          </a:bodyPr>
          <a:lstStyle/>
          <a:p>
            <a:pPr>
              <a:lnSpc>
                <a:spcPts val="4320"/>
              </a:lnSpc>
            </a:pPr>
            <a:r>
              <a:rPr lang="en-US" sz="3600" b="1" dirty="0">
                <a:ln/>
                <a:solidFill>
                  <a:schemeClr val="accent4"/>
                </a:solidFill>
                <a:latin typeface="Quicksand Bold"/>
              </a:rPr>
              <a:t>Summarizing Results</a:t>
            </a:r>
          </a:p>
        </p:txBody>
      </p:sp>
      <p:sp>
        <p:nvSpPr>
          <p:cNvPr id="17" name="TextBox 17"/>
          <p:cNvSpPr txBox="1"/>
          <p:nvPr/>
        </p:nvSpPr>
        <p:spPr>
          <a:xfrm>
            <a:off x="2607397" y="1593181"/>
            <a:ext cx="7621066" cy="1110817"/>
          </a:xfrm>
          <a:prstGeom prst="rect">
            <a:avLst/>
          </a:prstGeom>
        </p:spPr>
        <p:txBody>
          <a:bodyPr lIns="0" tIns="0" rIns="0" bIns="0" rtlCol="0" anchor="t">
            <a:spAutoFit/>
          </a:bodyPr>
          <a:lstStyle/>
          <a:p>
            <a:pPr marL="0" lvl="0" indent="0" algn="l">
              <a:lnSpc>
                <a:spcPts val="8876"/>
              </a:lnSpc>
              <a:spcBef>
                <a:spcPct val="0"/>
              </a:spcBef>
            </a:pPr>
            <a:r>
              <a:rPr lang="en-US" sz="7396" b="1" dirty="0">
                <a:ln w="22225">
                  <a:solidFill>
                    <a:schemeClr val="accent2"/>
                  </a:solidFill>
                  <a:prstDash val="solid"/>
                </a:ln>
                <a:solidFill>
                  <a:schemeClr val="accent2">
                    <a:lumMod val="40000"/>
                    <a:lumOff val="60000"/>
                  </a:schemeClr>
                </a:solidFill>
                <a:latin typeface="Agrandir Bold"/>
              </a:rPr>
              <a:t>Outline</a:t>
            </a:r>
            <a:endParaRPr lang="en-US" sz="7396" dirty="0">
              <a:solidFill>
                <a:srgbClr val="ABD7FF"/>
              </a:solidFill>
              <a:latin typeface="Agrandir Bold"/>
            </a:endParaRPr>
          </a:p>
        </p:txBody>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5" name="Freeform 5"/>
          <p:cNvSpPr/>
          <p:nvPr/>
        </p:nvSpPr>
        <p:spPr>
          <a:xfrm rot="5400000">
            <a:off x="2142928" y="738664"/>
            <a:ext cx="1962543" cy="1371599"/>
          </a:xfrm>
          <a:custGeom>
            <a:avLst/>
            <a:gdLst/>
            <a:ahLst/>
            <a:cxnLst/>
            <a:rect l="l" t="t" r="r" b="b"/>
            <a:pathLst>
              <a:path w="1962543" h="1576576">
                <a:moveTo>
                  <a:pt x="0" y="0"/>
                </a:moveTo>
                <a:lnTo>
                  <a:pt x="1962542" y="0"/>
                </a:lnTo>
                <a:lnTo>
                  <a:pt x="1962542" y="1576575"/>
                </a:lnTo>
                <a:lnTo>
                  <a:pt x="0" y="1576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302120" y="4686300"/>
            <a:ext cx="1557290" cy="155729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A28D"/>
            </a:solidFill>
          </p:spPr>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4646982" y="4962090"/>
            <a:ext cx="847275" cy="1078707"/>
          </a:xfrm>
          <a:custGeom>
            <a:avLst/>
            <a:gdLst/>
            <a:ahLst/>
            <a:cxnLst/>
            <a:rect l="l" t="t" r="r" b="b"/>
            <a:pathLst>
              <a:path w="847275" h="1078707">
                <a:moveTo>
                  <a:pt x="0" y="0"/>
                </a:moveTo>
                <a:lnTo>
                  <a:pt x="847275" y="0"/>
                </a:lnTo>
                <a:lnTo>
                  <a:pt x="847275" y="1078706"/>
                </a:lnTo>
                <a:lnTo>
                  <a:pt x="0" y="107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41295" y="899560"/>
            <a:ext cx="14029741" cy="966627"/>
          </a:xfrm>
          <a:prstGeom prst="rect">
            <a:avLst/>
          </a:prstGeom>
        </p:spPr>
        <p:txBody>
          <a:bodyPr lIns="0" tIns="0" rIns="0" bIns="0" rtlCol="0" anchor="t">
            <a:spAutoFit/>
          </a:bodyPr>
          <a:lstStyle/>
          <a:p>
            <a:pPr algn="ctr">
              <a:lnSpc>
                <a:spcPts val="7211"/>
              </a:lnSpc>
              <a:spcBef>
                <a:spcPct val="0"/>
              </a:spcBef>
            </a:pPr>
            <a:r>
              <a:rPr lang="en-US" sz="7140" dirty="0">
                <a:solidFill>
                  <a:srgbClr val="FFFFFF"/>
                </a:solidFill>
                <a:latin typeface="Glacial Indifference Bold"/>
              </a:rPr>
              <a:t>Introduction</a:t>
            </a:r>
          </a:p>
        </p:txBody>
      </p:sp>
      <p:sp>
        <p:nvSpPr>
          <p:cNvPr id="14" name="TextBox 14"/>
          <p:cNvSpPr txBox="1"/>
          <p:nvPr/>
        </p:nvSpPr>
        <p:spPr>
          <a:xfrm>
            <a:off x="1866899" y="2409199"/>
            <a:ext cx="16116301" cy="8463855"/>
          </a:xfrm>
          <a:prstGeom prst="rect">
            <a:avLst/>
          </a:prstGeom>
        </p:spPr>
        <p:txBody>
          <a:bodyPr wrap="square" lIns="0" tIns="0" rIns="0" bIns="0" rtlCol="0" anchor="t">
            <a:spAutoFit/>
          </a:bodyPr>
          <a:lstStyle/>
          <a:p>
            <a:pPr marL="647702" lvl="1" indent="-323851">
              <a:lnSpc>
                <a:spcPts val="3030"/>
              </a:lnSpc>
              <a:buFont typeface="Arial"/>
              <a:buChar char="•"/>
            </a:pPr>
            <a:r>
              <a:rPr lang="en-US" sz="3000" dirty="0">
                <a:solidFill>
                  <a:srgbClr val="FFFFFF"/>
                </a:solidFill>
                <a:latin typeface="Glacial Indifference Bold"/>
              </a:rPr>
              <a:t>The dataset under consideration encompasses a myriad of variables, including sales information </a:t>
            </a:r>
            <a:r>
              <a:rPr lang="en-US" sz="3000" dirty="0" err="1">
                <a:solidFill>
                  <a:srgbClr val="FFFFFF"/>
                </a:solidFill>
                <a:latin typeface="Glacial Indifference Bold"/>
              </a:rPr>
              <a:t>numerical_data</a:t>
            </a:r>
            <a:r>
              <a:rPr lang="en-US" sz="3000" dirty="0">
                <a:solidFill>
                  <a:srgbClr val="FFFFFF"/>
                </a:solidFill>
                <a:latin typeface="Glacial Indifference Bold"/>
              </a:rPr>
              <a:t> = data[[‘</a:t>
            </a:r>
            <a:r>
              <a:rPr lang="en-US" sz="3000" dirty="0" err="1">
                <a:solidFill>
                  <a:srgbClr val="FFFFFF"/>
                </a:solidFill>
                <a:latin typeface="Glacial Indifference Bold"/>
              </a:rPr>
              <a:t>Nameof</a:t>
            </a:r>
            <a:r>
              <a:rPr lang="en-US" sz="3000" dirty="0">
                <a:solidFill>
                  <a:srgbClr val="FFFFFF"/>
                </a:solidFill>
                <a:latin typeface="Glacial Indifference Bold"/>
              </a:rPr>
              <a:t> the </a:t>
            </a:r>
            <a:r>
              <a:rPr lang="en-US" sz="3000" dirty="0" err="1">
                <a:solidFill>
                  <a:srgbClr val="FFFFFF"/>
                </a:solidFill>
                <a:latin typeface="Glacial Indifference Bold"/>
              </a:rPr>
              <a:t>student,university,program</a:t>
            </a:r>
            <a:r>
              <a:rPr lang="en-US" sz="3000" dirty="0">
                <a:solidFill>
                  <a:srgbClr val="FFFFFF"/>
                </a:solidFill>
                <a:latin typeface="Glacial Indifference Bold"/>
              </a:rPr>
              <a:t> name ,</a:t>
            </a:r>
            <a:r>
              <a:rPr lang="en-US" sz="3000" dirty="0" err="1">
                <a:solidFill>
                  <a:srgbClr val="FFFFFF"/>
                </a:solidFill>
                <a:latin typeface="Glacial Indifference Bold"/>
              </a:rPr>
              <a:t>specialization,domain</a:t>
            </a:r>
            <a:r>
              <a:rPr lang="en-US" sz="3000" dirty="0">
                <a:solidFill>
                  <a:srgbClr val="FFFFFF"/>
                </a:solidFill>
                <a:latin typeface="Glacial Indifference Bold"/>
              </a:rPr>
              <a:t>, general management </a:t>
            </a:r>
            <a:r>
              <a:rPr lang="en-US" sz="3000" dirty="0" err="1">
                <a:solidFill>
                  <a:srgbClr val="FFFFFF"/>
                </a:solidFill>
                <a:latin typeface="Glacial Indifference Bold"/>
              </a:rPr>
              <a:t>score,domain</a:t>
            </a:r>
            <a:r>
              <a:rPr lang="en-US" sz="3000" dirty="0">
                <a:solidFill>
                  <a:srgbClr val="FFFFFF"/>
                </a:solidFill>
                <a:latin typeface="Glacial Indifference Bold"/>
              </a:rPr>
              <a:t> specific score total score rank] ]</a:t>
            </a:r>
          </a:p>
          <a:p>
            <a:pPr marL="647702" lvl="1" indent="-323851">
              <a:lnSpc>
                <a:spcPts val="3030"/>
              </a:lnSpc>
              <a:buFont typeface="Arial"/>
              <a:buChar char="•"/>
            </a:pPr>
            <a:r>
              <a:rPr lang="en-US" sz="3000" dirty="0">
                <a:solidFill>
                  <a:srgbClr val="FFFFFF"/>
                </a:solidFill>
                <a:latin typeface="Glacial Indifference Bold"/>
              </a:rPr>
              <a:t>statistics = </a:t>
            </a:r>
            <a:r>
              <a:rPr lang="en-US" sz="3000" dirty="0" err="1">
                <a:solidFill>
                  <a:srgbClr val="FFFFFF"/>
                </a:solidFill>
                <a:latin typeface="Glacial Indifference Bold"/>
              </a:rPr>
              <a:t>numerical_data.describe</a:t>
            </a:r>
            <a:r>
              <a:rPr lang="en-US" sz="3000" dirty="0">
                <a:solidFill>
                  <a:srgbClr val="FFFFFF"/>
                </a:solidFill>
                <a:latin typeface="Glacial Indifference Bold"/>
              </a:rPr>
              <a:t>()</a:t>
            </a:r>
          </a:p>
          <a:p>
            <a:pPr marL="647702" lvl="1" indent="-323851">
              <a:lnSpc>
                <a:spcPts val="3030"/>
              </a:lnSpc>
              <a:buFont typeface="Arial"/>
              <a:buChar char="•"/>
            </a:pPr>
            <a:r>
              <a:rPr lang="en-US" sz="3000" dirty="0" err="1">
                <a:solidFill>
                  <a:srgbClr val="FFFFFF"/>
                </a:solidFill>
                <a:latin typeface="Glacial Indifference Bold"/>
              </a:rPr>
              <a:t>range_values</a:t>
            </a:r>
            <a:r>
              <a:rPr lang="en-US" sz="3000" dirty="0">
                <a:solidFill>
                  <a:srgbClr val="FFFFFF"/>
                </a:solidFill>
                <a:latin typeface="Glacial Indifference Bold"/>
              </a:rPr>
              <a:t> = </a:t>
            </a:r>
            <a:r>
              <a:rPr lang="en-US" sz="3000" dirty="0" err="1">
                <a:solidFill>
                  <a:srgbClr val="FFFFFF"/>
                </a:solidFill>
                <a:latin typeface="Glacial Indifference Bold"/>
              </a:rPr>
              <a:t>numerical_data.max</a:t>
            </a:r>
            <a:r>
              <a:rPr lang="en-US" sz="3000" dirty="0">
                <a:solidFill>
                  <a:srgbClr val="FFFFFF"/>
                </a:solidFill>
                <a:latin typeface="Glacial Indifference Bold"/>
              </a:rPr>
              <a:t>() - </a:t>
            </a:r>
            <a:r>
              <a:rPr lang="en-US" sz="3000" dirty="0" err="1">
                <a:solidFill>
                  <a:srgbClr val="FFFFFF"/>
                </a:solidFill>
                <a:latin typeface="Glacial Indifference Bold"/>
              </a:rPr>
              <a:t>numerical_data.min</a:t>
            </a:r>
            <a:r>
              <a:rPr lang="en-US" sz="3000" dirty="0">
                <a:solidFill>
                  <a:srgbClr val="FFFFFF"/>
                </a:solidFill>
                <a:latin typeface="Glacial Indifference Bold"/>
              </a:rPr>
              <a:t>()</a:t>
            </a:r>
          </a:p>
          <a:p>
            <a:pPr marL="647702" lvl="1" indent="-323851">
              <a:lnSpc>
                <a:spcPts val="3030"/>
              </a:lnSpc>
              <a:buFont typeface="Arial"/>
              <a:buChar char="•"/>
            </a:pPr>
            <a:r>
              <a:rPr lang="en-US" sz="3000" dirty="0">
                <a:solidFill>
                  <a:srgbClr val="FFFFFF"/>
                </a:solidFill>
                <a:latin typeface="Glacial Indifference Bold"/>
              </a:rPr>
              <a:t>variance = </a:t>
            </a:r>
            <a:r>
              <a:rPr lang="en-US" sz="3000" dirty="0" err="1">
                <a:solidFill>
                  <a:srgbClr val="FFFFFF"/>
                </a:solidFill>
                <a:latin typeface="Glacial Indifference Bold"/>
              </a:rPr>
              <a:t>numerical_data.var</a:t>
            </a:r>
            <a:r>
              <a:rPr lang="en-US" sz="3000" dirty="0">
                <a:solidFill>
                  <a:srgbClr val="FFFFFF"/>
                </a:solidFill>
                <a:latin typeface="Glacial Indifference Bold"/>
              </a:rPr>
              <a:t>()</a:t>
            </a:r>
          </a:p>
          <a:p>
            <a:pPr marL="647702" lvl="1" indent="-323851">
              <a:lnSpc>
                <a:spcPts val="3030"/>
              </a:lnSpc>
              <a:buFont typeface="Arial"/>
              <a:buChar char="•"/>
            </a:pPr>
            <a:r>
              <a:rPr lang="en-US" sz="3000" dirty="0" err="1">
                <a:solidFill>
                  <a:srgbClr val="FFFFFF"/>
                </a:solidFill>
                <a:latin typeface="Glacial Indifference Bold"/>
              </a:rPr>
              <a:t>standard_deviation</a:t>
            </a:r>
            <a:r>
              <a:rPr lang="en-US" sz="3000" dirty="0">
                <a:solidFill>
                  <a:srgbClr val="FFFFFF"/>
                </a:solidFill>
                <a:latin typeface="Glacial Indifference Bold"/>
              </a:rPr>
              <a:t> = </a:t>
            </a:r>
            <a:r>
              <a:rPr lang="en-US" sz="3000" dirty="0" err="1">
                <a:solidFill>
                  <a:srgbClr val="FFFFFF"/>
                </a:solidFill>
                <a:latin typeface="Glacial Indifference Bold"/>
              </a:rPr>
              <a:t>numerical_data.std</a:t>
            </a:r>
            <a:r>
              <a:rPr lang="en-US" sz="3000" dirty="0">
                <a:solidFill>
                  <a:srgbClr val="FFFFFF"/>
                </a:solidFill>
                <a:latin typeface="Glacial Indifference Bold"/>
              </a:rPr>
              <a:t>()</a:t>
            </a:r>
          </a:p>
          <a:p>
            <a:pPr marL="647702" lvl="1" indent="-323851">
              <a:lnSpc>
                <a:spcPts val="3030"/>
              </a:lnSpc>
              <a:buFont typeface="Arial"/>
              <a:buChar char="•"/>
            </a:pPr>
            <a:r>
              <a:rPr lang="en-US" sz="3000" dirty="0">
                <a:solidFill>
                  <a:srgbClr val="FFFFFF"/>
                </a:solidFill>
                <a:latin typeface="Glacial Indifference Bold"/>
              </a:rPr>
              <a:t>skewness = </a:t>
            </a:r>
            <a:r>
              <a:rPr lang="en-US" sz="3000" dirty="0" err="1">
                <a:solidFill>
                  <a:srgbClr val="FFFFFF"/>
                </a:solidFill>
                <a:latin typeface="Glacial Indifference Bold"/>
              </a:rPr>
              <a:t>numerical_data.skew</a:t>
            </a:r>
            <a:r>
              <a:rPr lang="en-US" sz="3000" dirty="0">
                <a:solidFill>
                  <a:srgbClr val="FFFFFF"/>
                </a:solidFill>
                <a:latin typeface="Glacial Indifference Bold"/>
              </a:rPr>
              <a:t>()</a:t>
            </a:r>
          </a:p>
          <a:p>
            <a:pPr marL="647702" lvl="1" indent="-323851">
              <a:lnSpc>
                <a:spcPts val="3030"/>
              </a:lnSpc>
              <a:buFont typeface="Arial"/>
              <a:buChar char="•"/>
            </a:pPr>
            <a:r>
              <a:rPr lang="en-US" sz="3000" dirty="0">
                <a:solidFill>
                  <a:srgbClr val="FFFFFF"/>
                </a:solidFill>
                <a:latin typeface="Glacial Indifference Bold"/>
              </a:rPr>
              <a:t>kurtosis = </a:t>
            </a:r>
            <a:r>
              <a:rPr lang="en-US" sz="3000" dirty="0" err="1">
                <a:solidFill>
                  <a:srgbClr val="FFFFFF"/>
                </a:solidFill>
                <a:latin typeface="Glacial Indifference Bold"/>
              </a:rPr>
              <a:t>numerical_data.kurtosis</a:t>
            </a:r>
            <a:r>
              <a:rPr lang="en-US" sz="3000" dirty="0">
                <a:solidFill>
                  <a:srgbClr val="FFFFFF"/>
                </a:solidFill>
                <a:latin typeface="Glacial Indifference Bold"/>
              </a:rPr>
              <a:t>()</a:t>
            </a:r>
          </a:p>
          <a:p>
            <a:pPr marL="647702" lvl="1" indent="-323851">
              <a:lnSpc>
                <a:spcPts val="3030"/>
              </a:lnSpc>
              <a:buFont typeface="Arial"/>
              <a:buChar char="•"/>
            </a:pPr>
            <a:endParaRPr lang="en-US" sz="3000" dirty="0">
              <a:solidFill>
                <a:srgbClr val="FFFFFF"/>
              </a:solidFill>
              <a:latin typeface="Glacial Indifference Bold"/>
            </a:endParaRPr>
          </a:p>
          <a:p>
            <a:pPr marL="647702" lvl="1" indent="-323851">
              <a:lnSpc>
                <a:spcPts val="3030"/>
              </a:lnSpc>
              <a:buFont typeface="Arial"/>
              <a:buChar char="•"/>
            </a:pPr>
            <a:r>
              <a:rPr lang="en-US" sz="3000" dirty="0">
                <a:solidFill>
                  <a:srgbClr val="FFFFFF"/>
                </a:solidFill>
                <a:latin typeface="Glacial Indifference Bold"/>
              </a:rPr>
              <a:t>statistics['Range'] = </a:t>
            </a:r>
            <a:r>
              <a:rPr lang="en-US" sz="3000" dirty="0" err="1">
                <a:solidFill>
                  <a:srgbClr val="FFFFFF"/>
                </a:solidFill>
                <a:latin typeface="Glacial Indifference Bold"/>
              </a:rPr>
              <a:t>range_values</a:t>
            </a:r>
            <a:endParaRPr lang="en-US" sz="3000" dirty="0">
              <a:solidFill>
                <a:srgbClr val="FFFFFF"/>
              </a:solidFill>
              <a:latin typeface="Glacial Indifference Bold"/>
            </a:endParaRPr>
          </a:p>
          <a:p>
            <a:pPr marL="647702" lvl="1" indent="-323851">
              <a:lnSpc>
                <a:spcPts val="3030"/>
              </a:lnSpc>
              <a:buFont typeface="Arial"/>
              <a:buChar char="•"/>
            </a:pPr>
            <a:r>
              <a:rPr lang="en-US" sz="3000" dirty="0">
                <a:solidFill>
                  <a:srgbClr val="FFFFFF"/>
                </a:solidFill>
                <a:latin typeface="Glacial Indifference Bold"/>
              </a:rPr>
              <a:t>statistics['Variance'] = variance</a:t>
            </a:r>
          </a:p>
          <a:p>
            <a:pPr marL="647702" lvl="1" indent="-323851">
              <a:lnSpc>
                <a:spcPts val="3030"/>
              </a:lnSpc>
              <a:buFont typeface="Arial"/>
              <a:buChar char="•"/>
            </a:pPr>
            <a:r>
              <a:rPr lang="en-US" sz="3000" dirty="0">
                <a:solidFill>
                  <a:srgbClr val="FFFFFF"/>
                </a:solidFill>
                <a:latin typeface="Glacial Indifference Bold"/>
              </a:rPr>
              <a:t>statistics['Standard Deviation'] = </a:t>
            </a:r>
            <a:r>
              <a:rPr lang="en-US" sz="3000" dirty="0" err="1">
                <a:solidFill>
                  <a:srgbClr val="FFFFFF"/>
                </a:solidFill>
                <a:latin typeface="Glacial Indifference Bold"/>
              </a:rPr>
              <a:t>standard_deviation</a:t>
            </a:r>
            <a:endParaRPr lang="en-US" sz="3000" dirty="0">
              <a:solidFill>
                <a:srgbClr val="FFFFFF"/>
              </a:solidFill>
              <a:latin typeface="Glacial Indifference Bold"/>
            </a:endParaRPr>
          </a:p>
          <a:p>
            <a:pPr marL="647702" lvl="1" indent="-323851">
              <a:lnSpc>
                <a:spcPts val="3030"/>
              </a:lnSpc>
              <a:buFont typeface="Arial"/>
              <a:buChar char="•"/>
            </a:pPr>
            <a:r>
              <a:rPr lang="en-US" sz="3000" dirty="0">
                <a:solidFill>
                  <a:srgbClr val="FFFFFF"/>
                </a:solidFill>
                <a:latin typeface="Glacial Indifference Bold"/>
              </a:rPr>
              <a:t>statistics['Skewness'] = skewness</a:t>
            </a:r>
          </a:p>
          <a:p>
            <a:pPr marL="647702" lvl="1" indent="-323851">
              <a:lnSpc>
                <a:spcPts val="3030"/>
              </a:lnSpc>
              <a:buFont typeface="Arial"/>
              <a:buChar char="•"/>
            </a:pPr>
            <a:r>
              <a:rPr lang="en-US" sz="3000" dirty="0">
                <a:solidFill>
                  <a:srgbClr val="FFFFFF"/>
                </a:solidFill>
                <a:latin typeface="Glacial Indifference Bold"/>
              </a:rPr>
              <a:t>statistics['Kurtosis'] = kurtosis</a:t>
            </a:r>
          </a:p>
          <a:p>
            <a:pPr marL="647702" lvl="1" indent="-323851">
              <a:lnSpc>
                <a:spcPts val="3030"/>
              </a:lnSpc>
              <a:buFont typeface="Arial"/>
              <a:buChar char="•"/>
            </a:pPr>
            <a:r>
              <a:rPr lang="en-US" sz="3000" dirty="0">
                <a:solidFill>
                  <a:srgbClr val="FFFFFF"/>
                </a:solidFill>
                <a:latin typeface="Glacial Indifference Bold"/>
              </a:rPr>
              <a:t>print(statistics)</a:t>
            </a:r>
          </a:p>
          <a:p>
            <a:pPr marL="647702" lvl="1" indent="-323851">
              <a:lnSpc>
                <a:spcPts val="3030"/>
              </a:lnSpc>
              <a:buFont typeface="Arial"/>
              <a:buChar char="•"/>
            </a:pPr>
            <a:r>
              <a:rPr lang="en-US" sz="3000" dirty="0">
                <a:solidFill>
                  <a:srgbClr val="FFFFFF"/>
                </a:solidFill>
                <a:latin typeface="Glacial Indifference Bold"/>
              </a:rPr>
              <a:t>Through these scenarios, the objective is to showcase the significance of these statistical tools in extrapolating insights from limited but representative samples, thereby enabling data-driven decision-making and enhancing the understanding of larger datasets in real-world applications.</a:t>
            </a:r>
          </a:p>
          <a:p>
            <a:pPr algn="ctr">
              <a:lnSpc>
                <a:spcPts val="3030"/>
              </a:lnSpc>
            </a:pPr>
            <a:endParaRPr lang="en-US" sz="3000" dirty="0">
              <a:solidFill>
                <a:srgbClr val="FFFFFF"/>
              </a:solidFill>
              <a:latin typeface="Glacial Indifference Bold"/>
            </a:endParaRPr>
          </a:p>
        </p:txBody>
      </p:sp>
      <p:sp>
        <p:nvSpPr>
          <p:cNvPr id="15" name="Freeform 5"/>
          <p:cNvSpPr/>
          <p:nvPr/>
        </p:nvSpPr>
        <p:spPr>
          <a:xfrm rot="16200000">
            <a:off x="9458128" y="725951"/>
            <a:ext cx="1962543" cy="1371599"/>
          </a:xfrm>
          <a:custGeom>
            <a:avLst/>
            <a:gdLst/>
            <a:ahLst/>
            <a:cxnLst/>
            <a:rect l="l" t="t" r="r" b="b"/>
            <a:pathLst>
              <a:path w="1962543" h="1576576">
                <a:moveTo>
                  <a:pt x="0" y="0"/>
                </a:moveTo>
                <a:lnTo>
                  <a:pt x="1962542" y="0"/>
                </a:lnTo>
                <a:lnTo>
                  <a:pt x="1962542" y="1576575"/>
                </a:lnTo>
                <a:lnTo>
                  <a:pt x="0" y="1576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7" name="Group 7"/>
          <p:cNvGrpSpPr/>
          <p:nvPr/>
        </p:nvGrpSpPr>
        <p:grpSpPr>
          <a:xfrm>
            <a:off x="2971800" y="167279"/>
            <a:ext cx="6954526" cy="1476762"/>
            <a:chOff x="-12771" y="0"/>
            <a:chExt cx="1831645" cy="388942"/>
          </a:xfrm>
        </p:grpSpPr>
        <p:sp>
          <p:nvSpPr>
            <p:cNvPr id="8" name="Freeform 8"/>
            <p:cNvSpPr/>
            <p:nvPr/>
          </p:nvSpPr>
          <p:spPr>
            <a:xfrm>
              <a:off x="-12771" y="0"/>
              <a:ext cx="1818874" cy="388942"/>
            </a:xfrm>
            <a:custGeom>
              <a:avLst/>
              <a:gdLst/>
              <a:ahLst/>
              <a:cxnLst/>
              <a:rect l="l" t="t" r="r" b="b"/>
              <a:pathLst>
                <a:path w="1818874" h="388942">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id="9" name="TextBox 9"/>
            <p:cNvSpPr txBox="1"/>
            <p:nvPr/>
          </p:nvSpPr>
          <p:spPr>
            <a:xfrm>
              <a:off x="0" y="66675"/>
              <a:ext cx="1818874" cy="322267"/>
            </a:xfrm>
            <a:prstGeom prst="rect">
              <a:avLst/>
            </a:prstGeom>
          </p:spPr>
          <p:txBody>
            <a:bodyPr lIns="50800" tIns="50800" rIns="50800" bIns="50800" rtlCol="0" anchor="ctr"/>
            <a:lstStyle/>
            <a:p>
              <a:pPr algn="ctr">
                <a:lnSpc>
                  <a:spcPts val="3737"/>
                </a:lnSpc>
              </a:pPr>
              <a:r>
                <a:rPr lang="en-US" sz="3700" dirty="0">
                  <a:solidFill>
                    <a:srgbClr val="203162"/>
                  </a:solidFill>
                  <a:latin typeface="Quicksand Bold"/>
                </a:rPr>
                <a:t>Exploratory Data Analysis</a:t>
              </a:r>
            </a:p>
          </p:txBody>
        </p:sp>
      </p:grpSp>
      <p:sp>
        <p:nvSpPr>
          <p:cNvPr id="10" name="TextBox 10"/>
          <p:cNvSpPr txBox="1"/>
          <p:nvPr/>
        </p:nvSpPr>
        <p:spPr>
          <a:xfrm>
            <a:off x="2514600" y="1724769"/>
            <a:ext cx="15087600" cy="7309693"/>
          </a:xfrm>
          <a:prstGeom prst="rect">
            <a:avLst/>
          </a:prstGeom>
        </p:spPr>
        <p:txBody>
          <a:bodyPr wrap="square" lIns="0" tIns="0" rIns="0" bIns="0" rtlCol="0" anchor="t">
            <a:spAutoFit/>
          </a:bodyPr>
          <a:lstStyle/>
          <a:p>
            <a:pPr marL="647915" lvl="1" indent="-323958">
              <a:lnSpc>
                <a:spcPts val="3031"/>
              </a:lnSpc>
              <a:buFont typeface="Arial"/>
              <a:buChar char="•"/>
            </a:pPr>
            <a:r>
              <a:rPr lang="en-US" sz="2400" dirty="0">
                <a:latin typeface="Quicksand Bold" panose="020B0604020202020204" charset="0"/>
              </a:rPr>
              <a:t>Exploratory Data Analysis, is a crucial step in the data analysis process. It involves examining and summarizing the main characteristics of a dataset to gain insights and understand the data better.</a:t>
            </a:r>
          </a:p>
          <a:p>
            <a:pPr marL="647915" lvl="1" indent="-323958">
              <a:lnSpc>
                <a:spcPts val="3031"/>
              </a:lnSpc>
              <a:buFont typeface="Arial"/>
              <a:buChar char="•"/>
            </a:pPr>
            <a:r>
              <a:rPr lang="en-US" sz="2400" dirty="0">
                <a:latin typeface="Quicksand Bold" panose="020B0604020202020204" charset="0"/>
              </a:rPr>
              <a:t>the following tasks:</a:t>
            </a:r>
          </a:p>
          <a:p>
            <a:pPr marL="647915" lvl="1" indent="-323958">
              <a:lnSpc>
                <a:spcPts val="3031"/>
              </a:lnSpc>
              <a:buFont typeface="Arial"/>
              <a:buChar char="•"/>
            </a:pPr>
            <a:r>
              <a:rPr lang="en-US" sz="2400" dirty="0">
                <a:latin typeface="Quicksand Bold" panose="020B0604020202020204" charset="0"/>
              </a:rPr>
              <a:t>1. Data Cleaning: This involves handling missing values, dealing with outliers, and removing duplicates to ensure the data is in a suitable format for analysis.</a:t>
            </a:r>
          </a:p>
          <a:p>
            <a:pPr marL="647915" lvl="1" indent="-323958">
              <a:lnSpc>
                <a:spcPts val="3031"/>
              </a:lnSpc>
              <a:buFont typeface="Arial"/>
              <a:buChar char="•"/>
            </a:pPr>
            <a:r>
              <a:rPr lang="en-US" sz="2400" dirty="0">
                <a:latin typeface="Quicksand Bold" panose="020B0604020202020204" charset="0"/>
              </a:rPr>
              <a:t>2. Descriptive Statistics: You calculate and analyze measures of central tendency (such as mean, median, and mode) and measures of dispersion (such as range, variance, and standard deviation) to understand the distribution and variability of the data.</a:t>
            </a:r>
          </a:p>
          <a:p>
            <a:pPr marL="647915" lvl="1" indent="-323958">
              <a:lnSpc>
                <a:spcPts val="3031"/>
              </a:lnSpc>
              <a:buFont typeface="Arial"/>
              <a:buChar char="•"/>
            </a:pPr>
            <a:r>
              <a:rPr lang="en-US" sz="2400" dirty="0">
                <a:latin typeface="Quicksand Bold" panose="020B0604020202020204" charset="0"/>
              </a:rPr>
              <a:t>3. Data Visualization: This step involves creating visual representations of the data using plots, charts, and graphs. Common visualizations include bar plots, histograms, scatter plots, box plots, and </a:t>
            </a:r>
            <a:r>
              <a:rPr lang="en-US" sz="2400" dirty="0" err="1">
                <a:latin typeface="Quicksand Bold" panose="020B0604020202020204" charset="0"/>
              </a:rPr>
              <a:t>heatmaps</a:t>
            </a:r>
            <a:r>
              <a:rPr lang="en-US" sz="2400" dirty="0">
                <a:latin typeface="Quicksand Bold" panose="020B0604020202020204" charset="0"/>
              </a:rPr>
              <a:t>. Visualizations help in identifying patterns, trends, and relationships within the data.</a:t>
            </a:r>
          </a:p>
          <a:p>
            <a:pPr marL="647915" lvl="1" indent="-323958">
              <a:lnSpc>
                <a:spcPts val="3031"/>
              </a:lnSpc>
              <a:buFont typeface="Arial"/>
              <a:buChar char="•"/>
            </a:pPr>
            <a:r>
              <a:rPr lang="en-US" sz="2400" dirty="0">
                <a:latin typeface="Quicksand Bold" panose="020B0604020202020204" charset="0"/>
              </a:rPr>
              <a:t>4. Correlation Analysis: You examine the relationships between variables to determine if there are any significant associations or dependencies. This can be done by calculating correlation coefficients or creating scatter plots.</a:t>
            </a:r>
          </a:p>
          <a:p>
            <a:pPr marL="647915" lvl="1" indent="-323958">
              <a:lnSpc>
                <a:spcPts val="3031"/>
              </a:lnSpc>
              <a:buFont typeface="Arial"/>
              <a:buChar char="•"/>
            </a:pPr>
            <a:r>
              <a:rPr lang="en-US" sz="2400" dirty="0">
                <a:latin typeface="Quicksand Bold" panose="020B0604020202020204" charset="0"/>
              </a:rPr>
              <a:t>5. Feature Engineering: This involves creating new features or transforming existing ones to extract more meaningful information from the data. Feature engineering can help in improving the performance of machine learning models</a:t>
            </a:r>
            <a:r>
              <a:rPr lang="en-US" sz="2400" dirty="0">
                <a:latin typeface="Quicksand" panose="020B0604020202020204" charset="0"/>
              </a:rPr>
              <a: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sp>
        <p:nvSpPr>
          <p:cNvPr id="16" name="Freeform 8"/>
          <p:cNvSpPr/>
          <p:nvPr/>
        </p:nvSpPr>
        <p:spPr>
          <a:xfrm>
            <a:off x="2389908" y="37811"/>
            <a:ext cx="9421092" cy="1086691"/>
          </a:xfrm>
          <a:custGeom>
            <a:avLst/>
            <a:gdLst/>
            <a:ahLst/>
            <a:cxnLst/>
            <a:rect l="l" t="t" r="r" b="b"/>
            <a:pathLst>
              <a:path w="1818874" h="388942">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id="5" name="TextBox 5"/>
          <p:cNvSpPr txBox="1"/>
          <p:nvPr/>
        </p:nvSpPr>
        <p:spPr>
          <a:xfrm>
            <a:off x="2362199" y="1099077"/>
            <a:ext cx="15925801" cy="8503097"/>
          </a:xfrm>
          <a:prstGeom prst="rect">
            <a:avLst/>
          </a:prstGeom>
        </p:spPr>
        <p:txBody>
          <a:bodyPr wrap="square" lIns="0" tIns="0" rIns="0" bIns="0" rtlCol="0" anchor="t">
            <a:spAutoFit/>
          </a:bodyPr>
          <a:lstStyle/>
          <a:p>
            <a:pPr algn="l">
              <a:buFont typeface="+mj-lt"/>
              <a:buAutoNum type="arabicPeriod"/>
            </a:pPr>
            <a:r>
              <a:rPr lang="en-US" sz="3600" dirty="0">
                <a:solidFill>
                  <a:srgbClr val="203162"/>
                </a:solidFill>
                <a:latin typeface="Quicksand Bold"/>
              </a:rPr>
              <a:t>Objective: Estimating the total profit for a new sales region based on historical data.</a:t>
            </a:r>
            <a:r>
              <a:rPr lang="en-US" sz="3600" b="1" i="0" dirty="0">
                <a:solidFill>
                  <a:srgbClr val="374151"/>
                </a:solidFill>
                <a:effectLst/>
                <a:latin typeface="Söhne"/>
              </a:rPr>
              <a:t> Grouping by University:</a:t>
            </a:r>
            <a:r>
              <a:rPr lang="en-US" sz="3600" b="0" i="0" dirty="0">
                <a:solidFill>
                  <a:srgbClr val="374151"/>
                </a:solidFill>
                <a:effectLst/>
                <a:latin typeface="Söhne"/>
              </a:rPr>
              <a:t> Group the data by the 'UNIVERSITY' column to get insights into the performance of students from each university.</a:t>
            </a:r>
          </a:p>
          <a:p>
            <a:pPr algn="l">
              <a:buFont typeface="+mj-lt"/>
              <a:buAutoNum type="arabicPeriod"/>
            </a:pPr>
            <a:r>
              <a:rPr lang="en-US" sz="3600" b="1" i="0" dirty="0">
                <a:solidFill>
                  <a:srgbClr val="374151"/>
                </a:solidFill>
                <a:effectLst/>
                <a:latin typeface="Söhne"/>
              </a:rPr>
              <a:t>Calculate Mean and Standard Deviation:</a:t>
            </a:r>
            <a:r>
              <a:rPr lang="en-US" sz="3600" b="0" i="0" dirty="0">
                <a:solidFill>
                  <a:srgbClr val="374151"/>
                </a:solidFill>
                <a:effectLst/>
                <a:latin typeface="Söhne"/>
              </a:rPr>
              <a:t> Calculate the mean and standard deviation of the 'Domain Specific SCORE (OUT 50)' for each university. This will give you an idea of the average performance and the spread of scores in the domain-specific score.</a:t>
            </a:r>
          </a:p>
          <a:p>
            <a:pPr algn="l">
              <a:buFont typeface="+mj-lt"/>
              <a:buAutoNum type="arabicPeriod"/>
            </a:pPr>
            <a:r>
              <a:rPr lang="en-US" sz="3600" b="1" i="0" dirty="0">
                <a:solidFill>
                  <a:srgbClr val="374151"/>
                </a:solidFill>
                <a:effectLst/>
                <a:latin typeface="Söhne"/>
              </a:rPr>
              <a:t>Visualize the Data:</a:t>
            </a:r>
            <a:r>
              <a:rPr lang="en-US" sz="3600" b="0" i="0" dirty="0">
                <a:solidFill>
                  <a:srgbClr val="374151"/>
                </a:solidFill>
                <a:effectLst/>
                <a:latin typeface="Söhne"/>
              </a:rPr>
              <a:t> Create visualizations such as bar charts or box plots to visually represent the distribution of domain-specific scores for each university. This can help you identify trends or variations in the data.</a:t>
            </a:r>
          </a:p>
          <a:p>
            <a:pPr algn="l">
              <a:buFont typeface="+mj-lt"/>
              <a:buAutoNum type="arabicPeriod"/>
            </a:pPr>
            <a:r>
              <a:rPr lang="en-US" sz="3600" b="1" i="0" dirty="0">
                <a:solidFill>
                  <a:srgbClr val="374151"/>
                </a:solidFill>
                <a:effectLst/>
                <a:latin typeface="Söhne"/>
              </a:rPr>
              <a:t>Ranking Universities:</a:t>
            </a:r>
            <a:r>
              <a:rPr lang="en-US" sz="3600" b="0" i="0" dirty="0">
                <a:solidFill>
                  <a:srgbClr val="374151"/>
                </a:solidFill>
                <a:effectLst/>
                <a:latin typeface="Söhne"/>
              </a:rPr>
              <a:t> If you want to rank universities based on domain-specific scores, you can use the 'Domain Specific SCORE (OUT 50)' mean as a metric. Sort the universities based on this mean score in descending order to identify the top-performing universities in terms of domain-specific scores.</a:t>
            </a:r>
          </a:p>
          <a:p>
            <a:pPr marL="531705" lvl="1" indent="-265852">
              <a:lnSpc>
                <a:spcPts val="2955"/>
              </a:lnSpc>
              <a:buFont typeface="Arial"/>
              <a:buChar char="•"/>
            </a:pPr>
            <a:endParaRPr lang="en-US" sz="3600" dirty="0">
              <a:solidFill>
                <a:srgbClr val="203162"/>
              </a:solidFill>
              <a:latin typeface="Quicksand Bold"/>
            </a:endParaRPr>
          </a:p>
          <a:p>
            <a:pPr>
              <a:lnSpc>
                <a:spcPts val="2955"/>
              </a:lnSpc>
            </a:pPr>
            <a:endParaRPr lang="en-US" sz="2400" dirty="0">
              <a:solidFill>
                <a:srgbClr val="203162"/>
              </a:solidFill>
              <a:latin typeface="Quicksand Bold"/>
            </a:endParaRPr>
          </a:p>
        </p:txBody>
      </p:sp>
      <p:sp>
        <p:nvSpPr>
          <p:cNvPr id="6" name="TextBox 6"/>
          <p:cNvSpPr txBox="1"/>
          <p:nvPr/>
        </p:nvSpPr>
        <p:spPr>
          <a:xfrm>
            <a:off x="2819400" y="98580"/>
            <a:ext cx="14191410" cy="1025922"/>
          </a:xfrm>
          <a:prstGeom prst="rect">
            <a:avLst/>
          </a:prstGeom>
        </p:spPr>
        <p:txBody>
          <a:bodyPr wrap="square" lIns="0" tIns="0" rIns="0" bIns="0" rtlCol="0" anchor="t">
            <a:spAutoFit/>
          </a:bodyPr>
          <a:lstStyle/>
          <a:p>
            <a:pPr>
              <a:lnSpc>
                <a:spcPts val="3977"/>
              </a:lnSpc>
            </a:pPr>
            <a:r>
              <a:rPr lang="en-US" sz="3314" dirty="0">
                <a:solidFill>
                  <a:srgbClr val="203162"/>
                </a:solidFill>
                <a:latin typeface="Agrandir Bold"/>
              </a:rPr>
              <a:t>Scenario 1:-</a:t>
            </a:r>
          </a:p>
          <a:p>
            <a:pPr>
              <a:lnSpc>
                <a:spcPts val="3977"/>
              </a:lnSpc>
            </a:pPr>
            <a:r>
              <a:rPr lang="en-US" sz="3314" dirty="0">
                <a:solidFill>
                  <a:srgbClr val="203162"/>
                </a:solidFill>
                <a:latin typeface="Agrandir Bold"/>
              </a:rPr>
              <a:t>Estimating Domain specific score </a:t>
            </a:r>
          </a:p>
        </p:txBody>
      </p:sp>
      <p:sp>
        <p:nvSpPr>
          <p:cNvPr id="9" name="TextBox 9"/>
          <p:cNvSpPr txBox="1"/>
          <p:nvPr/>
        </p:nvSpPr>
        <p:spPr>
          <a:xfrm>
            <a:off x="2438400" y="98580"/>
            <a:ext cx="15697200" cy="10089840"/>
          </a:xfrm>
          <a:prstGeom prst="rect">
            <a:avLst/>
          </a:prstGeom>
        </p:spPr>
        <p:txBody>
          <a:bodyPr lIns="50800" tIns="50800" rIns="50800" bIns="50800" rtlCol="0" anchor="ctr"/>
          <a:lstStyle/>
          <a:p>
            <a:pPr algn="ctr">
              <a:lnSpc>
                <a:spcPts val="2186"/>
              </a:lnSpc>
            </a:pPr>
            <a:endParaRPr dirty="0"/>
          </a:p>
        </p:txBody>
      </p:sp>
      <p:sp>
        <p:nvSpPr>
          <p:cNvPr id="11" name="Freeform 11"/>
          <p:cNvSpPr/>
          <p:nvPr/>
        </p:nvSpPr>
        <p:spPr>
          <a:xfrm>
            <a:off x="16840200" y="67407"/>
            <a:ext cx="1048082" cy="1245022"/>
          </a:xfrm>
          <a:custGeom>
            <a:avLst/>
            <a:gdLst/>
            <a:ahLst/>
            <a:cxnLst/>
            <a:rect l="l" t="t" r="r" b="b"/>
            <a:pathLst>
              <a:path w="1048082" h="1245022">
                <a:moveTo>
                  <a:pt x="0" y="0"/>
                </a:moveTo>
                <a:lnTo>
                  <a:pt x="1048081" y="0"/>
                </a:lnTo>
                <a:lnTo>
                  <a:pt x="1048081" y="1245022"/>
                </a:lnTo>
                <a:lnTo>
                  <a:pt x="0" y="12450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sp>
        <p:nvSpPr>
          <p:cNvPr id="13" name="Freeform 8"/>
          <p:cNvSpPr/>
          <p:nvPr/>
        </p:nvSpPr>
        <p:spPr>
          <a:xfrm>
            <a:off x="2514600" y="85338"/>
            <a:ext cx="10342418" cy="1476762"/>
          </a:xfrm>
          <a:custGeom>
            <a:avLst/>
            <a:gdLst/>
            <a:ahLst/>
            <a:cxnLst/>
            <a:rect l="l" t="t" r="r" b="b"/>
            <a:pathLst>
              <a:path w="1818874" h="388942">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id="5" name="TextBox 5"/>
          <p:cNvSpPr txBox="1"/>
          <p:nvPr/>
        </p:nvSpPr>
        <p:spPr>
          <a:xfrm>
            <a:off x="1981200" y="1562100"/>
            <a:ext cx="16230600" cy="7750968"/>
          </a:xfrm>
          <a:prstGeom prst="rect">
            <a:avLst/>
          </a:prstGeom>
        </p:spPr>
        <p:txBody>
          <a:bodyPr wrap="square" lIns="0" tIns="0" rIns="0" bIns="0" rtlCol="0" anchor="t">
            <a:spAutoFit/>
          </a:bodyPr>
          <a:lstStyle/>
          <a:p>
            <a:pPr algn="l">
              <a:buFont typeface="+mj-lt"/>
              <a:buAutoNum type="arabicPeriod"/>
            </a:pPr>
            <a:r>
              <a:rPr lang="en-US" sz="4000" dirty="0">
                <a:solidFill>
                  <a:srgbClr val="203162"/>
                </a:solidFill>
                <a:latin typeface="Quicksand Bold"/>
              </a:rPr>
              <a:t>Objective</a:t>
            </a:r>
            <a:r>
              <a:rPr lang="en-US" sz="4000" b="1" i="0" dirty="0">
                <a:solidFill>
                  <a:srgbClr val="374151"/>
                </a:solidFill>
                <a:effectLst/>
                <a:latin typeface="Söhne"/>
              </a:rPr>
              <a:t> Grouping by University:</a:t>
            </a:r>
            <a:r>
              <a:rPr lang="en-US" sz="4000" b="0" i="0" dirty="0">
                <a:solidFill>
                  <a:srgbClr val="374151"/>
                </a:solidFill>
                <a:effectLst/>
                <a:latin typeface="Söhne"/>
              </a:rPr>
              <a:t> Group the data by the 'UNIVERSITY' column to analyze the percentiles of students from each university.</a:t>
            </a:r>
          </a:p>
          <a:p>
            <a:pPr algn="l">
              <a:buFont typeface="+mj-lt"/>
              <a:buAutoNum type="arabicPeriod"/>
            </a:pPr>
            <a:r>
              <a:rPr lang="en-US" sz="4000" b="1" i="0" dirty="0">
                <a:solidFill>
                  <a:srgbClr val="374151"/>
                </a:solidFill>
                <a:effectLst/>
                <a:latin typeface="Söhne"/>
              </a:rPr>
              <a:t>Calculate Percentiles:</a:t>
            </a:r>
            <a:r>
              <a:rPr lang="en-US" sz="4000" b="0" i="0" dirty="0">
                <a:solidFill>
                  <a:srgbClr val="374151"/>
                </a:solidFill>
                <a:effectLst/>
                <a:latin typeface="Söhne"/>
              </a:rPr>
              <a:t> Calculate the desired percentiles (e.g., 25th, 50th, and 75th percentiles) of the 'PERCENTILE' column for each university. This will give you an understanding of the distribution of percentiles within each university.</a:t>
            </a:r>
          </a:p>
          <a:p>
            <a:pPr algn="l">
              <a:buFont typeface="+mj-lt"/>
              <a:buAutoNum type="arabicPeriod"/>
            </a:pPr>
            <a:r>
              <a:rPr lang="en-US" sz="4000" b="1" i="0" dirty="0">
                <a:solidFill>
                  <a:srgbClr val="374151"/>
                </a:solidFill>
                <a:effectLst/>
                <a:latin typeface="Söhne"/>
              </a:rPr>
              <a:t>Visualize the Data:</a:t>
            </a:r>
            <a:r>
              <a:rPr lang="en-US" sz="4000" b="0" i="0" dirty="0">
                <a:solidFill>
                  <a:srgbClr val="374151"/>
                </a:solidFill>
                <a:effectLst/>
                <a:latin typeface="Söhne"/>
              </a:rPr>
              <a:t> Create visualizations such as box plots or violin plots to represent the distribution of percentiles for each university. This can help you identify the spread and central tendency of percentiles.</a:t>
            </a:r>
          </a:p>
          <a:p>
            <a:pPr algn="l">
              <a:buFont typeface="+mj-lt"/>
              <a:buAutoNum type="arabicPeriod"/>
            </a:pPr>
            <a:r>
              <a:rPr lang="en-US" sz="4000" b="1" i="0" dirty="0">
                <a:solidFill>
                  <a:srgbClr val="374151"/>
                </a:solidFill>
                <a:effectLst/>
                <a:latin typeface="Söhne"/>
              </a:rPr>
              <a:t>Ranking Universities:</a:t>
            </a:r>
            <a:r>
              <a:rPr lang="en-US" sz="4000" b="0" i="0" dirty="0">
                <a:solidFill>
                  <a:srgbClr val="374151"/>
                </a:solidFill>
                <a:effectLst/>
                <a:latin typeface="Söhne"/>
              </a:rPr>
              <a:t> If you want to rank universities based on percentiles, you can use the 'PERCENTILE' median (50th percentile) as a metric. Sort the universities based on this median percentile in descending order to identify the top-ranking universities.</a:t>
            </a:r>
          </a:p>
          <a:p>
            <a:pPr marL="531705" lvl="1" indent="-265852">
              <a:lnSpc>
                <a:spcPts val="2955"/>
              </a:lnSpc>
              <a:buFont typeface="Arial"/>
              <a:buChar char="•"/>
            </a:pPr>
            <a:endParaRPr lang="en-US" sz="2462" dirty="0">
              <a:solidFill>
                <a:srgbClr val="203162"/>
              </a:solidFill>
              <a:latin typeface="Quicksand Bold"/>
            </a:endParaRPr>
          </a:p>
        </p:txBody>
      </p:sp>
      <p:sp>
        <p:nvSpPr>
          <p:cNvPr id="6" name="TextBox 6"/>
          <p:cNvSpPr txBox="1"/>
          <p:nvPr/>
        </p:nvSpPr>
        <p:spPr>
          <a:xfrm>
            <a:off x="2667000" y="266700"/>
            <a:ext cx="16116300" cy="1025922"/>
          </a:xfrm>
          <a:prstGeom prst="rect">
            <a:avLst/>
          </a:prstGeom>
        </p:spPr>
        <p:txBody>
          <a:bodyPr wrap="square" lIns="0" tIns="0" rIns="0" bIns="0" rtlCol="0" anchor="t">
            <a:spAutoFit/>
          </a:bodyPr>
          <a:lstStyle/>
          <a:p>
            <a:pPr>
              <a:lnSpc>
                <a:spcPts val="3977"/>
              </a:lnSpc>
            </a:pPr>
            <a:r>
              <a:rPr lang="en-US" sz="3314" dirty="0">
                <a:solidFill>
                  <a:srgbClr val="203162"/>
                </a:solidFill>
                <a:latin typeface="Agrandir Bold"/>
              </a:rPr>
              <a:t>Scenario 2: </a:t>
            </a:r>
          </a:p>
          <a:p>
            <a:pPr>
              <a:lnSpc>
                <a:spcPts val="3977"/>
              </a:lnSpc>
            </a:pPr>
            <a:r>
              <a:rPr lang="en-US" sz="3314" dirty="0">
                <a:solidFill>
                  <a:srgbClr val="203162"/>
                </a:solidFill>
                <a:latin typeface="Agrandir Bold"/>
              </a:rPr>
              <a:t> Evaluating Unit Price Variability for Item Types</a:t>
            </a:r>
          </a:p>
        </p:txBody>
      </p:sp>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376816" y="1052549"/>
            <a:ext cx="10829854" cy="1110945"/>
          </a:xfrm>
          <a:prstGeom prst="rect">
            <a:avLst/>
          </a:prstGeom>
        </p:spPr>
        <p:txBody>
          <a:bodyPr lIns="0" tIns="0" rIns="0" bIns="0" rtlCol="0" anchor="t">
            <a:spAutoFit/>
          </a:bodyPr>
          <a:lstStyle/>
          <a:p>
            <a:pPr algn="ctr">
              <a:lnSpc>
                <a:spcPts val="8880"/>
              </a:lnSpc>
            </a:pPr>
            <a:r>
              <a:rPr lang="en-US" sz="7400" dirty="0">
                <a:solidFill>
                  <a:srgbClr val="ABD7FF"/>
                </a:solidFill>
                <a:latin typeface="Agrandir Bold"/>
              </a:rPr>
              <a:t>Units :-</a:t>
            </a:r>
          </a:p>
        </p:txBody>
      </p:sp>
      <p:sp>
        <p:nvSpPr>
          <p:cNvPr id="3" name="TextBox 3"/>
          <p:cNvSpPr txBox="1"/>
          <p:nvPr/>
        </p:nvSpPr>
        <p:spPr>
          <a:xfrm>
            <a:off x="1964975" y="4076700"/>
            <a:ext cx="13827971" cy="6001643"/>
          </a:xfrm>
          <a:prstGeom prst="rect">
            <a:avLst/>
          </a:prstGeom>
        </p:spPr>
        <p:txBody>
          <a:bodyPr lIns="0" tIns="0" rIns="0" bIns="0" rtlCol="0" anchor="t">
            <a:spAutoFit/>
          </a:bodyPr>
          <a:lstStyle/>
          <a:p>
            <a:pPr algn="ctr">
              <a:lnSpc>
                <a:spcPts val="3639"/>
              </a:lnSpc>
            </a:pPr>
            <a:r>
              <a:rPr lang="en-US" sz="2400" dirty="0">
                <a:solidFill>
                  <a:schemeClr val="bg1"/>
                </a:solidFill>
              </a:rPr>
              <a:t>Measures of Central Tendency:</a:t>
            </a:r>
          </a:p>
          <a:p>
            <a:pPr algn="ctr">
              <a:lnSpc>
                <a:spcPts val="3639"/>
              </a:lnSpc>
            </a:pPr>
            <a:r>
              <a:rPr lang="en-US" sz="2400" dirty="0">
                <a:solidFill>
                  <a:schemeClr val="bg1"/>
                </a:solidFill>
              </a:rPr>
              <a:t> Mean: 51.46 </a:t>
            </a:r>
          </a:p>
          <a:p>
            <a:pPr algn="ctr">
              <a:lnSpc>
                <a:spcPts val="3639"/>
              </a:lnSpc>
            </a:pPr>
            <a:r>
              <a:rPr lang="en-US" sz="2400" dirty="0">
                <a:solidFill>
                  <a:schemeClr val="bg1"/>
                </a:solidFill>
              </a:rPr>
              <a:t>Median: 51.5</a:t>
            </a:r>
          </a:p>
          <a:p>
            <a:pPr algn="ctr">
              <a:lnSpc>
                <a:spcPts val="3639"/>
              </a:lnSpc>
            </a:pPr>
            <a:r>
              <a:rPr lang="en-US" sz="2400" dirty="0">
                <a:solidFill>
                  <a:schemeClr val="bg1"/>
                </a:solidFill>
              </a:rPr>
              <a:t>Mode: 81</a:t>
            </a:r>
          </a:p>
          <a:p>
            <a:pPr algn="ctr">
              <a:lnSpc>
                <a:spcPts val="3639"/>
              </a:lnSpc>
            </a:pPr>
            <a:r>
              <a:rPr lang="en-US" sz="2400" dirty="0">
                <a:solidFill>
                  <a:schemeClr val="bg1"/>
                </a:solidFill>
              </a:rPr>
              <a:t>Measures of Variability:</a:t>
            </a:r>
          </a:p>
          <a:p>
            <a:pPr algn="ctr">
              <a:lnSpc>
                <a:spcPts val="3639"/>
              </a:lnSpc>
            </a:pPr>
            <a:r>
              <a:rPr lang="en-US" sz="2400" dirty="0">
                <a:solidFill>
                  <a:schemeClr val="bg1"/>
                </a:solidFill>
              </a:rPr>
              <a:t> Range: 98</a:t>
            </a:r>
          </a:p>
          <a:p>
            <a:pPr algn="ctr">
              <a:lnSpc>
                <a:spcPts val="3639"/>
              </a:lnSpc>
            </a:pPr>
            <a:r>
              <a:rPr lang="en-US" sz="2400" dirty="0">
                <a:solidFill>
                  <a:schemeClr val="bg1"/>
                </a:solidFill>
              </a:rPr>
              <a:t>Variance: 919.3014141414137 </a:t>
            </a:r>
          </a:p>
          <a:p>
            <a:pPr algn="ctr">
              <a:lnSpc>
                <a:spcPts val="3639"/>
              </a:lnSpc>
            </a:pPr>
            <a:r>
              <a:rPr lang="en-US" sz="2400" dirty="0">
                <a:solidFill>
                  <a:schemeClr val="bg1"/>
                </a:solidFill>
              </a:rPr>
              <a:t>Standard Deviation: 30.3199837424332</a:t>
            </a:r>
          </a:p>
          <a:p>
            <a:pPr algn="ctr">
              <a:lnSpc>
                <a:spcPts val="3639"/>
              </a:lnSpc>
            </a:pPr>
            <a:r>
              <a:rPr lang="en-US" sz="2400" dirty="0">
                <a:solidFill>
                  <a:schemeClr val="bg1"/>
                </a:solidFill>
              </a:rPr>
              <a:t> IQR: 57.25</a:t>
            </a:r>
          </a:p>
          <a:p>
            <a:pPr algn="ctr">
              <a:lnSpc>
                <a:spcPts val="3639"/>
              </a:lnSpc>
            </a:pPr>
            <a:r>
              <a:rPr lang="en-US" sz="2400" dirty="0">
                <a:solidFill>
                  <a:schemeClr val="bg1"/>
                </a:solidFill>
              </a:rPr>
              <a:t> Shape of the Distribution: </a:t>
            </a:r>
          </a:p>
          <a:p>
            <a:pPr algn="ctr">
              <a:lnSpc>
                <a:spcPts val="3639"/>
              </a:lnSpc>
            </a:pPr>
            <a:r>
              <a:rPr lang="en-US" sz="2400" dirty="0">
                <a:solidFill>
                  <a:schemeClr val="bg1"/>
                </a:solidFill>
              </a:rPr>
              <a:t>Skewness: -0.08905610002651417</a:t>
            </a:r>
          </a:p>
          <a:p>
            <a:pPr algn="ctr">
              <a:lnSpc>
                <a:spcPts val="3639"/>
              </a:lnSpc>
            </a:pPr>
            <a:r>
              <a:rPr lang="en-US" sz="2400" dirty="0">
                <a:solidFill>
                  <a:schemeClr val="bg1"/>
                </a:solidFill>
              </a:rPr>
              <a:t> Kurtosis: -1.3443997000678436</a:t>
            </a:r>
            <a:endParaRPr lang="en-US" sz="2799" dirty="0">
              <a:solidFill>
                <a:srgbClr val="F8F6F1"/>
              </a:solidFill>
              <a:latin typeface="Quicksand Bold"/>
            </a:endParaRPr>
          </a:p>
          <a:p>
            <a:pPr algn="ctr">
              <a:lnSpc>
                <a:spcPts val="3639"/>
              </a:lnSpc>
            </a:pPr>
            <a:endParaRPr lang="en-US" sz="2799" dirty="0">
              <a:solidFill>
                <a:srgbClr val="F8F6F1"/>
              </a:solidFill>
              <a:latin typeface="Quicksand Bold"/>
            </a:endParaRPr>
          </a:p>
        </p:txBody>
      </p:sp>
      <p:grpSp>
        <p:nvGrpSpPr>
          <p:cNvPr id="4" name="Group 4"/>
          <p:cNvGrpSpPr/>
          <p:nvPr/>
        </p:nvGrpSpPr>
        <p:grpSpPr>
          <a:xfrm>
            <a:off x="7834963" y="2418616"/>
            <a:ext cx="2618075" cy="655443"/>
            <a:chOff x="0" y="0"/>
            <a:chExt cx="3490766" cy="873923"/>
          </a:xfrm>
        </p:grpSpPr>
        <p:grpSp>
          <p:nvGrpSpPr>
            <p:cNvPr id="5" name="Group 5"/>
            <p:cNvGrpSpPr/>
            <p:nvPr/>
          </p:nvGrpSpPr>
          <p:grpSpPr>
            <a:xfrm>
              <a:off x="2616843" y="0"/>
              <a:ext cx="873923" cy="8739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610"/>
              </a:solidFill>
            </p:spPr>
          </p:sp>
          <p:sp>
            <p:nvSpPr>
              <p:cNvPr id="7" name="TextBox 7"/>
              <p:cNvSpPr txBox="1"/>
              <p:nvPr/>
            </p:nvSpPr>
            <p:spPr>
              <a:xfrm>
                <a:off x="127000" y="165100"/>
                <a:ext cx="558800" cy="520700"/>
              </a:xfrm>
              <a:prstGeom prst="rect">
                <a:avLst/>
              </a:prstGeom>
            </p:spPr>
            <p:txBody>
              <a:bodyPr lIns="37715" tIns="37715" rIns="37715" bIns="37715" rtlCol="0" anchor="ctr"/>
              <a:lstStyle/>
              <a:p>
                <a:pPr algn="ctr">
                  <a:lnSpc>
                    <a:spcPts val="2186"/>
                  </a:lnSpc>
                </a:pPr>
                <a:endParaRPr/>
              </a:p>
            </p:txBody>
          </p:sp>
        </p:grpSp>
        <p:grpSp>
          <p:nvGrpSpPr>
            <p:cNvPr id="8" name="Group 8"/>
            <p:cNvGrpSpPr/>
            <p:nvPr/>
          </p:nvGrpSpPr>
          <p:grpSpPr>
            <a:xfrm>
              <a:off x="1391997" y="0"/>
              <a:ext cx="710063" cy="873923"/>
              <a:chOff x="0" y="0"/>
              <a:chExt cx="660400" cy="812800"/>
            </a:xfrm>
          </p:grpSpPr>
          <p:sp>
            <p:nvSpPr>
              <p:cNvPr id="9" name="Freeform 9"/>
              <p:cNvSpPr/>
              <p:nvPr/>
            </p:nvSpPr>
            <p:spPr>
              <a:xfrm>
                <a:off x="0" y="0"/>
                <a:ext cx="660400" cy="812800"/>
              </a:xfrm>
              <a:custGeom>
                <a:avLst/>
                <a:gdLst/>
                <a:ahLst/>
                <a:cxnLst/>
                <a:rect l="l" t="t" r="r" b="b"/>
                <a:pathLst>
                  <a:path w="660400" h="8128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19A28D"/>
              </a:solidFill>
            </p:spPr>
          </p:sp>
          <p:sp>
            <p:nvSpPr>
              <p:cNvPr id="10" name="TextBox 10"/>
              <p:cNvSpPr txBox="1"/>
              <p:nvPr/>
            </p:nvSpPr>
            <p:spPr>
              <a:xfrm>
                <a:off x="0" y="165100"/>
                <a:ext cx="660400" cy="647700"/>
              </a:xfrm>
              <a:prstGeom prst="rect">
                <a:avLst/>
              </a:prstGeom>
            </p:spPr>
            <p:txBody>
              <a:bodyPr lIns="37715" tIns="37715" rIns="37715" bIns="37715" rtlCol="0" anchor="ctr"/>
              <a:lstStyle/>
              <a:p>
                <a:pPr algn="ctr">
                  <a:lnSpc>
                    <a:spcPts val="2186"/>
                  </a:lnSpc>
                </a:pPr>
                <a:endParaRPr/>
              </a:p>
            </p:txBody>
          </p:sp>
        </p:grpSp>
        <p:sp>
          <p:nvSpPr>
            <p:cNvPr id="11" name="Freeform 11"/>
            <p:cNvSpPr/>
            <p:nvPr/>
          </p:nvSpPr>
          <p:spPr>
            <a:xfrm>
              <a:off x="0" y="0"/>
              <a:ext cx="877213" cy="873923"/>
            </a:xfrm>
            <a:custGeom>
              <a:avLst/>
              <a:gdLst/>
              <a:ahLst/>
              <a:cxnLst/>
              <a:rect l="l" t="t" r="r" b="b"/>
              <a:pathLst>
                <a:path w="877213" h="873923">
                  <a:moveTo>
                    <a:pt x="0" y="0"/>
                  </a:moveTo>
                  <a:lnTo>
                    <a:pt x="877213" y="0"/>
                  </a:lnTo>
                  <a:lnTo>
                    <a:pt x="877213" y="873923"/>
                  </a:lnTo>
                  <a:lnTo>
                    <a:pt x="0" y="873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2" name="Rectangle 1">
            <a:extLst>
              <a:ext uri="{FF2B5EF4-FFF2-40B4-BE49-F238E27FC236}">
                <a16:creationId xmlns:a16="http://schemas.microsoft.com/office/drawing/2014/main" id="{FCB25E7B-9EF4-64E0-3527-19A8DE4CB5D9}"/>
              </a:ext>
            </a:extLst>
          </p:cNvPr>
          <p:cNvSpPr>
            <a:spLocks noChangeArrowheads="1"/>
          </p:cNvSpPr>
          <p:nvPr/>
        </p:nvSpPr>
        <p:spPr bwMode="auto">
          <a:xfrm>
            <a:off x="0" y="0"/>
            <a:ext cx="18288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30.3199837424332</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6025273" y="4598353"/>
            <a:ext cx="6060450" cy="1239407"/>
          </a:xfrm>
          <a:prstGeom prst="rect">
            <a:avLst/>
          </a:prstGeom>
        </p:spPr>
        <p:txBody>
          <a:bodyPr lIns="0" tIns="0" rIns="0" bIns="0" rtlCol="0" anchor="t">
            <a:spAutoFit/>
          </a:bodyPr>
          <a:lstStyle/>
          <a:p>
            <a:pPr algn="ctr">
              <a:lnSpc>
                <a:spcPts val="9390"/>
              </a:lnSpc>
              <a:spcBef>
                <a:spcPct val="0"/>
              </a:spcBef>
            </a:pPr>
            <a:r>
              <a:rPr lang="en-US" sz="9297">
                <a:solidFill>
                  <a:srgbClr val="FFFFFF"/>
                </a:solidFill>
                <a:latin typeface="Glacial Indifference Bold"/>
              </a:rPr>
              <a:t>Thank You!</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AC02A71EF4604EB7A499522E5CE225" ma:contentTypeVersion="3" ma:contentTypeDescription="Create a new document." ma:contentTypeScope="" ma:versionID="c40b199964782a4d4a1a11de054b1e36">
  <xsd:schema xmlns:xsd="http://www.w3.org/2001/XMLSchema" xmlns:xs="http://www.w3.org/2001/XMLSchema" xmlns:p="http://schemas.microsoft.com/office/2006/metadata/properties" xmlns:ns3="81cc2803-edcc-47db-9734-f7784c31ca94" targetNamespace="http://schemas.microsoft.com/office/2006/metadata/properties" ma:root="true" ma:fieldsID="c49a91ccf4b1e3a23b8b146428c2d774" ns3:_="">
    <xsd:import namespace="81cc2803-edcc-47db-9734-f7784c31ca94"/>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c2803-edcc-47db-9734-f7784c31ca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9A6DAE-ABC8-4432-80D3-519779FF1D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cc2803-edcc-47db-9734-f7784c31c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29B008-3E35-48E5-BCF0-D12DEFB4DA35}">
  <ds:schemaRefs>
    <ds:schemaRef ds:uri="http://schemas.microsoft.com/sharepoint/v3/contenttype/forms"/>
  </ds:schemaRefs>
</ds:datastoreItem>
</file>

<file path=customXml/itemProps3.xml><?xml version="1.0" encoding="utf-8"?>
<ds:datastoreItem xmlns:ds="http://schemas.openxmlformats.org/officeDocument/2006/customXml" ds:itemID="{B9AC6AD2-4542-4214-9EBA-AF4EC2FBF41B}">
  <ds:schemaRefs>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81cc2803-edcc-47db-9734-f7784c31ca9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81</TotalTime>
  <Words>856</Words>
  <Application>Microsoft Office PowerPoint</Application>
  <PresentationFormat>Custom</PresentationFormat>
  <Paragraphs>63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Söhne</vt:lpstr>
      <vt:lpstr>Courier New</vt:lpstr>
      <vt:lpstr>Agrandir Bold</vt:lpstr>
      <vt:lpstr>Wingdings 3</vt:lpstr>
      <vt:lpstr>Arial</vt:lpstr>
      <vt:lpstr>Century Gothic</vt:lpstr>
      <vt:lpstr>Quicksand Bold</vt:lpstr>
      <vt:lpstr>Glacial Indifference Bold</vt:lpstr>
      <vt:lpstr>Quicksand</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Numerical Data Education Presentation in Blue Cream Yellow Bold Geometric Style</dc:title>
  <dc:creator>Hitesh</dc:creator>
  <cp:lastModifiedBy>KAMISETTY HITESH</cp:lastModifiedBy>
  <cp:revision>12</cp:revision>
  <dcterms:created xsi:type="dcterms:W3CDTF">2006-08-16T00:00:00Z</dcterms:created>
  <dcterms:modified xsi:type="dcterms:W3CDTF">2023-11-10T13:24:50Z</dcterms:modified>
  <dc:identifier>DAFzeCTRhLo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0x010100E7AC02A71EF4604EB7A499522E5CE225</vt:lpwstr>
  </property>
</Properties>
</file>