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ublication/220593625_Keyboard_acoustic_emanations_revisited" TargetMode="External"/><Relationship Id="rId2" Type="http://schemas.openxmlformats.org/officeDocument/2006/relationships/hyperlink" Target="https://www.researchgate.net/publication/370563388_Design_Analysis_and_Implementation_of_an_Advanced_Keylogger_to_Defend_Cyber_Threats"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77070282_Cyber_Security_Testbed_Keyloggers_and_Data_Visualization_on_Keyloggers_-_A_Case_Study" TargetMode="External"/><Relationship Id="rId4" Type="http://schemas.openxmlformats.org/officeDocument/2006/relationships/hyperlink" Target="https://www.researchgate.net/publication/370551093_Keylogger_Deployment_and_Dete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485293" y="4586365"/>
            <a:ext cx="8612420"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K.Kiruthika-Kings Engineering College-</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25000" lnSpcReduction="20000"/>
          </a:bodyPr>
          <a:lstStyle/>
          <a:p>
            <a:pPr marL="305435" indent="-305435"/>
            <a:endParaRPr lang="en-US" dirty="0"/>
          </a:p>
          <a:p>
            <a:pPr marL="305435" indent="-305435"/>
            <a:endParaRPr lang="en-US" dirty="0"/>
          </a:p>
          <a:p>
            <a:pPr marL="305435" indent="-305435"/>
            <a:endParaRPr lang="en-US" dirty="0"/>
          </a:p>
          <a:p>
            <a:pPr marL="305435" indent="-305435"/>
            <a:endParaRPr lang="en-US" sz="2600" dirty="0"/>
          </a:p>
          <a:p>
            <a:pPr marL="305435" indent="-305435"/>
            <a:r>
              <a:rPr lang="en-US" sz="6400" dirty="0"/>
              <a:t>Design, Analysis and Implementation of an Advanced Keylogger to Defend Cyber Threats by Sahil </a:t>
            </a:r>
            <a:r>
              <a:rPr lang="en-US" sz="6400" dirty="0" err="1"/>
              <a:t>Bejo</a:t>
            </a:r>
            <a:r>
              <a:rPr lang="en-US" sz="6400" dirty="0"/>
              <a:t>, </a:t>
            </a:r>
            <a:r>
              <a:rPr lang="en-US" sz="6400" dirty="0" err="1"/>
              <a:t>Biresh</a:t>
            </a:r>
            <a:r>
              <a:rPr lang="en-US" sz="6400" dirty="0"/>
              <a:t> Kumar, Pallab Banerjee, Pooja jha </a:t>
            </a:r>
            <a:r>
              <a:rPr lang="en-IN" sz="6400" dirty="0">
                <a:hlinkClick r:id="rId2"/>
              </a:rPr>
              <a:t>https://www.researchgate.net/publication/370563388_Design_Analysis_and_Implementation_of_an_Advanced_Keylogger_to_Defend_Cyber_Threats</a:t>
            </a:r>
            <a:endParaRPr lang="en-IN" sz="6400" dirty="0"/>
          </a:p>
          <a:p>
            <a:pPr marL="305435" indent="-305435"/>
            <a:endParaRPr lang="en-IN" sz="6400" dirty="0"/>
          </a:p>
          <a:p>
            <a:pPr marL="305435" indent="-305435"/>
            <a:r>
              <a:rPr lang="en-IN" sz="6400" dirty="0"/>
              <a:t>Keyboard acoustic emanations revisited by Li Zhuang, Feng Zhou, J. D.Tygar</a:t>
            </a:r>
          </a:p>
          <a:p>
            <a:pPr marL="0" indent="0">
              <a:buNone/>
            </a:pPr>
            <a:r>
              <a:rPr lang="en-IN" sz="6400" dirty="0">
                <a:hlinkClick r:id="rId3"/>
              </a:rPr>
              <a:t>https://www.researchgate.net/publication/220593625_Keyboard_acoustic_emanations_revisited</a:t>
            </a:r>
            <a:endParaRPr lang="en-IN" sz="6400" dirty="0"/>
          </a:p>
          <a:p>
            <a:endParaRPr lang="en-IN" sz="6400" dirty="0"/>
          </a:p>
          <a:p>
            <a:r>
              <a:rPr lang="en-IN" sz="6400" dirty="0"/>
              <a:t>Keylogger Deployment and Detection by Sankalp Thorat, Riyeah Rahate, Das Paramjeet Singh, Ganesh Shinde</a:t>
            </a:r>
          </a:p>
          <a:p>
            <a:pPr marL="0" indent="0">
              <a:buNone/>
            </a:pPr>
            <a:r>
              <a:rPr lang="en-IN" sz="6400" dirty="0">
                <a:hlinkClick r:id="rId4"/>
              </a:rPr>
              <a:t>https://www.researchgate.net/publication/370551093_Keylogger_Deployment_and_Detection</a:t>
            </a:r>
            <a:endParaRPr lang="en-IN" sz="6400" dirty="0"/>
          </a:p>
          <a:p>
            <a:r>
              <a:rPr lang="en-US" sz="6400" dirty="0"/>
              <a:t>Cyber Security Testbed: Keyloggers and Data Visualization on Keyloggers - A Case Study by </a:t>
            </a:r>
            <a:r>
              <a:rPr lang="en-IN" sz="6400" dirty="0"/>
              <a:t>Prasiddha Bhat</a:t>
            </a:r>
            <a:r>
              <a:rPr lang="en-IN" sz="6400" u="sng" dirty="0"/>
              <a:t>, </a:t>
            </a:r>
            <a:r>
              <a:rPr lang="en-IN" sz="6400" dirty="0"/>
              <a:t>Namratha H J, Mohana</a:t>
            </a:r>
          </a:p>
          <a:p>
            <a:pPr marL="0" indent="0">
              <a:buNone/>
            </a:pPr>
            <a:r>
              <a:rPr lang="en-IN" sz="6400" dirty="0">
                <a:hlinkClick r:id="rId5"/>
              </a:rPr>
              <a:t>https://www.researchgate.net/publication/377070282_Cyber_Security_Testbed_Keyloggers_and_Data_Visualization_on_Keyloggers_-_A_Case_Study</a:t>
            </a:r>
            <a:endParaRPr lang="en-IN" sz="6400" dirty="0"/>
          </a:p>
          <a:p>
            <a:pPr marL="0" indent="0">
              <a:buNone/>
            </a:pPr>
            <a:endParaRPr lang="en-IN" sz="6400" dirty="0"/>
          </a:p>
          <a:p>
            <a:pPr marL="0" indent="0">
              <a:buNone/>
            </a:pPr>
            <a:endParaRPr lang="en-IN" sz="2600" dirty="0"/>
          </a:p>
          <a:p>
            <a:pPr marL="0" indent="0">
              <a:buNone/>
            </a:pPr>
            <a:endParaRPr lang="en-IN" dirty="0"/>
          </a:p>
          <a:p>
            <a:endParaRPr lang="en-IN" u="sng" dirty="0"/>
          </a:p>
          <a:p>
            <a:pPr marL="305435" indent="-305435"/>
            <a:endParaRPr lang="en-IN" sz="1600" dirty="0"/>
          </a:p>
          <a:p>
            <a:pPr marL="305435" indent="-305435"/>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cs typeface="Calibri"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solidFill>
                <a:schemeClr val="tx1"/>
              </a:solidFill>
              <a:latin typeface="Calibri"/>
              <a:cs typeface="Calibri"/>
            </a:endParaRPr>
          </a:p>
          <a:p>
            <a:pPr algn="l"/>
            <a:r>
              <a:rPr lang="en-US" sz="1400" b="0" i="0" dirty="0">
                <a:solidFill>
                  <a:schemeClr val="tx1"/>
                </a:solidFill>
                <a:effectLst/>
              </a:rPr>
              <a:t>Proposed Solution: Enhanced Cybersecurity Measures Against Keyloggers</a:t>
            </a:r>
          </a:p>
          <a:p>
            <a:pPr algn="l"/>
            <a:r>
              <a:rPr lang="en-US" sz="1400" b="0" i="0" dirty="0">
                <a:solidFill>
                  <a:schemeClr val="tx1"/>
                </a:solidFill>
                <a:effectLst/>
              </a:rPr>
              <a:t>To address the threat posed by keyloggers in today's digital age, a comprehensive cybersecurity solution is necessary. The proposed solution focuses on enhancing cybersecurity measures to detect and prevent keyloggers effectively. Here are the components of the proposed solution:</a:t>
            </a:r>
          </a:p>
          <a:p>
            <a:pPr algn="l">
              <a:buFont typeface="+mj-lt"/>
              <a:buAutoNum type="arabicPeriod"/>
            </a:pPr>
            <a:r>
              <a:rPr lang="en-US" sz="1400" b="1" i="0" dirty="0">
                <a:solidFill>
                  <a:schemeClr val="tx1"/>
                </a:solidFill>
                <a:effectLst/>
              </a:rPr>
              <a:t>Endpoint Security Software</a:t>
            </a:r>
            <a:r>
              <a:rPr lang="en-US" sz="1400" b="0" i="0" dirty="0">
                <a:solidFill>
                  <a:schemeClr val="tx1"/>
                </a:solidFill>
                <a:effectLst/>
              </a:rPr>
              <a:t>: Implement robust endpoint security software on all devices, including antivirus, anti-malware, and anti-keylogger solutions. These software packages should be regularly updated to detect and remove known keyloggers and other malicious software.</a:t>
            </a:r>
          </a:p>
          <a:p>
            <a:pPr algn="l">
              <a:buFont typeface="+mj-lt"/>
              <a:buAutoNum type="arabicPeriod"/>
            </a:pPr>
            <a:r>
              <a:rPr lang="en-US" sz="1400" b="1" i="0" dirty="0">
                <a:solidFill>
                  <a:schemeClr val="tx1"/>
                </a:solidFill>
                <a:effectLst/>
              </a:rPr>
              <a:t>Behavior-Based Detection</a:t>
            </a:r>
            <a:r>
              <a:rPr lang="en-US" sz="1400" b="0" i="0" dirty="0">
                <a:solidFill>
                  <a:schemeClr val="tx1"/>
                </a:solidFill>
                <a:effectLst/>
              </a:rPr>
              <a:t>: Utilize behavior-based detection techniques to identify suspicious activities that may indicate the presence of a keylogger. This includes monitoring for unusual keystroke patterns, changes in system behavior, and unauthorized access attempts.</a:t>
            </a:r>
          </a:p>
          <a:p>
            <a:pPr algn="l">
              <a:buFont typeface="+mj-lt"/>
              <a:buAutoNum type="arabicPeriod"/>
            </a:pPr>
            <a:r>
              <a:rPr lang="en-US" sz="1400" b="1" i="0" dirty="0">
                <a:solidFill>
                  <a:schemeClr val="tx1"/>
                </a:solidFill>
                <a:effectLst/>
              </a:rPr>
              <a:t>Encryption of Sensitive Data</a:t>
            </a:r>
            <a:r>
              <a:rPr lang="en-US" sz="1400" b="0" i="0" dirty="0">
                <a:solidFill>
                  <a:schemeClr val="tx1"/>
                </a:solidFill>
                <a:effectLst/>
              </a:rPr>
              <a:t>: Encourage the encryption of sensitive data such as passwords, credit card details, and personal information both in transit and at rest. This mitigates the risk of keyloggers capturing readable data even if they manage to intercept keystrokes.</a:t>
            </a:r>
          </a:p>
          <a:p>
            <a:pPr algn="l">
              <a:buFont typeface="+mj-lt"/>
              <a:buAutoNum type="arabicPeriod"/>
            </a:pPr>
            <a:r>
              <a:rPr lang="en-US" sz="1400" b="1" i="0" dirty="0">
                <a:solidFill>
                  <a:schemeClr val="tx1"/>
                </a:solidFill>
                <a:effectLst/>
              </a:rPr>
              <a:t>Multi-factor Authentication (MFA)</a:t>
            </a:r>
            <a:r>
              <a:rPr lang="en-US" sz="1400" b="0" i="0" dirty="0">
                <a:solidFill>
                  <a:schemeClr val="tx1"/>
                </a:solidFill>
                <a:effectLst/>
              </a:rPr>
              <a:t>: Implement MFA for accessing sensitive accounts and systems. Even if keyloggers capture passwords, additional authentication factors such as SMS codes, biometrics, or hardware tokens provide an extra layer of security.</a:t>
            </a:r>
          </a:p>
          <a:p>
            <a:pPr algn="l">
              <a:buFont typeface="+mj-lt"/>
              <a:buAutoNum type="arabicPeriod"/>
            </a:pPr>
            <a:r>
              <a:rPr lang="en-US" sz="1400" b="1" i="0" dirty="0">
                <a:solidFill>
                  <a:schemeClr val="tx1"/>
                </a:solidFill>
                <a:effectLst/>
              </a:rPr>
              <a:t>Regular Software Updates and Patch Management</a:t>
            </a:r>
            <a:r>
              <a:rPr lang="en-US" sz="1400" b="0" i="0" dirty="0">
                <a:solidFill>
                  <a:schemeClr val="tx1"/>
                </a:solidFill>
                <a:effectLst/>
              </a:rPr>
              <a:t>: Ensure that operating systems, applications, and firmware are regularly updated with security patches to address vulnerabilities that could be exploited by keyloggers and other malware.</a:t>
            </a:r>
          </a:p>
          <a:p>
            <a:pPr algn="l">
              <a:buFont typeface="+mj-lt"/>
              <a:buAutoNum type="arabicPeriod"/>
            </a:pPr>
            <a:r>
              <a:rPr lang="en-US" sz="1400" b="1" i="0" dirty="0">
                <a:solidFill>
                  <a:schemeClr val="tx1"/>
                </a:solidFill>
                <a:effectLst/>
              </a:rPr>
              <a:t>User Education and Awareness</a:t>
            </a:r>
            <a:r>
              <a:rPr lang="en-US" sz="1400" b="0" i="0" dirty="0">
                <a:solidFill>
                  <a:schemeClr val="tx1"/>
                </a:solidFill>
                <a:effectLst/>
              </a:rPr>
              <a:t>: Educate users about the risks of keyloggers and phishing attacks, emphasizing the importance of practicing good cybersecurity hygiene. Teach users to recognize suspicious emails, websites, and software downloads that may distribute keyloggers.</a:t>
            </a:r>
          </a:p>
          <a:p>
            <a:pPr algn="l">
              <a:buFont typeface="+mj-lt"/>
              <a:buAutoNum type="arabicPeriod"/>
            </a:pPr>
            <a:r>
              <a:rPr lang="en-US" sz="1400" b="1" i="0" dirty="0">
                <a:solidFill>
                  <a:schemeClr val="tx1"/>
                </a:solidFill>
                <a:effectLst/>
              </a:rPr>
              <a:t>Network Segmentation and Access Controls</a:t>
            </a:r>
            <a:r>
              <a:rPr lang="en-US" sz="1400" b="0" i="0" dirty="0">
                <a:solidFill>
                  <a:schemeClr val="tx1"/>
                </a:solidFill>
                <a:effectLst/>
              </a:rPr>
              <a:t>: Segment networks to limit the spread of keyloggers in case of a breach and enforce strict access controls to restrict unauthorized access to sensitive systems and data</a:t>
            </a:r>
            <a:r>
              <a:rPr lang="en-US" sz="1200" b="0" i="0" dirty="0">
                <a:solidFill>
                  <a:schemeClr val="tx1"/>
                </a:solidFill>
                <a:effectLst/>
              </a:rPr>
              <a:t>.</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81900" y="1192868"/>
            <a:ext cx="11029615" cy="4673324"/>
          </a:xfrm>
        </p:spPr>
        <p:txBody>
          <a:bodyPr>
            <a:normAutofit fontScale="47500" lnSpcReduction="20000"/>
          </a:bodyPr>
          <a:lstStyle/>
          <a:p>
            <a:pPr marL="0" indent="0">
              <a:buNone/>
            </a:pPr>
            <a:endParaRPr lang="en-US" sz="1800" b="1" dirty="0">
              <a:solidFill>
                <a:srgbClr val="0F0F0F"/>
              </a:solidFill>
            </a:endParaRPr>
          </a:p>
          <a:p>
            <a:pPr marL="0" indent="0">
              <a:buNone/>
            </a:pPr>
            <a:r>
              <a:rPr lang="en-US" sz="2000" b="1" dirty="0">
                <a:solidFill>
                  <a:srgbClr val="0F0F0F"/>
                </a:solidFill>
              </a:rPr>
              <a:t>1. System Requirements:</a:t>
            </a:r>
          </a:p>
          <a:p>
            <a:pPr marL="0" indent="0">
              <a:buNone/>
            </a:pPr>
            <a:r>
              <a:rPr lang="en-US" sz="2000" dirty="0">
                <a:solidFill>
                  <a:srgbClr val="0F0F0F"/>
                </a:solidFill>
              </a:rPr>
              <a:t>   </a:t>
            </a:r>
            <a:r>
              <a:rPr lang="en-US" sz="2000" b="1" dirty="0">
                <a:solidFill>
                  <a:srgbClr val="0F0F0F"/>
                </a:solidFill>
              </a:rPr>
              <a:t>a. </a:t>
            </a:r>
            <a:r>
              <a:rPr lang="en-US" sz="2000" dirty="0">
                <a:solidFill>
                  <a:srgbClr val="0F0F0F"/>
                </a:solidFill>
              </a:rPr>
              <a:t>Detection Capability: The system should be capable of detecting keyloggers, including both known and unknown variants, to effectively identify potential threats.</a:t>
            </a:r>
          </a:p>
          <a:p>
            <a:pPr marL="0" indent="0">
              <a:buNone/>
            </a:pPr>
            <a:r>
              <a:rPr lang="en-US" sz="2000" dirty="0">
                <a:solidFill>
                  <a:srgbClr val="0F0F0F"/>
                </a:solidFill>
              </a:rPr>
              <a:t>  </a:t>
            </a:r>
            <a:r>
              <a:rPr lang="en-US" sz="2000" b="1" dirty="0">
                <a:solidFill>
                  <a:srgbClr val="0F0F0F"/>
                </a:solidFill>
              </a:rPr>
              <a:t> b</a:t>
            </a:r>
            <a:r>
              <a:rPr lang="en-US" sz="2000" dirty="0">
                <a:solidFill>
                  <a:srgbClr val="0F0F0F"/>
                </a:solidFill>
              </a:rPr>
              <a:t>. Real-time Monitoring: Implement real-time monitoring capabilities to continuously track system activity and detect suspicious behavior associated with keylogger activity.</a:t>
            </a:r>
          </a:p>
          <a:p>
            <a:pPr marL="0" indent="0">
              <a:buNone/>
            </a:pPr>
            <a:r>
              <a:rPr lang="en-US" sz="2000" dirty="0">
                <a:solidFill>
                  <a:srgbClr val="0F0F0F"/>
                </a:solidFill>
              </a:rPr>
              <a:t>   </a:t>
            </a:r>
            <a:r>
              <a:rPr lang="en-US" sz="2000" b="1" dirty="0">
                <a:solidFill>
                  <a:srgbClr val="0F0F0F"/>
                </a:solidFill>
              </a:rPr>
              <a:t>c. </a:t>
            </a:r>
            <a:r>
              <a:rPr lang="en-US" sz="2000" dirty="0">
                <a:solidFill>
                  <a:srgbClr val="0F0F0F"/>
                </a:solidFill>
              </a:rPr>
              <a:t>Compatibility: Ensure compatibility with various operating systems and platforms to protect users across different devices and environments.</a:t>
            </a:r>
          </a:p>
          <a:p>
            <a:pPr marL="0" indent="0">
              <a:buNone/>
            </a:pPr>
            <a:r>
              <a:rPr lang="en-US" sz="2000" dirty="0">
                <a:solidFill>
                  <a:srgbClr val="0F0F0F"/>
                </a:solidFill>
              </a:rPr>
              <a:t>   </a:t>
            </a:r>
            <a:r>
              <a:rPr lang="en-US" sz="2000" b="1" dirty="0">
                <a:solidFill>
                  <a:srgbClr val="0F0F0F"/>
                </a:solidFill>
              </a:rPr>
              <a:t>d</a:t>
            </a:r>
            <a:r>
              <a:rPr lang="en-US" sz="2000" dirty="0">
                <a:solidFill>
                  <a:srgbClr val="0F0F0F"/>
                </a:solidFill>
              </a:rPr>
              <a:t>. Minimal Performance Impact: Minimize performance impact on system resources to maintain optimal performance while running in the background.</a:t>
            </a:r>
          </a:p>
          <a:p>
            <a:pPr marL="0" indent="0">
              <a:buNone/>
            </a:pPr>
            <a:r>
              <a:rPr lang="en-US" sz="2000" dirty="0">
                <a:solidFill>
                  <a:srgbClr val="0F0F0F"/>
                </a:solidFill>
              </a:rPr>
              <a:t>   </a:t>
            </a:r>
            <a:r>
              <a:rPr lang="en-US" sz="2000" b="1" dirty="0">
                <a:solidFill>
                  <a:srgbClr val="0F0F0F"/>
                </a:solidFill>
              </a:rPr>
              <a:t>e</a:t>
            </a:r>
            <a:r>
              <a:rPr lang="en-US" sz="2000" dirty="0">
                <a:solidFill>
                  <a:srgbClr val="0F0F0F"/>
                </a:solidFill>
              </a:rPr>
              <a:t>. User-Friendly Interface: Develop a user-friendly interface that provides clear alerts and notifications to users when keylogger activity is detected, along with guidance on remediation steps.</a:t>
            </a:r>
          </a:p>
          <a:p>
            <a:pPr marL="0" indent="0">
              <a:buNone/>
            </a:pPr>
            <a:r>
              <a:rPr lang="en-US" sz="2000" dirty="0">
                <a:solidFill>
                  <a:srgbClr val="0F0F0F"/>
                </a:solidFill>
              </a:rPr>
              <a:t>  </a:t>
            </a:r>
            <a:r>
              <a:rPr lang="en-US" sz="2000" b="1" dirty="0">
                <a:solidFill>
                  <a:srgbClr val="0F0F0F"/>
                </a:solidFill>
              </a:rPr>
              <a:t> f</a:t>
            </a:r>
            <a:r>
              <a:rPr lang="en-US" sz="2000" dirty="0">
                <a:solidFill>
                  <a:srgbClr val="0F0F0F"/>
                </a:solidFill>
              </a:rPr>
              <a:t>. Scalability: Design the system to scale efficiently to accommodate large-scale deployments in enterprise environments while maintaining effectiveness</a:t>
            </a:r>
            <a:r>
              <a:rPr lang="en-US" sz="2000" b="1" dirty="0">
                <a:solidFill>
                  <a:srgbClr val="0F0F0F"/>
                </a:solidFill>
              </a:rPr>
              <a:t>.</a:t>
            </a:r>
          </a:p>
          <a:p>
            <a:pPr marL="0" indent="0">
              <a:buNone/>
            </a:pPr>
            <a:endParaRPr lang="en-US" sz="2000" b="1" dirty="0">
              <a:solidFill>
                <a:srgbClr val="0F0F0F"/>
              </a:solidFill>
            </a:endParaRPr>
          </a:p>
          <a:p>
            <a:pPr marL="0" indent="0">
              <a:buNone/>
            </a:pPr>
            <a:r>
              <a:rPr lang="en-US" sz="2000" b="1" dirty="0">
                <a:solidFill>
                  <a:srgbClr val="0F0F0F"/>
                </a:solidFill>
              </a:rPr>
              <a:t>2. Libraries Required for Building the Model:</a:t>
            </a:r>
          </a:p>
          <a:p>
            <a:pPr marL="0" indent="0">
              <a:buNone/>
            </a:pPr>
            <a:r>
              <a:rPr lang="en-US" sz="2000" b="1" dirty="0">
                <a:solidFill>
                  <a:srgbClr val="0F0F0F"/>
                </a:solidFill>
              </a:rPr>
              <a:t>   a</a:t>
            </a:r>
            <a:r>
              <a:rPr lang="en-US" sz="2000" dirty="0">
                <a:solidFill>
                  <a:srgbClr val="0F0F0F"/>
                </a:solidFill>
              </a:rPr>
              <a:t>. Data Collection: Utilize libraries for collecting system activity data, including keystrokes, process logs, network traffic, and other relevant information.</a:t>
            </a:r>
          </a:p>
          <a:p>
            <a:pPr marL="0" indent="0">
              <a:buNone/>
            </a:pPr>
            <a:r>
              <a:rPr lang="en-US" sz="2000" dirty="0">
                <a:solidFill>
                  <a:srgbClr val="0F0F0F"/>
                </a:solidFill>
              </a:rPr>
              <a:t>   </a:t>
            </a:r>
            <a:r>
              <a:rPr lang="en-US" sz="2000" b="1" dirty="0">
                <a:solidFill>
                  <a:srgbClr val="0F0F0F"/>
                </a:solidFill>
              </a:rPr>
              <a:t>b</a:t>
            </a:r>
            <a:r>
              <a:rPr lang="en-US" sz="2000" dirty="0">
                <a:solidFill>
                  <a:srgbClr val="0F0F0F"/>
                </a:solidFill>
              </a:rPr>
              <a:t>. Machine Learning: Implement machine learning libraries for building models capable of identifying patterns indicative of keylogger behavior, such as anomaly detection algorithms or pattern recognition techniques.</a:t>
            </a:r>
          </a:p>
          <a:p>
            <a:pPr marL="0" indent="0">
              <a:buNone/>
            </a:pPr>
            <a:r>
              <a:rPr lang="en-US" sz="2000" dirty="0">
                <a:solidFill>
                  <a:srgbClr val="0F0F0F"/>
                </a:solidFill>
              </a:rPr>
              <a:t>  </a:t>
            </a:r>
            <a:r>
              <a:rPr lang="en-US" sz="2000" b="1" dirty="0">
                <a:solidFill>
                  <a:srgbClr val="0F0F0F"/>
                </a:solidFill>
              </a:rPr>
              <a:t> c</a:t>
            </a:r>
            <a:r>
              <a:rPr lang="en-US" sz="2000" dirty="0">
                <a:solidFill>
                  <a:srgbClr val="0F0F0F"/>
                </a:solidFill>
              </a:rPr>
              <a:t>. Feature Engineering: Use libraries for feature engineering to extract relevant features from raw data, such as frequency of keystrokes, timestamps, and application usage patterns.</a:t>
            </a:r>
          </a:p>
          <a:p>
            <a:pPr marL="0" indent="0">
              <a:buNone/>
            </a:pPr>
            <a:r>
              <a:rPr lang="en-US" sz="2000" dirty="0">
                <a:solidFill>
                  <a:srgbClr val="0F0F0F"/>
                </a:solidFill>
              </a:rPr>
              <a:t>   </a:t>
            </a:r>
            <a:r>
              <a:rPr lang="en-US" sz="2000" b="1" dirty="0">
                <a:solidFill>
                  <a:srgbClr val="0F0F0F"/>
                </a:solidFill>
              </a:rPr>
              <a:t>d. </a:t>
            </a:r>
            <a:r>
              <a:rPr lang="en-US" sz="2000" dirty="0">
                <a:solidFill>
                  <a:srgbClr val="0F0F0F"/>
                </a:solidFill>
              </a:rPr>
              <a:t>Real-time Analysis: Employ libraries for real-time analysis of system activity data to detect and respond to keylogger threats as they occur.</a:t>
            </a:r>
          </a:p>
          <a:p>
            <a:pPr marL="0" indent="0">
              <a:buNone/>
            </a:pPr>
            <a:r>
              <a:rPr lang="en-US" sz="2000" dirty="0">
                <a:solidFill>
                  <a:srgbClr val="0F0F0F"/>
                </a:solidFill>
              </a:rPr>
              <a:t>   </a:t>
            </a:r>
            <a:r>
              <a:rPr lang="en-US" sz="2000" b="1" dirty="0">
                <a:solidFill>
                  <a:srgbClr val="0F0F0F"/>
                </a:solidFill>
              </a:rPr>
              <a:t>e</a:t>
            </a:r>
            <a:r>
              <a:rPr lang="en-US" sz="2000" dirty="0">
                <a:solidFill>
                  <a:srgbClr val="0F0F0F"/>
                </a:solidFill>
              </a:rPr>
              <a:t>. Integration: Integrate libraries for compatibility with existing security frameworks and tools, such as endpoint security solutions or security information and event management (SIEM) systems.</a:t>
            </a:r>
          </a:p>
          <a:p>
            <a:pPr marL="0" indent="0">
              <a:buNone/>
            </a:pPr>
            <a:endParaRPr lang="en-US" sz="2000" dirty="0">
              <a:solidFill>
                <a:srgbClr val="0F0F0F"/>
              </a:solidFill>
            </a:endParaRPr>
          </a:p>
          <a:p>
            <a:pPr marL="0" indent="0">
              <a:buNone/>
            </a:pPr>
            <a:r>
              <a:rPr lang="en-US" sz="2000" dirty="0">
                <a:solidFill>
                  <a:srgbClr val="0F0F0F"/>
                </a:solidFill>
              </a:rPr>
              <a:t>By defining clear system requirements and identifying the necessary libraries for building the keylogger detection system, organizations can develop an effective solution to mitigate the threat posed by keyloggers in today's digital age.</a:t>
            </a:r>
            <a:endParaRPr lang="en-IN" sz="2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75684" y="1232452"/>
            <a:ext cx="11029615" cy="5144902"/>
          </a:xfrm>
        </p:spPr>
        <p:txBody>
          <a:bodyPr>
            <a:normAutofit/>
          </a:bodyPr>
          <a:lstStyle/>
          <a:p>
            <a:pPr marL="0" indent="0">
              <a:buNone/>
            </a:pPr>
            <a:r>
              <a:rPr lang="en-US" sz="1100" b="1" u="sng" dirty="0"/>
              <a:t>Algorithm Selection</a:t>
            </a:r>
          </a:p>
          <a:p>
            <a:pPr marL="0" indent="0">
              <a:buNone/>
            </a:pPr>
            <a:r>
              <a:rPr lang="en-US" sz="1050" dirty="0"/>
              <a:t>Algorithm Selection for Keylogger Detection:</a:t>
            </a:r>
          </a:p>
          <a:p>
            <a:pPr marL="0" indent="0">
              <a:buNone/>
            </a:pPr>
            <a:endParaRPr lang="en-US" sz="1050" dirty="0"/>
          </a:p>
          <a:p>
            <a:pPr marL="0" indent="0">
              <a:buNone/>
            </a:pPr>
            <a:r>
              <a:rPr lang="en-US" sz="1050" b="1" u="sng" dirty="0"/>
              <a:t>1. Behavioral Analysis:</a:t>
            </a:r>
          </a:p>
          <a:p>
            <a:pPr marL="0" indent="0">
              <a:buNone/>
            </a:pPr>
            <a:r>
              <a:rPr lang="en-US" sz="1050" dirty="0"/>
              <a:t>   - Utilize behavioral analysis techniques to detect abnormal patterns in keystroke behavior, identifying potential keylogger activity.</a:t>
            </a:r>
          </a:p>
          <a:p>
            <a:pPr marL="0" indent="0">
              <a:buNone/>
            </a:pPr>
            <a:r>
              <a:rPr lang="en-US" sz="1050" dirty="0"/>
              <a:t>   - Analyze keystroke dynamics, such as typing speed, rhythm, and timing, to differentiate between legitimate user input and suspicious keystroke logging.</a:t>
            </a:r>
          </a:p>
          <a:p>
            <a:pPr marL="0" indent="0">
              <a:buNone/>
            </a:pPr>
            <a:endParaRPr lang="en-US" sz="1050" dirty="0"/>
          </a:p>
          <a:p>
            <a:pPr marL="0" indent="0">
              <a:buNone/>
            </a:pPr>
            <a:r>
              <a:rPr lang="en-US" sz="1050" b="1" u="sng" dirty="0"/>
              <a:t>2. Machine Learning Models:</a:t>
            </a:r>
          </a:p>
          <a:p>
            <a:pPr marL="0" indent="0">
              <a:buNone/>
            </a:pPr>
            <a:r>
              <a:rPr lang="en-US" sz="1050" dirty="0"/>
              <a:t>   - Implement machine learning algorithms, such as anomaly detection or classification models, to identify patterns indicative of keylogger behavior.</a:t>
            </a:r>
          </a:p>
          <a:p>
            <a:pPr marL="0" indent="0">
              <a:buNone/>
            </a:pPr>
            <a:r>
              <a:rPr lang="en-US" sz="1050" dirty="0"/>
              <a:t>   - Train models on labeled datasets of normal and malicious keystroke patterns, enabling accurate detection and classification of keylogger activity..</a:t>
            </a:r>
            <a:endParaRPr lang="en-IN" sz="105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chor="b">
            <a:normAutofit/>
          </a:bodyPr>
          <a:lstStyle/>
          <a:p>
            <a:pPr marL="0" indent="0" algn="just">
              <a:buNone/>
            </a:pPr>
            <a:r>
              <a:rPr lang="en-US" sz="1050" dirty="0"/>
              <a:t>                                                                                                                                                                                                                                                                                                                                         .                         Addressing the proliferation of keyloggers in today's digital age has been successfully implemented, leading to a significant reduction in instances of keylogger-related security breaches. By deploying robust endpoint security measures, conducting extensive user education campaigns, and implementing continuous monitoring systems, individuals and organizations have experienced enhanced protection against keylogger threats. This comprehensive approach has effectively mitigated the risks of identity theft, financial loss, and privacy breaches associated with keyloggers, thereby bolstering cybersecurity resilience in the face of evolving threats</a:t>
            </a:r>
            <a:endParaRPr lang="en-IN" sz="1050" dirty="0"/>
          </a:p>
        </p:txBody>
      </p:sp>
      <p:pic>
        <p:nvPicPr>
          <p:cNvPr id="4" name="Picture 3">
            <a:extLst>
              <a:ext uri="{FF2B5EF4-FFF2-40B4-BE49-F238E27FC236}">
                <a16:creationId xmlns:a16="http://schemas.microsoft.com/office/drawing/2014/main" id="{D8468902-1B23-42B7-8DCE-AC1D4EB0EF09}"/>
              </a:ext>
            </a:extLst>
          </p:cNvPr>
          <p:cNvPicPr>
            <a:picLocks noChangeAspect="1"/>
          </p:cNvPicPr>
          <p:nvPr/>
        </p:nvPicPr>
        <p:blipFill>
          <a:blip r:embed="rId2"/>
          <a:stretch>
            <a:fillRect/>
          </a:stretch>
        </p:blipFill>
        <p:spPr>
          <a:xfrm>
            <a:off x="1178351" y="1302026"/>
            <a:ext cx="4194929" cy="3534458"/>
          </a:xfrm>
          <a:prstGeom prst="rect">
            <a:avLst/>
          </a:prstGeom>
        </p:spPr>
      </p:pic>
      <p:pic>
        <p:nvPicPr>
          <p:cNvPr id="7" name="Picture 6">
            <a:extLst>
              <a:ext uri="{FF2B5EF4-FFF2-40B4-BE49-F238E27FC236}">
                <a16:creationId xmlns:a16="http://schemas.microsoft.com/office/drawing/2014/main" id="{9891D15E-BF7C-4000-ADEC-09B194CE6A3E}"/>
              </a:ext>
            </a:extLst>
          </p:cNvPr>
          <p:cNvPicPr>
            <a:picLocks noChangeAspect="1"/>
          </p:cNvPicPr>
          <p:nvPr/>
        </p:nvPicPr>
        <p:blipFill>
          <a:blip r:embed="rId3"/>
          <a:stretch>
            <a:fillRect/>
          </a:stretch>
        </p:blipFill>
        <p:spPr>
          <a:xfrm>
            <a:off x="5373280" y="1302026"/>
            <a:ext cx="5128180" cy="353445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today's digital age, the pervasive threat of keyloggers presents a formidable challenge to the security and privacy of individuals and organizations worldwide. These stealthy software tools, capable of surreptitiously recording keystrokes, endanger sensitive information such as passwords, credit card details, and personal data, leading to severe consequences like identity theft and financial loss</a:t>
            </a:r>
          </a:p>
          <a:p>
            <a:pPr marL="305435" indent="-305435"/>
            <a:r>
              <a:rPr lang="en-US" sz="2000" dirty="0"/>
              <a:t>. To address this threat effectively, a comprehensive approach involving advanced endpoint security solutions, behavioral analysis techniques, and user education initiatives is imperative. By fortifying defenses, raising awareness, and embracing proactive security measures, stakeholders can collectively mitigate the risks posed by keyloggers, safeguarding the integrity and confidentiality of digital assets in the modern era of cybersecurity.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dirty="0"/>
              <a:t>The future scope for combating the proliferation of keyloggers in today's digital age lies in the continuous advancement of cybersecurity technologies and strategies. Emerging innovations such as behavior-based anomaly detection algorithms, enhanced encryption protocols, and machine learning-driven threat intelligence systems hold promise in bolstering defenses against evolving keylogger threats.</a:t>
            </a:r>
          </a:p>
          <a:p>
            <a:pPr marL="305435" indent="-305435"/>
            <a:r>
              <a:rPr lang="en-US" dirty="0"/>
              <a:t> Furthermore, ongoing research and development efforts aimed at improving user awareness and education, along with collaboration between cybersecurity professionals, industry stakeholders, and regulatory bodies, will play a crucial role in mitigating the risks associated with keyloggers. By fostering a proactive and collaborative approach to cybersecurity, we can strive towards a safer digital landscape where the integrity and confidentiality of sensitive information are effectively preserved.</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dcmitype/"/>
    <ds:schemaRef ds:uri="http://www.w3.org/XML/1998/namespace"/>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c0fa2617-96bd-425d-8578-e93563fe37c5"/>
    <ds:schemaRef ds:uri="9162bd5b-4ed9-4da3-b376-05204580ba3f"/>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1429</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43</cp:revision>
  <dcterms:created xsi:type="dcterms:W3CDTF">2021-05-26T16:50:10Z</dcterms:created>
  <dcterms:modified xsi:type="dcterms:W3CDTF">2024-04-05T11:53:46Z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