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B6B5C-DB74-1B41-A67C-3F51A2451015}" v="8" dt="2022-10-20T03:11:35.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41A4-6695-DEDC-D838-A02D18262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87903-C6D4-ACB2-03F6-0DFE3EC1C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61A6B9-DA76-2055-E423-CDFF733F8D72}"/>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0F3E27CB-2531-9196-C4FD-8A8FB259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4C695-F2FB-54DE-5219-BD5CF34AF3FB}"/>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85226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6460-1B64-60C4-2E08-A6C267597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99E1D2-5948-FD7F-C6CF-3D5753117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5FFD6-5865-81E8-0EDA-78844EE8387E}"/>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BD1CA2E1-5833-9958-D68C-291336BFC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E5B-D2A1-15DD-B25A-173CAEA8573C}"/>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258107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9F40C-DB10-D4F2-F507-F2C1D5901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C9859E-7A60-1648-EDC7-C14012F18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742B3-18AC-AD14-B811-8E3160C4368D}"/>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F4A7FE77-534C-319C-09B2-A575A4332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3221C-B678-9B2C-350F-8E4707BCDEB2}"/>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88232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6182-D06B-54D2-A662-BA29BDD26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93A48-E022-9EAC-B3F9-C9DD1B907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D0C74-B1D4-3A65-C9A8-C4FACEB4AD2A}"/>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79CCD4D6-83EC-7051-647F-167FE1A19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F3912-0E38-E98D-23AE-6A61C30FC2AD}"/>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70381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3450-81CC-3303-F8E9-2714DCA3E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A39A2-8E10-6FF1-3C81-678437CF1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DB8DA-2A52-60D9-B89B-42E9C7573660}"/>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7185A473-93BD-F8E3-163E-B3A1072CB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C53F-DC36-64D7-4189-06A2B64E8EDB}"/>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119436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E84A-3606-B297-3BCD-F1EC2C77F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ED6ED-8879-3878-82CF-231F3B64E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DD4D3-2E89-6687-D2DA-8DACEECF8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62917-BA8A-E7F9-1B2E-47E8BA89C746}"/>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6" name="Footer Placeholder 5">
            <a:extLst>
              <a:ext uri="{FF2B5EF4-FFF2-40B4-BE49-F238E27FC236}">
                <a16:creationId xmlns:a16="http://schemas.microsoft.com/office/drawing/2014/main" id="{457ACE28-A453-AA21-9E60-1A7363D72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ACEF5-4FA2-3C1E-CA98-369609857C96}"/>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75005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63-E810-20B0-9CF9-7FBC6D449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9677C5-99A9-3C44-707F-7A9A858AF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2607-7C17-6FBF-CD4D-BC6A189BE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ACA1FA-693C-091F-7DCA-05BAA7A89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C299A-543E-0198-2B06-FF75935A3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2212-C228-952E-986B-99B5DD2283D2}"/>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8" name="Footer Placeholder 7">
            <a:extLst>
              <a:ext uri="{FF2B5EF4-FFF2-40B4-BE49-F238E27FC236}">
                <a16:creationId xmlns:a16="http://schemas.microsoft.com/office/drawing/2014/main" id="{D403FEA6-BDA1-F329-ACA4-2FD25167F6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921EB-83D4-8ED2-4AB5-AB735776568F}"/>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87718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B5AA-9524-60E5-8196-AA1E4F0BDB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0E050-EDC8-3C7D-0D9F-2A74798E632A}"/>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4" name="Footer Placeholder 3">
            <a:extLst>
              <a:ext uri="{FF2B5EF4-FFF2-40B4-BE49-F238E27FC236}">
                <a16:creationId xmlns:a16="http://schemas.microsoft.com/office/drawing/2014/main" id="{738605A3-8AB5-7EEE-A02B-24CD59393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8DDD5E-CB5C-A55D-8559-C0896B7B47FC}"/>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00402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83375-DD9A-2D33-356C-E67FCECFC419}"/>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3" name="Footer Placeholder 2">
            <a:extLst>
              <a:ext uri="{FF2B5EF4-FFF2-40B4-BE49-F238E27FC236}">
                <a16:creationId xmlns:a16="http://schemas.microsoft.com/office/drawing/2014/main" id="{E36CC732-DA7E-22B1-F97F-DFAD0D7778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53AEC-5536-0431-0988-86DCCD37D49B}"/>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46057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CDC9-1FC1-2BEA-1E2C-9DB117642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4C297-DCC2-E407-8CFA-930441F9B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1A93A-4DE4-B742-0646-597C76FF3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83D0D-C1E1-FE53-E91C-041645021E3B}"/>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6" name="Footer Placeholder 5">
            <a:extLst>
              <a:ext uri="{FF2B5EF4-FFF2-40B4-BE49-F238E27FC236}">
                <a16:creationId xmlns:a16="http://schemas.microsoft.com/office/drawing/2014/main" id="{D852BDA0-2A11-84AC-19EA-70922AEC3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893EC-5677-80C7-F219-97CAEAD85F40}"/>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65584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97D2-25B4-6564-C298-6F08930A1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A8D17-A75F-3E2A-EAF5-0F267582D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C36284-1502-8561-471B-FFD94EB7C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BF92C-45FA-9EAA-BCE6-764881C66F64}"/>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6" name="Footer Placeholder 5">
            <a:extLst>
              <a:ext uri="{FF2B5EF4-FFF2-40B4-BE49-F238E27FC236}">
                <a16:creationId xmlns:a16="http://schemas.microsoft.com/office/drawing/2014/main" id="{10566037-4674-B5F0-7166-F2ECB9B2E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30EF8-4D37-56B7-19CB-92F308F5CD87}"/>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91684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7B6C8-7A88-278D-2611-2821FC592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60BEE-08D4-9ADD-DBC5-B9245E8E8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1A9-58CE-812D-8BCE-67ADAB73D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DC30CFA2-DE56-B08A-46E4-05F5C3E23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2B011D-C199-801F-0331-F7DEFD68A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6226F-72C9-8E42-AE06-D84093BC8541}" type="slidenum">
              <a:rPr lang="en-US" smtClean="0"/>
              <a:t>‹#›</a:t>
            </a:fld>
            <a:endParaRPr lang="en-US"/>
          </a:p>
        </p:txBody>
      </p:sp>
    </p:spTree>
    <p:extLst>
      <p:ext uri="{BB962C8B-B14F-4D97-AF65-F5344CB8AC3E}">
        <p14:creationId xmlns:p14="http://schemas.microsoft.com/office/powerpoint/2010/main" val="3999795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186F83-3A61-56EC-4529-18425BEF1105}"/>
              </a:ext>
            </a:extLst>
          </p:cNvPr>
          <p:cNvSpPr txBox="1"/>
          <p:nvPr/>
        </p:nvSpPr>
        <p:spPr>
          <a:xfrm>
            <a:off x="4866503" y="613796"/>
            <a:ext cx="2458994" cy="369332"/>
          </a:xfrm>
          <a:prstGeom prst="rect">
            <a:avLst/>
          </a:prstGeom>
          <a:noFill/>
        </p:spPr>
        <p:txBody>
          <a:bodyPr wrap="square" rtlCol="0">
            <a:spAutoFit/>
          </a:bodyPr>
          <a:lstStyle/>
          <a:p>
            <a:r>
              <a:rPr lang="en-US" dirty="0"/>
              <a:t>Evaluate maintainability</a:t>
            </a:r>
          </a:p>
        </p:txBody>
      </p:sp>
      <p:sp>
        <p:nvSpPr>
          <p:cNvPr id="5" name="TextBox 4">
            <a:extLst>
              <a:ext uri="{FF2B5EF4-FFF2-40B4-BE49-F238E27FC236}">
                <a16:creationId xmlns:a16="http://schemas.microsoft.com/office/drawing/2014/main" id="{E27340BC-85FE-7FCA-34A7-EC16F7DE12D2}"/>
              </a:ext>
            </a:extLst>
          </p:cNvPr>
          <p:cNvSpPr txBox="1"/>
          <p:nvPr/>
        </p:nvSpPr>
        <p:spPr>
          <a:xfrm>
            <a:off x="753762" y="1383957"/>
            <a:ext cx="2842053" cy="923330"/>
          </a:xfrm>
          <a:prstGeom prst="rect">
            <a:avLst/>
          </a:prstGeom>
          <a:noFill/>
        </p:spPr>
        <p:txBody>
          <a:bodyPr wrap="square" rtlCol="0">
            <a:spAutoFit/>
          </a:bodyPr>
          <a:lstStyle/>
          <a:p>
            <a:r>
              <a:rPr lang="en-US" dirty="0"/>
              <a:t>Le niveau de documentation des classes est-il approprié à leur complexité?</a:t>
            </a:r>
          </a:p>
        </p:txBody>
      </p:sp>
      <p:sp>
        <p:nvSpPr>
          <p:cNvPr id="6" name="TextBox 5">
            <a:extLst>
              <a:ext uri="{FF2B5EF4-FFF2-40B4-BE49-F238E27FC236}">
                <a16:creationId xmlns:a16="http://schemas.microsoft.com/office/drawing/2014/main" id="{66F7F831-15C1-26F6-B9A1-6E2D23C8F1FB}"/>
              </a:ext>
            </a:extLst>
          </p:cNvPr>
          <p:cNvSpPr txBox="1"/>
          <p:nvPr/>
        </p:nvSpPr>
        <p:spPr>
          <a:xfrm>
            <a:off x="4304270" y="1383957"/>
            <a:ext cx="1491194" cy="923330"/>
          </a:xfrm>
          <a:prstGeom prst="rect">
            <a:avLst/>
          </a:prstGeom>
          <a:noFill/>
        </p:spPr>
        <p:txBody>
          <a:bodyPr wrap="square" rtlCol="0">
            <a:spAutoFit/>
          </a:bodyPr>
          <a:lstStyle/>
          <a:p>
            <a:r>
              <a:rPr lang="en-US" dirty="0"/>
              <a:t>La conception est-elle bien modulaire?</a:t>
            </a:r>
          </a:p>
        </p:txBody>
      </p:sp>
      <p:sp>
        <p:nvSpPr>
          <p:cNvPr id="7" name="TextBox 6">
            <a:extLst>
              <a:ext uri="{FF2B5EF4-FFF2-40B4-BE49-F238E27FC236}">
                <a16:creationId xmlns:a16="http://schemas.microsoft.com/office/drawing/2014/main" id="{3055618E-0A08-BD10-46BC-252DED8C6272}"/>
              </a:ext>
            </a:extLst>
          </p:cNvPr>
          <p:cNvSpPr txBox="1"/>
          <p:nvPr/>
        </p:nvSpPr>
        <p:spPr>
          <a:xfrm>
            <a:off x="6610864" y="1522456"/>
            <a:ext cx="1396314" cy="646331"/>
          </a:xfrm>
          <a:prstGeom prst="rect">
            <a:avLst/>
          </a:prstGeom>
          <a:noFill/>
        </p:spPr>
        <p:txBody>
          <a:bodyPr wrap="square" rtlCol="0">
            <a:spAutoFit/>
          </a:bodyPr>
          <a:lstStyle/>
          <a:p>
            <a:r>
              <a:rPr lang="en-US" dirty="0"/>
              <a:t>Le code est-il mature?</a:t>
            </a:r>
          </a:p>
        </p:txBody>
      </p:sp>
      <p:sp>
        <p:nvSpPr>
          <p:cNvPr id="8" name="TextBox 7">
            <a:extLst>
              <a:ext uri="{FF2B5EF4-FFF2-40B4-BE49-F238E27FC236}">
                <a16:creationId xmlns:a16="http://schemas.microsoft.com/office/drawing/2014/main" id="{D17857DE-091B-D6E4-6860-7213642D4377}"/>
              </a:ext>
            </a:extLst>
          </p:cNvPr>
          <p:cNvSpPr txBox="1"/>
          <p:nvPr/>
        </p:nvSpPr>
        <p:spPr>
          <a:xfrm>
            <a:off x="9082216" y="1383957"/>
            <a:ext cx="2125362" cy="923330"/>
          </a:xfrm>
          <a:prstGeom prst="rect">
            <a:avLst/>
          </a:prstGeom>
          <a:noFill/>
        </p:spPr>
        <p:txBody>
          <a:bodyPr wrap="square" rtlCol="0">
            <a:spAutoFit/>
          </a:bodyPr>
          <a:lstStyle/>
          <a:p>
            <a:r>
              <a:rPr lang="en-US" dirty="0"/>
              <a:t>Le code peut-il être testé bien automatiquement?</a:t>
            </a:r>
          </a:p>
        </p:txBody>
      </p:sp>
      <p:cxnSp>
        <p:nvCxnSpPr>
          <p:cNvPr id="10" name="Straight Arrow Connector 9">
            <a:extLst>
              <a:ext uri="{FF2B5EF4-FFF2-40B4-BE49-F238E27FC236}">
                <a16:creationId xmlns:a16="http://schemas.microsoft.com/office/drawing/2014/main" id="{AF4FD38D-3C25-C19D-31C4-DC5382EB94CC}"/>
              </a:ext>
            </a:extLst>
          </p:cNvPr>
          <p:cNvCxnSpPr>
            <a:stCxn id="4" idx="2"/>
            <a:endCxn id="5" idx="0"/>
          </p:cNvCxnSpPr>
          <p:nvPr/>
        </p:nvCxnSpPr>
        <p:spPr>
          <a:xfrm flipH="1">
            <a:off x="2174789" y="983128"/>
            <a:ext cx="3921211" cy="400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CB0A3E-C541-CAD7-8BDB-9FBFA5C7886F}"/>
              </a:ext>
            </a:extLst>
          </p:cNvPr>
          <p:cNvCxnSpPr>
            <a:cxnSpLocks/>
            <a:stCxn id="4" idx="2"/>
            <a:endCxn id="6" idx="0"/>
          </p:cNvCxnSpPr>
          <p:nvPr/>
        </p:nvCxnSpPr>
        <p:spPr>
          <a:xfrm flipH="1">
            <a:off x="5049867" y="983128"/>
            <a:ext cx="1046133" cy="400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DCCDF24-6283-86D9-F143-DBDC18C6D945}"/>
              </a:ext>
            </a:extLst>
          </p:cNvPr>
          <p:cNvCxnSpPr>
            <a:stCxn id="4" idx="2"/>
            <a:endCxn id="7" idx="0"/>
          </p:cNvCxnSpPr>
          <p:nvPr/>
        </p:nvCxnSpPr>
        <p:spPr>
          <a:xfrm>
            <a:off x="6096000" y="983128"/>
            <a:ext cx="1213021" cy="539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9F4C8A-24F2-8E97-1F11-3F38BA9628B4}"/>
              </a:ext>
            </a:extLst>
          </p:cNvPr>
          <p:cNvCxnSpPr>
            <a:stCxn id="4" idx="2"/>
            <a:endCxn id="8" idx="0"/>
          </p:cNvCxnSpPr>
          <p:nvPr/>
        </p:nvCxnSpPr>
        <p:spPr>
          <a:xfrm>
            <a:off x="6096000" y="983128"/>
            <a:ext cx="4048897" cy="400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6999BC-0739-6009-FB78-026BF0C57133}"/>
              </a:ext>
            </a:extLst>
          </p:cNvPr>
          <p:cNvSpPr txBox="1"/>
          <p:nvPr/>
        </p:nvSpPr>
        <p:spPr>
          <a:xfrm>
            <a:off x="2021911" y="3127985"/>
            <a:ext cx="614397" cy="369332"/>
          </a:xfrm>
          <a:prstGeom prst="rect">
            <a:avLst/>
          </a:prstGeom>
          <a:noFill/>
        </p:spPr>
        <p:txBody>
          <a:bodyPr wrap="square" rtlCol="0">
            <a:spAutoFit/>
          </a:bodyPr>
          <a:lstStyle/>
          <a:p>
            <a:r>
              <a:rPr lang="en-US" dirty="0"/>
              <a:t>LOC</a:t>
            </a:r>
          </a:p>
        </p:txBody>
      </p:sp>
      <p:sp>
        <p:nvSpPr>
          <p:cNvPr id="19" name="TextBox 18">
            <a:extLst>
              <a:ext uri="{FF2B5EF4-FFF2-40B4-BE49-F238E27FC236}">
                <a16:creationId xmlns:a16="http://schemas.microsoft.com/office/drawing/2014/main" id="{C671B9FB-B10D-5853-FC39-4560C395E64B}"/>
              </a:ext>
            </a:extLst>
          </p:cNvPr>
          <p:cNvSpPr txBox="1"/>
          <p:nvPr/>
        </p:nvSpPr>
        <p:spPr>
          <a:xfrm>
            <a:off x="7891692" y="5012378"/>
            <a:ext cx="1532238" cy="923330"/>
          </a:xfrm>
          <a:prstGeom prst="rect">
            <a:avLst/>
          </a:prstGeom>
          <a:noFill/>
        </p:spPr>
        <p:txBody>
          <a:bodyPr wrap="square" rtlCol="0">
            <a:spAutoFit/>
          </a:bodyPr>
          <a:lstStyle/>
          <a:p>
            <a:r>
              <a:rPr lang="en-US" dirty="0"/>
              <a:t>JTA:number of Junit test assertions</a:t>
            </a:r>
          </a:p>
        </p:txBody>
      </p:sp>
      <p:sp>
        <p:nvSpPr>
          <p:cNvPr id="20" name="TextBox 19">
            <a:extLst>
              <a:ext uri="{FF2B5EF4-FFF2-40B4-BE49-F238E27FC236}">
                <a16:creationId xmlns:a16="http://schemas.microsoft.com/office/drawing/2014/main" id="{E93590C7-7796-FAA7-6907-24C1B8DE2FC2}"/>
              </a:ext>
            </a:extLst>
          </p:cNvPr>
          <p:cNvSpPr txBox="1"/>
          <p:nvPr/>
        </p:nvSpPr>
        <p:spPr>
          <a:xfrm>
            <a:off x="3123279" y="2916195"/>
            <a:ext cx="729049" cy="369332"/>
          </a:xfrm>
          <a:prstGeom prst="rect">
            <a:avLst/>
          </a:prstGeom>
          <a:noFill/>
        </p:spPr>
        <p:txBody>
          <a:bodyPr wrap="square" rtlCol="0">
            <a:spAutoFit/>
          </a:bodyPr>
          <a:lstStyle/>
          <a:p>
            <a:r>
              <a:rPr lang="en-US" dirty="0"/>
              <a:t>WMC</a:t>
            </a:r>
          </a:p>
        </p:txBody>
      </p:sp>
      <p:sp>
        <p:nvSpPr>
          <p:cNvPr id="21" name="TextBox 20">
            <a:extLst>
              <a:ext uri="{FF2B5EF4-FFF2-40B4-BE49-F238E27FC236}">
                <a16:creationId xmlns:a16="http://schemas.microsoft.com/office/drawing/2014/main" id="{4DD7DC11-6F9C-40E0-EB0F-B010EC218A58}"/>
              </a:ext>
            </a:extLst>
          </p:cNvPr>
          <p:cNvSpPr txBox="1"/>
          <p:nvPr/>
        </p:nvSpPr>
        <p:spPr>
          <a:xfrm>
            <a:off x="560798" y="3303539"/>
            <a:ext cx="1532237" cy="923330"/>
          </a:xfrm>
          <a:prstGeom prst="rect">
            <a:avLst/>
          </a:prstGeom>
          <a:noFill/>
        </p:spPr>
        <p:txBody>
          <a:bodyPr wrap="square" rtlCol="0">
            <a:spAutoFit/>
          </a:bodyPr>
          <a:lstStyle/>
          <a:p>
            <a:r>
              <a:rPr lang="en-US" dirty="0"/>
              <a:t>Comment Density:CLOC/LOC</a:t>
            </a:r>
          </a:p>
        </p:txBody>
      </p:sp>
      <p:cxnSp>
        <p:nvCxnSpPr>
          <p:cNvPr id="23" name="Straight Arrow Connector 22">
            <a:extLst>
              <a:ext uri="{FF2B5EF4-FFF2-40B4-BE49-F238E27FC236}">
                <a16:creationId xmlns:a16="http://schemas.microsoft.com/office/drawing/2014/main" id="{2E6282EA-4A2C-3FDD-8D07-C049CF19DC1A}"/>
              </a:ext>
            </a:extLst>
          </p:cNvPr>
          <p:cNvCxnSpPr>
            <a:cxnSpLocks/>
            <a:stCxn id="6" idx="2"/>
            <a:endCxn id="20" idx="0"/>
          </p:cNvCxnSpPr>
          <p:nvPr/>
        </p:nvCxnSpPr>
        <p:spPr>
          <a:xfrm flipH="1">
            <a:off x="3487804" y="2307287"/>
            <a:ext cx="1562063" cy="6089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BD86EE-F198-1E3A-DEEE-CBCA242455FC}"/>
              </a:ext>
            </a:extLst>
          </p:cNvPr>
          <p:cNvCxnSpPr>
            <a:cxnSpLocks/>
            <a:stCxn id="5" idx="2"/>
            <a:endCxn id="20" idx="0"/>
          </p:cNvCxnSpPr>
          <p:nvPr/>
        </p:nvCxnSpPr>
        <p:spPr>
          <a:xfrm>
            <a:off x="2174789" y="2307287"/>
            <a:ext cx="1313015" cy="6089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E42ABF8-E29C-867B-01C6-69E7A43A1E14}"/>
              </a:ext>
            </a:extLst>
          </p:cNvPr>
          <p:cNvSpPr txBox="1"/>
          <p:nvPr/>
        </p:nvSpPr>
        <p:spPr>
          <a:xfrm>
            <a:off x="4757279" y="3774316"/>
            <a:ext cx="647366" cy="369332"/>
          </a:xfrm>
          <a:prstGeom prst="rect">
            <a:avLst/>
          </a:prstGeom>
          <a:noFill/>
        </p:spPr>
        <p:txBody>
          <a:bodyPr wrap="square" rtlCol="0">
            <a:spAutoFit/>
          </a:bodyPr>
          <a:lstStyle/>
          <a:p>
            <a:r>
              <a:rPr lang="en-US" dirty="0"/>
              <a:t>CBO</a:t>
            </a:r>
          </a:p>
        </p:txBody>
      </p:sp>
      <p:cxnSp>
        <p:nvCxnSpPr>
          <p:cNvPr id="28" name="Straight Arrow Connector 27">
            <a:extLst>
              <a:ext uri="{FF2B5EF4-FFF2-40B4-BE49-F238E27FC236}">
                <a16:creationId xmlns:a16="http://schemas.microsoft.com/office/drawing/2014/main" id="{EC3F9BFE-3A38-1844-6D72-421D5403A1B3}"/>
              </a:ext>
            </a:extLst>
          </p:cNvPr>
          <p:cNvCxnSpPr>
            <a:cxnSpLocks/>
            <a:stCxn id="6" idx="2"/>
            <a:endCxn id="26" idx="0"/>
          </p:cNvCxnSpPr>
          <p:nvPr/>
        </p:nvCxnSpPr>
        <p:spPr>
          <a:xfrm>
            <a:off x="5049867" y="2307287"/>
            <a:ext cx="31095" cy="14670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62D16-F068-A498-34CD-BB063F4D6CBF}"/>
              </a:ext>
            </a:extLst>
          </p:cNvPr>
          <p:cNvCxnSpPr>
            <a:cxnSpLocks/>
            <a:stCxn id="5" idx="2"/>
            <a:endCxn id="21" idx="0"/>
          </p:cNvCxnSpPr>
          <p:nvPr/>
        </p:nvCxnSpPr>
        <p:spPr>
          <a:xfrm flipH="1">
            <a:off x="1326917" y="2307287"/>
            <a:ext cx="847872" cy="9962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EF5DAD-6C26-E599-5C20-E2C5CF320B4C}"/>
              </a:ext>
            </a:extLst>
          </p:cNvPr>
          <p:cNvCxnSpPr>
            <a:cxnSpLocks/>
            <a:stCxn id="5" idx="2"/>
            <a:endCxn id="17" idx="0"/>
          </p:cNvCxnSpPr>
          <p:nvPr/>
        </p:nvCxnSpPr>
        <p:spPr>
          <a:xfrm>
            <a:off x="2174789" y="2307287"/>
            <a:ext cx="154321" cy="8206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730D25F-9A0D-06B3-90D8-C34EA8F74E3B}"/>
              </a:ext>
            </a:extLst>
          </p:cNvPr>
          <p:cNvSpPr txBox="1"/>
          <p:nvPr/>
        </p:nvSpPr>
        <p:spPr>
          <a:xfrm>
            <a:off x="6038030" y="2747721"/>
            <a:ext cx="784363" cy="369332"/>
          </a:xfrm>
          <a:prstGeom prst="rect">
            <a:avLst/>
          </a:prstGeom>
          <a:noFill/>
        </p:spPr>
        <p:txBody>
          <a:bodyPr wrap="square" rtlCol="0">
            <a:spAutoFit/>
          </a:bodyPr>
          <a:lstStyle/>
          <a:p>
            <a:r>
              <a:rPr lang="en-US" dirty="0"/>
              <a:t>LCOM</a:t>
            </a:r>
          </a:p>
        </p:txBody>
      </p:sp>
      <p:cxnSp>
        <p:nvCxnSpPr>
          <p:cNvPr id="39" name="Straight Arrow Connector 38">
            <a:extLst>
              <a:ext uri="{FF2B5EF4-FFF2-40B4-BE49-F238E27FC236}">
                <a16:creationId xmlns:a16="http://schemas.microsoft.com/office/drawing/2014/main" id="{62BE97C2-8303-5315-2257-25D0043525D3}"/>
              </a:ext>
            </a:extLst>
          </p:cNvPr>
          <p:cNvCxnSpPr>
            <a:cxnSpLocks/>
            <a:stCxn id="6" idx="2"/>
            <a:endCxn id="37" idx="0"/>
          </p:cNvCxnSpPr>
          <p:nvPr/>
        </p:nvCxnSpPr>
        <p:spPr>
          <a:xfrm>
            <a:off x="5049867" y="2307287"/>
            <a:ext cx="1380345" cy="4404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5A8EF8-4BBF-63C6-E777-D7A4D0230F65}"/>
              </a:ext>
            </a:extLst>
          </p:cNvPr>
          <p:cNvCxnSpPr>
            <a:cxnSpLocks/>
            <a:stCxn id="8" idx="2"/>
            <a:endCxn id="11" idx="0"/>
          </p:cNvCxnSpPr>
          <p:nvPr/>
        </p:nvCxnSpPr>
        <p:spPr>
          <a:xfrm>
            <a:off x="10144897" y="2307287"/>
            <a:ext cx="90303" cy="176939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A4045D-5C7F-0B54-94F8-BBB971D87690}"/>
              </a:ext>
            </a:extLst>
          </p:cNvPr>
          <p:cNvCxnSpPr>
            <a:cxnSpLocks/>
            <a:stCxn id="6" idx="2"/>
            <a:endCxn id="43" idx="0"/>
          </p:cNvCxnSpPr>
          <p:nvPr/>
        </p:nvCxnSpPr>
        <p:spPr>
          <a:xfrm>
            <a:off x="5049867" y="2307287"/>
            <a:ext cx="1841864" cy="16516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031F0C-B445-32E3-DC59-130FA9ED560E}"/>
              </a:ext>
            </a:extLst>
          </p:cNvPr>
          <p:cNvCxnSpPr>
            <a:cxnSpLocks/>
            <a:stCxn id="7" idx="2"/>
            <a:endCxn id="11" idx="0"/>
          </p:cNvCxnSpPr>
          <p:nvPr/>
        </p:nvCxnSpPr>
        <p:spPr>
          <a:xfrm>
            <a:off x="7309021" y="2168787"/>
            <a:ext cx="2926179" cy="190789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10B02D-EE17-666B-4285-9F70C195F602}"/>
              </a:ext>
            </a:extLst>
          </p:cNvPr>
          <p:cNvSpPr txBox="1"/>
          <p:nvPr/>
        </p:nvSpPr>
        <p:spPr>
          <a:xfrm>
            <a:off x="9469081" y="4076681"/>
            <a:ext cx="1532238" cy="646331"/>
          </a:xfrm>
          <a:prstGeom prst="rect">
            <a:avLst/>
          </a:prstGeom>
          <a:noFill/>
        </p:spPr>
        <p:txBody>
          <a:bodyPr wrap="square" rtlCol="0">
            <a:spAutoFit/>
          </a:bodyPr>
          <a:lstStyle/>
          <a:p>
            <a:r>
              <a:rPr lang="en-US" dirty="0"/>
              <a:t>Javadoc class coverage</a:t>
            </a:r>
          </a:p>
        </p:txBody>
      </p:sp>
      <p:cxnSp>
        <p:nvCxnSpPr>
          <p:cNvPr id="24" name="Straight Arrow Connector 23">
            <a:extLst>
              <a:ext uri="{FF2B5EF4-FFF2-40B4-BE49-F238E27FC236}">
                <a16:creationId xmlns:a16="http://schemas.microsoft.com/office/drawing/2014/main" id="{37E96303-B561-A59C-8181-0811058F48D7}"/>
              </a:ext>
            </a:extLst>
          </p:cNvPr>
          <p:cNvCxnSpPr>
            <a:cxnSpLocks/>
            <a:stCxn id="7" idx="2"/>
            <a:endCxn id="19" idx="0"/>
          </p:cNvCxnSpPr>
          <p:nvPr/>
        </p:nvCxnSpPr>
        <p:spPr>
          <a:xfrm>
            <a:off x="7309021" y="2168787"/>
            <a:ext cx="1348790" cy="284359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276490-C5BB-4195-2EF2-0CDB1332A4CD}"/>
              </a:ext>
            </a:extLst>
          </p:cNvPr>
          <p:cNvCxnSpPr>
            <a:cxnSpLocks/>
            <a:stCxn id="7" idx="2"/>
            <a:endCxn id="37" idx="0"/>
          </p:cNvCxnSpPr>
          <p:nvPr/>
        </p:nvCxnSpPr>
        <p:spPr>
          <a:xfrm flipH="1">
            <a:off x="6430212" y="2168787"/>
            <a:ext cx="878809" cy="5789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8155337-9B57-9995-F92B-1A426EBD7240}"/>
              </a:ext>
            </a:extLst>
          </p:cNvPr>
          <p:cNvSpPr txBox="1"/>
          <p:nvPr/>
        </p:nvSpPr>
        <p:spPr>
          <a:xfrm>
            <a:off x="6568048" y="3958982"/>
            <a:ext cx="647366" cy="369332"/>
          </a:xfrm>
          <a:prstGeom prst="rect">
            <a:avLst/>
          </a:prstGeom>
          <a:noFill/>
        </p:spPr>
        <p:txBody>
          <a:bodyPr wrap="square" rtlCol="0">
            <a:spAutoFit/>
          </a:bodyPr>
          <a:lstStyle/>
          <a:p>
            <a:r>
              <a:rPr lang="en-US" dirty="0"/>
              <a:t>NOC</a:t>
            </a:r>
          </a:p>
        </p:txBody>
      </p:sp>
      <p:sp>
        <p:nvSpPr>
          <p:cNvPr id="44" name="TextBox 43">
            <a:extLst>
              <a:ext uri="{FF2B5EF4-FFF2-40B4-BE49-F238E27FC236}">
                <a16:creationId xmlns:a16="http://schemas.microsoft.com/office/drawing/2014/main" id="{3539443B-793C-F4C9-34FA-F4FFB2DEA234}"/>
              </a:ext>
            </a:extLst>
          </p:cNvPr>
          <p:cNvSpPr txBox="1"/>
          <p:nvPr/>
        </p:nvSpPr>
        <p:spPr>
          <a:xfrm>
            <a:off x="5160212" y="5365788"/>
            <a:ext cx="579827" cy="369332"/>
          </a:xfrm>
          <a:prstGeom prst="rect">
            <a:avLst/>
          </a:prstGeom>
          <a:noFill/>
        </p:spPr>
        <p:txBody>
          <a:bodyPr wrap="square" rtlCol="0">
            <a:spAutoFit/>
          </a:bodyPr>
          <a:lstStyle/>
          <a:p>
            <a:r>
              <a:rPr lang="en-US" dirty="0"/>
              <a:t>RFC</a:t>
            </a:r>
          </a:p>
        </p:txBody>
      </p:sp>
      <p:cxnSp>
        <p:nvCxnSpPr>
          <p:cNvPr id="58" name="Straight Arrow Connector 57">
            <a:extLst>
              <a:ext uri="{FF2B5EF4-FFF2-40B4-BE49-F238E27FC236}">
                <a16:creationId xmlns:a16="http://schemas.microsoft.com/office/drawing/2014/main" id="{6C87DAC0-1B80-955B-FB6A-EB8EFD6D6840}"/>
              </a:ext>
            </a:extLst>
          </p:cNvPr>
          <p:cNvCxnSpPr>
            <a:cxnSpLocks/>
            <a:stCxn id="8" idx="2"/>
            <a:endCxn id="43" idx="0"/>
          </p:cNvCxnSpPr>
          <p:nvPr/>
        </p:nvCxnSpPr>
        <p:spPr>
          <a:xfrm flipH="1">
            <a:off x="6891731" y="2307287"/>
            <a:ext cx="3253166" cy="16516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A26034E-C0CD-07BE-01A0-67CB1F2BD91C}"/>
              </a:ext>
            </a:extLst>
          </p:cNvPr>
          <p:cNvCxnSpPr>
            <a:cxnSpLocks/>
            <a:stCxn id="8" idx="2"/>
            <a:endCxn id="44" idx="0"/>
          </p:cNvCxnSpPr>
          <p:nvPr/>
        </p:nvCxnSpPr>
        <p:spPr>
          <a:xfrm flipH="1">
            <a:off x="5450126" y="2307287"/>
            <a:ext cx="4694771" cy="305850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F23228E-22F3-3CA1-518E-F7B2B5FF7413}"/>
              </a:ext>
            </a:extLst>
          </p:cNvPr>
          <p:cNvCxnSpPr>
            <a:cxnSpLocks/>
            <a:stCxn id="8" idx="2"/>
            <a:endCxn id="26" idx="0"/>
          </p:cNvCxnSpPr>
          <p:nvPr/>
        </p:nvCxnSpPr>
        <p:spPr>
          <a:xfrm flipH="1">
            <a:off x="5080962" y="2307287"/>
            <a:ext cx="5063935" cy="14670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76AF1C3-A71E-BA20-9722-9D608D5537D1}"/>
              </a:ext>
            </a:extLst>
          </p:cNvPr>
          <p:cNvCxnSpPr>
            <a:cxnSpLocks/>
            <a:stCxn id="5" idx="2"/>
            <a:endCxn id="44" idx="0"/>
          </p:cNvCxnSpPr>
          <p:nvPr/>
        </p:nvCxnSpPr>
        <p:spPr>
          <a:xfrm>
            <a:off x="2174789" y="2307287"/>
            <a:ext cx="3275337" cy="305850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80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9EC2859-139F-A82F-9E96-9A6695597519}"/>
              </a:ext>
            </a:extLst>
          </p:cNvPr>
          <p:cNvGraphicFramePr>
            <a:graphicFrameLocks noGrp="1"/>
          </p:cNvGraphicFramePr>
          <p:nvPr>
            <p:extLst>
              <p:ext uri="{D42A27DB-BD31-4B8C-83A1-F6EECF244321}">
                <p14:modId xmlns:p14="http://schemas.microsoft.com/office/powerpoint/2010/main" val="3613022527"/>
              </p:ext>
            </p:extLst>
          </p:nvPr>
        </p:nvGraphicFramePr>
        <p:xfrm>
          <a:off x="2207513" y="56800"/>
          <a:ext cx="7776974" cy="6801200"/>
        </p:xfrm>
        <a:graphic>
          <a:graphicData uri="http://schemas.openxmlformats.org/drawingml/2006/table">
            <a:tbl>
              <a:tblPr firstRow="1" bandRow="1">
                <a:tableStyleId>{F5AB1C69-6EDB-4FF4-983F-18BD219EF322}</a:tableStyleId>
              </a:tblPr>
              <a:tblGrid>
                <a:gridCol w="1102855">
                  <a:extLst>
                    <a:ext uri="{9D8B030D-6E8A-4147-A177-3AD203B41FA5}">
                      <a16:colId xmlns:a16="http://schemas.microsoft.com/office/drawing/2014/main" val="3773666234"/>
                    </a:ext>
                  </a:extLst>
                </a:gridCol>
                <a:gridCol w="1267111">
                  <a:extLst>
                    <a:ext uri="{9D8B030D-6E8A-4147-A177-3AD203B41FA5}">
                      <a16:colId xmlns:a16="http://schemas.microsoft.com/office/drawing/2014/main" val="1159154925"/>
                    </a:ext>
                  </a:extLst>
                </a:gridCol>
                <a:gridCol w="5407008">
                  <a:extLst>
                    <a:ext uri="{9D8B030D-6E8A-4147-A177-3AD203B41FA5}">
                      <a16:colId xmlns:a16="http://schemas.microsoft.com/office/drawing/2014/main" val="2732578211"/>
                    </a:ext>
                  </a:extLst>
                </a:gridCol>
              </a:tblGrid>
              <a:tr h="237525">
                <a:tc>
                  <a:txBody>
                    <a:bodyPr/>
                    <a:lstStyle/>
                    <a:p>
                      <a:pPr lvl="0"/>
                      <a:r>
                        <a:rPr lang="en-US" sz="1200" dirty="0"/>
                        <a:t>Metric</a:t>
                      </a:r>
                    </a:p>
                  </a:txBody>
                  <a:tcPr marL="58327" marR="58327" marT="29164" marB="29164" anchor="ctr"/>
                </a:tc>
                <a:tc>
                  <a:txBody>
                    <a:bodyPr/>
                    <a:lstStyle/>
                    <a:p>
                      <a:pPr lvl="0"/>
                      <a:r>
                        <a:rPr lang="en-US" sz="1200" dirty="0"/>
                        <a:t>Level</a:t>
                      </a:r>
                    </a:p>
                  </a:txBody>
                  <a:tcPr marL="58327" marR="58327" marT="29164" marB="29164" anchor="ctr"/>
                </a:tc>
                <a:tc>
                  <a:txBody>
                    <a:bodyPr/>
                    <a:lstStyle/>
                    <a:p>
                      <a:pPr lvl="0"/>
                      <a:r>
                        <a:rPr lang="en-US" sz="1200" dirty="0"/>
                        <a:t>Definition</a:t>
                      </a:r>
                    </a:p>
                  </a:txBody>
                  <a:tcPr marL="58327" marR="58327" marT="29164" marB="29164" anchor="ctr"/>
                </a:tc>
                <a:extLst>
                  <a:ext uri="{0D108BD9-81ED-4DB2-BD59-A6C34878D82A}">
                    <a16:rowId xmlns:a16="http://schemas.microsoft.com/office/drawing/2014/main" val="3588486746"/>
                  </a:ext>
                </a:extLst>
              </a:tr>
              <a:tr h="595919">
                <a:tc>
                  <a:txBody>
                    <a:bodyPr/>
                    <a:lstStyle/>
                    <a:p>
                      <a:pPr lvl="0"/>
                      <a:r>
                        <a:rPr lang="en-US" sz="1200" dirty="0"/>
                        <a:t>LOC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lines of code in each class. Anonymous inner classes are included in their containing class, while named inner classes are evaluated separately. Comments are counted, but whitespace is not.</a:t>
                      </a:r>
                    </a:p>
                  </a:txBody>
                  <a:tcPr marL="58327" marR="58327" marT="29164" marB="29164" anchor="ctr"/>
                </a:tc>
                <a:extLst>
                  <a:ext uri="{0D108BD9-81ED-4DB2-BD59-A6C34878D82A}">
                    <a16:rowId xmlns:a16="http://schemas.microsoft.com/office/drawing/2014/main" val="772650999"/>
                  </a:ext>
                </a:extLst>
              </a:tr>
              <a:tr h="766632">
                <a:tc>
                  <a:txBody>
                    <a:bodyPr/>
                    <a:lstStyle/>
                    <a:p>
                      <a:pPr lvl="0"/>
                      <a:r>
                        <a:rPr lang="en-US" sz="1200" dirty="0"/>
                        <a:t>CLOC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lines of code in each class which contain comments. Anonymous inner classes are included in their containing class, while named inner classes are evaluated separately. Whitespace lines are not counted.</a:t>
                      </a:r>
                      <a:r>
                        <a:rPr lang="zh-CN" altLang="en-US" sz="1200" dirty="0"/>
                        <a:t> </a:t>
                      </a:r>
                      <a:r>
                        <a:rPr lang="en-CA" altLang="zh-CN" sz="1200" dirty="0"/>
                        <a:t>(In order to get CLOC/LOC, the comment density)</a:t>
                      </a:r>
                      <a:endParaRPr lang="en-US" sz="1200" dirty="0"/>
                    </a:p>
                  </a:txBody>
                  <a:tcPr marL="58327" marR="58327" marT="29164" marB="29164" anchor="ctr"/>
                </a:tc>
                <a:extLst>
                  <a:ext uri="{0D108BD9-81ED-4DB2-BD59-A6C34878D82A}">
                    <a16:rowId xmlns:a16="http://schemas.microsoft.com/office/drawing/2014/main" val="1171239408"/>
                  </a:ext>
                </a:extLst>
              </a:tr>
              <a:tr h="237525">
                <a:tc>
                  <a:txBody>
                    <a:bodyPr/>
                    <a:lstStyle/>
                    <a:p>
                      <a:pPr lvl="0"/>
                      <a:r>
                        <a:rPr lang="en-US" sz="1200" dirty="0"/>
                        <a:t>WMC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Total cyclomatic complexity of the methods in each class.</a:t>
                      </a:r>
                    </a:p>
                  </a:txBody>
                  <a:tcPr marL="58327" marR="58327" marT="29164" marB="29164" anchor="ctr"/>
                </a:tc>
                <a:extLst>
                  <a:ext uri="{0D108BD9-81ED-4DB2-BD59-A6C34878D82A}">
                    <a16:rowId xmlns:a16="http://schemas.microsoft.com/office/drawing/2014/main" val="1905425764"/>
                  </a:ext>
                </a:extLst>
              </a:tr>
              <a:tr h="595919">
                <a:tc>
                  <a:txBody>
                    <a:bodyPr/>
                    <a:lstStyle/>
                    <a:p>
                      <a:pPr lvl="0"/>
                      <a:r>
                        <a:rPr lang="en-US" sz="1200" dirty="0"/>
                        <a:t>CBO</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classes or interfaces which each class is "coupled" with. A class is declared to be coupled with another if it depends on that class or is depended on by that class. Dependencies due to inheritance are not counted</a:t>
                      </a:r>
                    </a:p>
                  </a:txBody>
                  <a:tcPr marL="58327" marR="58327" marT="29164" marB="29164" anchor="ctr"/>
                </a:tc>
                <a:extLst>
                  <a:ext uri="{0D108BD9-81ED-4DB2-BD59-A6C34878D82A}">
                    <a16:rowId xmlns:a16="http://schemas.microsoft.com/office/drawing/2014/main" val="1078245402"/>
                  </a:ext>
                </a:extLst>
              </a:tr>
              <a:tr h="2029495">
                <a:tc>
                  <a:txBody>
                    <a:bodyPr/>
                    <a:lstStyle/>
                    <a:p>
                      <a:pPr lvl="0"/>
                      <a:r>
                        <a:rPr lang="en-US" sz="1200" dirty="0"/>
                        <a:t>LCOM</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on the degree of cohesiveness of a class. We use a variant of the LCOM metric designed by </a:t>
                      </a:r>
                      <a:r>
                        <a:rPr lang="en-US" sz="1200" dirty="0" err="1"/>
                        <a:t>Hitz</a:t>
                      </a:r>
                      <a:r>
                        <a:rPr lang="en-US" sz="1200" dirty="0"/>
                        <a:t> and </a:t>
                      </a:r>
                      <a:r>
                        <a:rPr lang="en-US" sz="1200" dirty="0" err="1"/>
                        <a:t>Montazeri</a:t>
                      </a:r>
                      <a:r>
                        <a:rPr lang="en-US" sz="1200" dirty="0"/>
                        <a:t>, which is more appropriate for Java. The metric says that two methods of a class are related if they share a variable use, or one method calls another. The metric is then the count of the number of components of the method relation graph. A value of 1 indicates a highly cohesive class, which can not easily be split into smaller classes. Higher values may indicate that the class may be "doing too much", and should be split. Note that constructors, equals(), </a:t>
                      </a:r>
                      <a:r>
                        <a:rPr lang="en-US" sz="1200" dirty="0" err="1"/>
                        <a:t>hashCode</a:t>
                      </a:r>
                      <a:r>
                        <a:rPr lang="en-US" sz="1200" dirty="0"/>
                        <a:t>(), </a:t>
                      </a:r>
                      <a:r>
                        <a:rPr lang="en-US" sz="1200" dirty="0" err="1"/>
                        <a:t>toString</a:t>
                      </a:r>
                      <a:r>
                        <a:rPr lang="en-US" sz="1200" dirty="0"/>
                        <a:t>(), clone(), finalize(), readObject(), and writeObject() methods are not considered, as these scaffolding methods often touch all variables in a class, and would thus result in metrics values indicating more cohesiveness than is actually apparent in the design.</a:t>
                      </a:r>
                    </a:p>
                  </a:txBody>
                  <a:tcPr marL="58327" marR="58327" marT="29164" marB="29164" anchor="ctr"/>
                </a:tc>
                <a:extLst>
                  <a:ext uri="{0D108BD9-81ED-4DB2-BD59-A6C34878D82A}">
                    <a16:rowId xmlns:a16="http://schemas.microsoft.com/office/drawing/2014/main" val="942554684"/>
                  </a:ext>
                </a:extLst>
              </a:tr>
              <a:tr h="1297860">
                <a:tc>
                  <a:txBody>
                    <a:bodyPr/>
                    <a:lstStyle/>
                    <a:p>
                      <a:pPr lvl="0"/>
                      <a:r>
                        <a:rPr lang="en-US" sz="1200" dirty="0"/>
                        <a:t>RFC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the Response For Class value of the class. This is defined as the number of possible methods that may be called when a class is sent a method send. In practice, this is the sum of the number of methods and constructors in the class, plus the number of methods and constructors that the class may directly call. Methods from or called by </a:t>
                      </a:r>
                      <a:r>
                        <a:rPr lang="en-US" sz="1200" dirty="0" err="1"/>
                        <a:t>superclasses</a:t>
                      </a:r>
                      <a:r>
                        <a:rPr lang="en-US" sz="1200" dirty="0"/>
                        <a:t> are not counted. Classes with high Response For Class have a higher complexity, may be less stable, and require higher amounts of integration testing.</a:t>
                      </a:r>
                    </a:p>
                  </a:txBody>
                  <a:tcPr marL="58327" marR="58327" marT="29164" marB="29164" anchor="ctr"/>
                </a:tc>
                <a:extLst>
                  <a:ext uri="{0D108BD9-81ED-4DB2-BD59-A6C34878D82A}">
                    <a16:rowId xmlns:a16="http://schemas.microsoft.com/office/drawing/2014/main" val="1213526234"/>
                  </a:ext>
                </a:extLst>
              </a:tr>
              <a:tr h="237525">
                <a:tc>
                  <a:txBody>
                    <a:bodyPr/>
                    <a:lstStyle/>
                    <a:p>
                      <a:pPr lvl="0"/>
                      <a:r>
                        <a:rPr lang="en-US" sz="1200" dirty="0" err="1"/>
                        <a:t>Jc</a:t>
                      </a:r>
                      <a:endParaRPr lang="en-US" sz="1200" dirty="0"/>
                    </a:p>
                  </a:txBody>
                  <a:tcPr marL="58327" marR="58327" marT="29164" marB="29164" anchor="ctr"/>
                </a:tc>
                <a:tc>
                  <a:txBody>
                    <a:bodyPr/>
                    <a:lstStyle/>
                    <a:p>
                      <a:pPr lvl="0"/>
                      <a:r>
                        <a:rPr lang="en-US" sz="1200" dirty="0"/>
                        <a:t>Project</a:t>
                      </a:r>
                    </a:p>
                  </a:txBody>
                  <a:tcPr marL="58327" marR="58327" marT="29164" marB="29164" anchor="ctr"/>
                </a:tc>
                <a:tc>
                  <a:txBody>
                    <a:bodyPr/>
                    <a:lstStyle/>
                    <a:p>
                      <a:pPr lvl="0"/>
                      <a:r>
                        <a:rPr lang="en-US" sz="1200" dirty="0"/>
                        <a:t>Calculates the percentage of classes in the project which have </a:t>
                      </a:r>
                      <a:r>
                        <a:rPr lang="en-US" sz="1200" dirty="0" err="1"/>
                        <a:t>javadoc</a:t>
                      </a:r>
                      <a:r>
                        <a:rPr lang="en-US" sz="1200" dirty="0"/>
                        <a:t>.</a:t>
                      </a:r>
                    </a:p>
                  </a:txBody>
                  <a:tcPr marL="58327" marR="58327" marT="29164" marB="29164" anchor="ctr"/>
                </a:tc>
                <a:extLst>
                  <a:ext uri="{0D108BD9-81ED-4DB2-BD59-A6C34878D82A}">
                    <a16:rowId xmlns:a16="http://schemas.microsoft.com/office/drawing/2014/main" val="1498743185"/>
                  </a:ext>
                </a:extLst>
              </a:tr>
              <a:tr h="237525">
                <a:tc>
                  <a:txBody>
                    <a:bodyPr/>
                    <a:lstStyle/>
                    <a:p>
                      <a:pPr lvl="0"/>
                      <a:r>
                        <a:rPr lang="en-US" sz="1200" dirty="0"/>
                        <a:t>NOC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the total number of direct subclasses of each class that occur in the project.</a:t>
                      </a:r>
                    </a:p>
                  </a:txBody>
                  <a:tcPr marL="58327" marR="58327" marT="29164" marB="29164" anchor="ctr"/>
                </a:tc>
                <a:extLst>
                  <a:ext uri="{0D108BD9-81ED-4DB2-BD59-A6C34878D82A}">
                    <a16:rowId xmlns:a16="http://schemas.microsoft.com/office/drawing/2014/main" val="3298090489"/>
                  </a:ext>
                </a:extLst>
              </a:tr>
              <a:tr h="237525">
                <a:tc>
                  <a:txBody>
                    <a:bodyPr/>
                    <a:lstStyle/>
                    <a:p>
                      <a:pPr lvl="0"/>
                      <a:r>
                        <a:rPr lang="en-US" sz="1200" dirty="0"/>
                        <a:t>JTA</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JUnit test assertions in each class.</a:t>
                      </a:r>
                    </a:p>
                  </a:txBody>
                  <a:tcPr marL="58327" marR="58327" marT="29164" marB="29164" anchor="ctr"/>
                </a:tc>
                <a:extLst>
                  <a:ext uri="{0D108BD9-81ED-4DB2-BD59-A6C34878D82A}">
                    <a16:rowId xmlns:a16="http://schemas.microsoft.com/office/drawing/2014/main" val="3918805928"/>
                  </a:ext>
                </a:extLst>
              </a:tr>
            </a:tbl>
          </a:graphicData>
        </a:graphic>
      </p:graphicFrame>
    </p:spTree>
    <p:extLst>
      <p:ext uri="{BB962C8B-B14F-4D97-AF65-F5344CB8AC3E}">
        <p14:creationId xmlns:p14="http://schemas.microsoft.com/office/powerpoint/2010/main" val="291517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515</Words>
  <Application>Microsoft Macintosh PowerPoint</Application>
  <PresentationFormat>Widescreen</PresentationFormat>
  <Paragraphs>44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 Ping LI</dc:creator>
  <cp:lastModifiedBy>Wenhao Xu</cp:lastModifiedBy>
  <cp:revision>5</cp:revision>
  <dcterms:created xsi:type="dcterms:W3CDTF">2022-10-20T01:54:39Z</dcterms:created>
  <dcterms:modified xsi:type="dcterms:W3CDTF">2022-10-21T21:55:48Z</dcterms:modified>
</cp:coreProperties>
</file>