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Light" panose="02000000000000000000" pitchFamily="2" charset="0"/>
      <p:regular r:id="rId29"/>
      <p:bold r:id="rId30"/>
      <p:italic r:id="rId31"/>
      <p:boldItalic r:id="rId32"/>
    </p:embeddedFont>
    <p:embeddedFont>
      <p:font typeface="Roboto Medium" panose="02000000000000000000" pitchFamily="2" charset="0"/>
      <p:regular r:id="rId33"/>
      <p:bold r:id="rId34"/>
      <p:italic r:id="rId35"/>
      <p:boldItalic r:id="rId36"/>
    </p:embeddedFont>
    <p:embeddedFont>
      <p:font typeface="Roboto Mono Medium" panose="00000009000000000000" pitchFamily="49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14E4A3-D246-448E-BE36-50D77F9AD475}" v="2" dt="2025-05-27T01:06:13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e Besse" userId="de233d69-e515-4d28-92d2-a17de5a21256" providerId="ADAL" clId="{2E14E4A3-D246-448E-BE36-50D77F9AD475}"/>
    <pc:docChg chg="undo redo custSel modSld modMainMaster">
      <pc:chgData name="Camille Besse" userId="de233d69-e515-4d28-92d2-a17de5a21256" providerId="ADAL" clId="{2E14E4A3-D246-448E-BE36-50D77F9AD475}" dt="2025-05-27T01:30:24.837" v="270" actId="20577"/>
      <pc:docMkLst>
        <pc:docMk/>
      </pc:docMkLst>
      <pc:sldChg chg="modSp mod">
        <pc:chgData name="Camille Besse" userId="de233d69-e515-4d28-92d2-a17de5a21256" providerId="ADAL" clId="{2E14E4A3-D246-448E-BE36-50D77F9AD475}" dt="2025-03-14T01:17:33.417" v="2" actId="20577"/>
        <pc:sldMkLst>
          <pc:docMk/>
          <pc:sldMk cId="0" sldId="256"/>
        </pc:sldMkLst>
        <pc:spChg chg="mod">
          <ac:chgData name="Camille Besse" userId="de233d69-e515-4d28-92d2-a17de5a21256" providerId="ADAL" clId="{2E14E4A3-D246-448E-BE36-50D77F9AD475}" dt="2025-03-14T01:17:33.417" v="2" actId="20577"/>
          <ac:spMkLst>
            <pc:docMk/>
            <pc:sldMk cId="0" sldId="256"/>
            <ac:spMk id="83" creationId="{00000000-0000-0000-0000-000000000000}"/>
          </ac:spMkLst>
        </pc:spChg>
      </pc:sldChg>
      <pc:sldChg chg="modSp mod">
        <pc:chgData name="Camille Besse" userId="de233d69-e515-4d28-92d2-a17de5a21256" providerId="ADAL" clId="{2E14E4A3-D246-448E-BE36-50D77F9AD475}" dt="2025-05-26T23:45:25.287" v="5"/>
        <pc:sldMkLst>
          <pc:docMk/>
          <pc:sldMk cId="0" sldId="267"/>
        </pc:sldMkLst>
        <pc:spChg chg="mod">
          <ac:chgData name="Camille Besse" userId="de233d69-e515-4d28-92d2-a17de5a21256" providerId="ADAL" clId="{2E14E4A3-D246-448E-BE36-50D77F9AD475}" dt="2025-05-26T23:45:25.287" v="5"/>
          <ac:spMkLst>
            <pc:docMk/>
            <pc:sldMk cId="0" sldId="267"/>
            <ac:spMk id="273" creationId="{00000000-0000-0000-0000-000000000000}"/>
          </ac:spMkLst>
        </pc:spChg>
      </pc:sldChg>
      <pc:sldChg chg="modSp mod">
        <pc:chgData name="Camille Besse" userId="de233d69-e515-4d28-92d2-a17de5a21256" providerId="ADAL" clId="{2E14E4A3-D246-448E-BE36-50D77F9AD475}" dt="2025-05-27T00:01:31.352" v="42" actId="20577"/>
        <pc:sldMkLst>
          <pc:docMk/>
          <pc:sldMk cId="0" sldId="270"/>
        </pc:sldMkLst>
        <pc:spChg chg="mod">
          <ac:chgData name="Camille Besse" userId="de233d69-e515-4d28-92d2-a17de5a21256" providerId="ADAL" clId="{2E14E4A3-D246-448E-BE36-50D77F9AD475}" dt="2025-05-27T00:01:31.352" v="42" actId="20577"/>
          <ac:spMkLst>
            <pc:docMk/>
            <pc:sldMk cId="0" sldId="270"/>
            <ac:spMk id="319" creationId="{00000000-0000-0000-0000-000000000000}"/>
          </ac:spMkLst>
        </pc:spChg>
      </pc:sldChg>
      <pc:sldChg chg="addSp delSp modSp mod">
        <pc:chgData name="Camille Besse" userId="de233d69-e515-4d28-92d2-a17de5a21256" providerId="ADAL" clId="{2E14E4A3-D246-448E-BE36-50D77F9AD475}" dt="2025-05-27T01:30:24.837" v="270" actId="20577"/>
        <pc:sldMkLst>
          <pc:docMk/>
          <pc:sldMk cId="0" sldId="274"/>
        </pc:sldMkLst>
        <pc:spChg chg="add">
          <ac:chgData name="Camille Besse" userId="de233d69-e515-4d28-92d2-a17de5a21256" providerId="ADAL" clId="{2E14E4A3-D246-448E-BE36-50D77F9AD475}" dt="2025-05-27T01:06:11.136" v="98"/>
          <ac:spMkLst>
            <pc:docMk/>
            <pc:sldMk cId="0" sldId="274"/>
            <ac:spMk id="8" creationId="{C649E953-D550-F6FB-2C52-CA4EBDF821F9}"/>
          </ac:spMkLst>
        </pc:spChg>
        <pc:spChg chg="add mod">
          <ac:chgData name="Camille Besse" userId="de233d69-e515-4d28-92d2-a17de5a21256" providerId="ADAL" clId="{2E14E4A3-D246-448E-BE36-50D77F9AD475}" dt="2025-05-27T01:30:24.837" v="270" actId="20577"/>
          <ac:spMkLst>
            <pc:docMk/>
            <pc:sldMk cId="0" sldId="274"/>
            <ac:spMk id="10" creationId="{35DA17E1-A37A-4466-6E43-730BF2CB3AEC}"/>
          </ac:spMkLst>
        </pc:spChg>
        <pc:spChg chg="mod">
          <ac:chgData name="Camille Besse" userId="de233d69-e515-4d28-92d2-a17de5a21256" providerId="ADAL" clId="{2E14E4A3-D246-448E-BE36-50D77F9AD475}" dt="2025-05-27T01:06:13.464" v="100" actId="1076"/>
          <ac:spMkLst>
            <pc:docMk/>
            <pc:sldMk cId="0" sldId="274"/>
            <ac:spMk id="373" creationId="{00000000-0000-0000-0000-000000000000}"/>
          </ac:spMkLst>
        </pc:spChg>
        <pc:spChg chg="mod">
          <ac:chgData name="Camille Besse" userId="de233d69-e515-4d28-92d2-a17de5a21256" providerId="ADAL" clId="{2E14E4A3-D246-448E-BE36-50D77F9AD475}" dt="2025-05-27T01:11:45.972" v="168" actId="20577"/>
          <ac:spMkLst>
            <pc:docMk/>
            <pc:sldMk cId="0" sldId="274"/>
            <ac:spMk id="374" creationId="{00000000-0000-0000-0000-000000000000}"/>
          </ac:spMkLst>
        </pc:spChg>
        <pc:spChg chg="mod">
          <ac:chgData name="Camille Besse" userId="de233d69-e515-4d28-92d2-a17de5a21256" providerId="ADAL" clId="{2E14E4A3-D246-448E-BE36-50D77F9AD475}" dt="2025-05-27T00:14:03.489" v="86" actId="20577"/>
          <ac:spMkLst>
            <pc:docMk/>
            <pc:sldMk cId="0" sldId="274"/>
            <ac:spMk id="376" creationId="{00000000-0000-0000-0000-000000000000}"/>
          </ac:spMkLst>
        </pc:spChg>
        <pc:picChg chg="add del mod">
          <ac:chgData name="Camille Besse" userId="de233d69-e515-4d28-92d2-a17de5a21256" providerId="ADAL" clId="{2E14E4A3-D246-448E-BE36-50D77F9AD475}" dt="2025-05-27T00:43:40.511" v="92" actId="478"/>
          <ac:picMkLst>
            <pc:docMk/>
            <pc:sldMk cId="0" sldId="274"/>
            <ac:picMk id="3" creationId="{C1408FC9-2914-3630-098D-978FF976737D}"/>
          </ac:picMkLst>
        </pc:picChg>
        <pc:picChg chg="add del">
          <ac:chgData name="Camille Besse" userId="de233d69-e515-4d28-92d2-a17de5a21256" providerId="ADAL" clId="{2E14E4A3-D246-448E-BE36-50D77F9AD475}" dt="2025-05-27T00:45:41.799" v="94" actId="478"/>
          <ac:picMkLst>
            <pc:docMk/>
            <pc:sldMk cId="0" sldId="274"/>
            <ac:picMk id="5" creationId="{61F29EF3-1BC0-6936-ACAD-A3E86FA29B19}"/>
          </ac:picMkLst>
        </pc:picChg>
        <pc:picChg chg="add del mod">
          <ac:chgData name="Camille Besse" userId="de233d69-e515-4d28-92d2-a17de5a21256" providerId="ADAL" clId="{2E14E4A3-D246-448E-BE36-50D77F9AD475}" dt="2025-05-27T01:06:09.686" v="97" actId="478"/>
          <ac:picMkLst>
            <pc:docMk/>
            <pc:sldMk cId="0" sldId="274"/>
            <ac:picMk id="7" creationId="{B6E92833-DD64-368B-ED7A-C031038DD92F}"/>
          </ac:picMkLst>
        </pc:picChg>
      </pc:sldChg>
      <pc:sldChg chg="modSp mod">
        <pc:chgData name="Camille Besse" userId="de233d69-e515-4d28-92d2-a17de5a21256" providerId="ADAL" clId="{2E14E4A3-D246-448E-BE36-50D77F9AD475}" dt="2025-05-27T00:12:49.966" v="78" actId="20577"/>
        <pc:sldMkLst>
          <pc:docMk/>
          <pc:sldMk cId="0" sldId="275"/>
        </pc:sldMkLst>
        <pc:spChg chg="mod">
          <ac:chgData name="Camille Besse" userId="de233d69-e515-4d28-92d2-a17de5a21256" providerId="ADAL" clId="{2E14E4A3-D246-448E-BE36-50D77F9AD475}" dt="2025-05-27T00:12:49.966" v="78" actId="20577"/>
          <ac:spMkLst>
            <pc:docMk/>
            <pc:sldMk cId="0" sldId="275"/>
            <ac:spMk id="386" creationId="{00000000-0000-0000-0000-000000000000}"/>
          </ac:spMkLst>
        </pc:spChg>
      </pc:sldChg>
      <pc:sldMasterChg chg="modSldLayout">
        <pc:chgData name="Camille Besse" userId="de233d69-e515-4d28-92d2-a17de5a21256" providerId="ADAL" clId="{2E14E4A3-D246-448E-BE36-50D77F9AD475}" dt="2025-03-14T01:17:28.422" v="0" actId="20577"/>
        <pc:sldMasterMkLst>
          <pc:docMk/>
          <pc:sldMasterMk cId="0" sldId="2147483663"/>
        </pc:sldMasterMkLst>
        <pc:sldLayoutChg chg="modSp mod">
          <pc:chgData name="Camille Besse" userId="de233d69-e515-4d28-92d2-a17de5a21256" providerId="ADAL" clId="{2E14E4A3-D246-448E-BE36-50D77F9AD475}" dt="2025-03-14T01:17:28.422" v="0" actId="20577"/>
          <pc:sldLayoutMkLst>
            <pc:docMk/>
            <pc:sldMasterMk cId="0" sldId="2147483663"/>
            <pc:sldLayoutMk cId="0" sldId="2147483648"/>
          </pc:sldLayoutMkLst>
          <pc:spChg chg="mod">
            <ac:chgData name="Camille Besse" userId="de233d69-e515-4d28-92d2-a17de5a21256" providerId="ADAL" clId="{2E14E4A3-D246-448E-BE36-50D77F9AD475}" dt="2025-03-14T01:17:28.422" v="0" actId="20577"/>
            <ac:spMkLst>
              <pc:docMk/>
              <pc:sldMasterMk cId="0" sldId="2147483663"/>
              <pc:sldLayoutMk cId="0" sldId="2147483648"/>
              <ac:spMk id="1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577355a8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577355a8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ea299819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cea299819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ff195350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ff195350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cea299819_0_1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cea299819_0_1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ff1953506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ff1953506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ff195350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ff195350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ff1953506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bff1953506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ff1953506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ff1953506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bff1953506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bff1953506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f2cddd5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f2cddd5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ff1953506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ff1953506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6c6cf136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6c6cf136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ff1953506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ff1953506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ff1953506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ff1953506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cea299819_0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cea299819_0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51fd118b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51fd118b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ff19535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ff19535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ff195350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ff195350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ff1953506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ff1953506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ff195350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ff195350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ff195350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ff195350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ff1953506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ff1953506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366708" y="45442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030200" y="-6000"/>
            <a:ext cx="2113800" cy="5155500"/>
          </a:xfrm>
          <a:prstGeom prst="rect">
            <a:avLst/>
          </a:prstGeom>
          <a:solidFill>
            <a:srgbClr val="006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64425" y="-5875"/>
            <a:ext cx="3596100" cy="5155500"/>
          </a:xfrm>
          <a:prstGeom prst="trapezoid">
            <a:avLst>
              <a:gd name="adj" fmla="val 28807"/>
            </a:avLst>
          </a:prstGeom>
          <a:solidFill>
            <a:srgbClr val="006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01450" y="2757387"/>
            <a:ext cx="2028675" cy="22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01752" y="1545444"/>
            <a:ext cx="4371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6DB4"/>
              </a:buClr>
              <a:buSzPts val="2800"/>
              <a:buFont typeface="Roboto Medium"/>
              <a:buNone/>
              <a:defRPr sz="2800">
                <a:solidFill>
                  <a:srgbClr val="006DB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01750" y="3160300"/>
            <a:ext cx="43713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301750" y="4634225"/>
            <a:ext cx="4703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Mise en place d’un écosystème d’IA — 420-A57-SF</a:t>
            </a:r>
            <a:endParaRPr sz="95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Spécialisation technique en intelligence artificielle — M. Swawola, M.Sc</a:t>
            </a:r>
            <a:r>
              <a:rPr lang="en" sz="10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6567150" y="2591425"/>
            <a:ext cx="2348100" cy="321600"/>
          </a:xfrm>
          <a:prstGeom prst="rect">
            <a:avLst/>
          </a:prstGeom>
          <a:solidFill>
            <a:srgbClr val="006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6809900" y="2775125"/>
            <a:ext cx="19878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2"/>
          <p:cNvSpPr/>
          <p:nvPr/>
        </p:nvSpPr>
        <p:spPr>
          <a:xfrm>
            <a:off x="6706425" y="3598050"/>
            <a:ext cx="2348100" cy="251400"/>
          </a:xfrm>
          <a:prstGeom prst="rect">
            <a:avLst/>
          </a:prstGeom>
          <a:solidFill>
            <a:srgbClr val="006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6809900" y="3688550"/>
            <a:ext cx="19878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ertisseme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16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Roboto"/>
              <a:buNone/>
              <a:defRPr b="1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16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6DB4"/>
              </a:buClr>
              <a:buSzPts val="2800"/>
              <a:buFont typeface="Roboto"/>
              <a:buNone/>
              <a:defRPr b="1">
                <a:solidFill>
                  <a:srgbClr val="006DB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8366708" y="45442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366708" y="45442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366708" y="45442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366708" y="45442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maire">
  <p:cSld name="CUSTOM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392" y="0"/>
            <a:ext cx="270098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0" y="2246150"/>
            <a:ext cx="2674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2968475" y="383025"/>
            <a:ext cx="5724900" cy="43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Roboto Medium"/>
              <a:buNone/>
              <a:defRPr sz="4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490650" y="2150850"/>
            <a:ext cx="5341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Font typeface="Roboto Medium"/>
              <a:buNone/>
              <a:defRPr sz="4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DB4"/>
              </a:buClr>
              <a:buSzPts val="2800"/>
              <a:buFont typeface="Roboto Medium"/>
              <a:buNone/>
              <a:defRPr>
                <a:solidFill>
                  <a:srgbClr val="006DB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228900" y="868680"/>
            <a:ext cx="8686800" cy="4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811375" y="868675"/>
            <a:ext cx="4104000" cy="4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228600" y="868675"/>
            <a:ext cx="4112100" cy="4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DB4"/>
              </a:buClr>
              <a:buSzPts val="2800"/>
              <a:buFont typeface="Roboto Medium"/>
              <a:buNone/>
              <a:defRPr>
                <a:solidFill>
                  <a:srgbClr val="006DB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811375" y="868675"/>
            <a:ext cx="4104000" cy="18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28600" y="868675"/>
            <a:ext cx="4112100" cy="18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 Medium"/>
              <a:buNone/>
              <a:defRPr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387325" y="3013025"/>
            <a:ext cx="4112100" cy="19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4807325" y="3013025"/>
            <a:ext cx="4112100" cy="19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366708" y="45442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DB4"/>
              </a:buClr>
              <a:buSzPts val="2800"/>
              <a:buFont typeface="Roboto Medium"/>
              <a:buNone/>
              <a:defRPr>
                <a:solidFill>
                  <a:srgbClr val="006DB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28900" y="1389600"/>
            <a:ext cx="4111800" cy="3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366708" y="45442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228900" y="137150"/>
            <a:ext cx="4111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DB4"/>
              </a:buClr>
              <a:buSzPts val="2800"/>
              <a:buFont typeface="Roboto Medium"/>
              <a:buNone/>
              <a:defRPr>
                <a:solidFill>
                  <a:srgbClr val="006DB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8600" y="137160"/>
            <a:ext cx="86868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6DB4"/>
              </a:buClr>
              <a:buSzPts val="2800"/>
              <a:buFont typeface="Roboto Medium"/>
              <a:buNone/>
              <a:defRPr sz="2800">
                <a:solidFill>
                  <a:srgbClr val="006DB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8600" y="868680"/>
            <a:ext cx="8686800" cy="4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○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600"/>
              <a:buFont typeface="Roboto"/>
              <a:buChar char="■"/>
              <a:def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dk/docs/quickstar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loud.google.com/python/docs/setu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ocs/authentication/getting-starte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sYySG1nbf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ws.amazon.com/lambda/" TargetMode="External"/><Relationship Id="rId5" Type="http://schemas.openxmlformats.org/officeDocument/2006/relationships/hyperlink" Target="https://azure.microsoft.com/en-ca/overview/serverless-computing/" TargetMode="External"/><Relationship Id="rId4" Type="http://schemas.openxmlformats.org/officeDocument/2006/relationships/hyperlink" Target="https://www.youtube.com/watch?v=4caavWtJLf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functions/pric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ctrTitle"/>
          </p:nvPr>
        </p:nvSpPr>
        <p:spPr>
          <a:xfrm>
            <a:off x="316275" y="1382775"/>
            <a:ext cx="5419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04-02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Infonuagique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Function-as-a-Service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316275" y="2997625"/>
            <a:ext cx="43713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Hiver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Ateliers</a:t>
            </a:r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body" idx="1"/>
          </p:nvPr>
        </p:nvSpPr>
        <p:spPr>
          <a:xfrm>
            <a:off x="228900" y="868679"/>
            <a:ext cx="86868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Revisiter la détection d’objets et de visages dans une image avec les “Cloud Functions”</a:t>
            </a:r>
            <a:endParaRPr b="1"/>
          </a:p>
        </p:txBody>
      </p:sp>
      <p:sp>
        <p:nvSpPr>
          <p:cNvPr id="232" name="Google Shape;232;p26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0" y="125"/>
            <a:ext cx="108900" cy="5143500"/>
          </a:xfrm>
          <a:prstGeom prst="rect">
            <a:avLst/>
          </a:prstGeom>
          <a:solidFill>
            <a:srgbClr val="006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012" y="1598775"/>
            <a:ext cx="2360824" cy="17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163" y="2831075"/>
            <a:ext cx="2349522" cy="17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Ateliers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228900" y="868679"/>
            <a:ext cx="86868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Revisiter la détection d’objets et de visages dans une image avec les “Cloud Functions”</a:t>
            </a:r>
            <a:endParaRPr b="1"/>
          </a:p>
        </p:txBody>
      </p:sp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0" y="125"/>
            <a:ext cx="108900" cy="5143500"/>
          </a:xfrm>
          <a:prstGeom prst="rect">
            <a:avLst/>
          </a:prstGeom>
          <a:solidFill>
            <a:srgbClr val="006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761525" y="3004000"/>
            <a:ext cx="1602300" cy="1472700"/>
          </a:xfrm>
          <a:prstGeom prst="rect">
            <a:avLst/>
          </a:prstGeom>
          <a:solidFill>
            <a:srgbClr val="DAF5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2129475" y="3488650"/>
            <a:ext cx="1295100" cy="5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Vision API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3910025" y="2256400"/>
            <a:ext cx="1295100" cy="5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Storage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025" y="2391712"/>
            <a:ext cx="232776" cy="23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/>
          <p:nvPr/>
        </p:nvSpPr>
        <p:spPr>
          <a:xfrm>
            <a:off x="2129475" y="2256400"/>
            <a:ext cx="1295100" cy="5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Images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3475" y="2391713"/>
            <a:ext cx="232774" cy="23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/>
          <p:nvPr/>
        </p:nvSpPr>
        <p:spPr>
          <a:xfrm>
            <a:off x="3910025" y="3171075"/>
            <a:ext cx="1295100" cy="5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Cloud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Functions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1" name="Google Shape;25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4025" y="3306388"/>
            <a:ext cx="232775" cy="2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/>
          <p:nvPr/>
        </p:nvSpPr>
        <p:spPr>
          <a:xfrm>
            <a:off x="3910025" y="3755750"/>
            <a:ext cx="1295100" cy="5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Images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025" y="3891063"/>
            <a:ext cx="232774" cy="23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6863" y="3601750"/>
            <a:ext cx="266000" cy="2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/>
          <p:nvPr/>
        </p:nvSpPr>
        <p:spPr>
          <a:xfrm>
            <a:off x="5719400" y="3488650"/>
            <a:ext cx="1295100" cy="5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Storage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6" name="Google Shape;2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350" y="3601737"/>
            <a:ext cx="232776" cy="232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7"/>
          <p:cNvCxnSpPr>
            <a:stCxn id="248" idx="3"/>
            <a:endCxn id="246" idx="1"/>
          </p:cNvCxnSpPr>
          <p:nvPr/>
        </p:nvCxnSpPr>
        <p:spPr>
          <a:xfrm>
            <a:off x="3424575" y="2508100"/>
            <a:ext cx="4854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27"/>
          <p:cNvCxnSpPr>
            <a:stCxn id="246" idx="2"/>
            <a:endCxn id="244" idx="0"/>
          </p:cNvCxnSpPr>
          <p:nvPr/>
        </p:nvCxnSpPr>
        <p:spPr>
          <a:xfrm>
            <a:off x="4557575" y="2759800"/>
            <a:ext cx="5100" cy="244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27"/>
          <p:cNvCxnSpPr>
            <a:stCxn id="244" idx="1"/>
            <a:endCxn id="245" idx="3"/>
          </p:cNvCxnSpPr>
          <p:nvPr/>
        </p:nvCxnSpPr>
        <p:spPr>
          <a:xfrm rot="10800000">
            <a:off x="3424625" y="3740350"/>
            <a:ext cx="336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27"/>
          <p:cNvCxnSpPr>
            <a:stCxn id="244" idx="3"/>
            <a:endCxn id="255" idx="1"/>
          </p:cNvCxnSpPr>
          <p:nvPr/>
        </p:nvCxnSpPr>
        <p:spPr>
          <a:xfrm>
            <a:off x="5363825" y="3740350"/>
            <a:ext cx="3555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27"/>
          <p:cNvCxnSpPr/>
          <p:nvPr/>
        </p:nvCxnSpPr>
        <p:spPr>
          <a:xfrm>
            <a:off x="4046250" y="4313800"/>
            <a:ext cx="1073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7"/>
          <p:cNvCxnSpPr/>
          <p:nvPr/>
        </p:nvCxnSpPr>
        <p:spPr>
          <a:xfrm rot="10800000" flipH="1">
            <a:off x="4186875" y="4358100"/>
            <a:ext cx="836400" cy="7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27"/>
          <p:cNvSpPr txBox="1"/>
          <p:nvPr/>
        </p:nvSpPr>
        <p:spPr>
          <a:xfrm>
            <a:off x="3779775" y="1835100"/>
            <a:ext cx="40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❶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3069350" y="3041775"/>
            <a:ext cx="40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➋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5589775" y="3041775"/>
            <a:ext cx="40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➌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Atelier #1</a:t>
            </a:r>
            <a:endParaRPr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1"/>
          </p:nvPr>
        </p:nvSpPr>
        <p:spPr>
          <a:xfrm>
            <a:off x="228900" y="868679"/>
            <a:ext cx="86868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Mise en place de l’environnement</a:t>
            </a:r>
            <a:endParaRPr b="1"/>
          </a:p>
        </p:txBody>
      </p:sp>
      <p:sp>
        <p:nvSpPr>
          <p:cNvPr id="272" name="Google Shape;272;p28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228900" y="1693375"/>
            <a:ext cx="8686800" cy="2814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Mise en place de l’environnement (sous Ubuntu Linux / Windows / macOS)</a:t>
            </a:r>
            <a:endParaRPr sz="12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Installer et initialiser </a:t>
            </a:r>
            <a:r>
              <a:rPr lang="en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Google Cloud SDK</a:t>
            </a: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 Vous pouvez choisir la méthode d’installation avec snap</a:t>
            </a:r>
            <a:endParaRPr sz="12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rgbClr val="006DB4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Quickstart: Getting started with Cloud SDK</a:t>
            </a:r>
            <a:endParaRPr sz="1200" dirty="0">
              <a:solidFill>
                <a:srgbClr val="006DB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Bien suivre la procédure !</a:t>
            </a:r>
            <a:endParaRPr sz="1200" b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Mettre en place l’environnement de développement Python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rgbClr val="006DB4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https://cloud.google.com/python/docs/setup</a:t>
            </a:r>
            <a:endParaRPr sz="1200" dirty="0">
              <a:solidFill>
                <a:srgbClr val="006DB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Installer et configurer </a:t>
            </a:r>
            <a:r>
              <a:rPr lang="en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Jupyter Notebook</a:t>
            </a: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(voir chapitre 09 - Jupyter Notebook)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Obtenez le dépôt </a:t>
            </a:r>
            <a:r>
              <a:rPr lang="en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du cours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CA" sz="1200" u="sng" dirty="0">
                <a:solidFill>
                  <a:srgbClr val="006DB4"/>
                </a:solidFill>
                <a:latin typeface="Roboto"/>
                <a:ea typeface="Roboto"/>
                <a:cs typeface="Roboto"/>
                <a:sym typeface="Roboto"/>
              </a:rPr>
              <a:t>https://github.com/K-miy/420-a57-sf</a:t>
            </a:r>
            <a:endParaRPr lang="fr-CA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0" y="125"/>
            <a:ext cx="108900" cy="5143500"/>
          </a:xfrm>
          <a:prstGeom prst="rect">
            <a:avLst/>
          </a:prstGeom>
          <a:solidFill>
            <a:srgbClr val="006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Atelier #1</a:t>
            </a:r>
            <a:endParaRPr/>
          </a:p>
        </p:txBody>
      </p:sp>
      <p:sp>
        <p:nvSpPr>
          <p:cNvPr id="280" name="Google Shape;280;p29"/>
          <p:cNvSpPr txBox="1">
            <a:spLocks noGrp="1"/>
          </p:cNvSpPr>
          <p:nvPr>
            <p:ph type="body" idx="1"/>
          </p:nvPr>
        </p:nvSpPr>
        <p:spPr>
          <a:xfrm>
            <a:off x="228900" y="868679"/>
            <a:ext cx="86868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Mise en place de l’environnement</a:t>
            </a:r>
            <a:endParaRPr b="1"/>
          </a:p>
        </p:txBody>
      </p:sp>
      <p:sp>
        <p:nvSpPr>
          <p:cNvPr id="281" name="Google Shape;281;p29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82" name="Google Shape;282;p29"/>
          <p:cNvSpPr txBox="1"/>
          <p:nvPr/>
        </p:nvSpPr>
        <p:spPr>
          <a:xfrm>
            <a:off x="228900" y="1693375"/>
            <a:ext cx="8686800" cy="26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Activation des APIs requises et configuration du compte de service</a:t>
            </a:r>
            <a:endParaRPr sz="12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Depuis la console GCP, activer les APIs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Cloud Functions API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Google Cloud Storage JSON API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Cloud Vision API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Cloud Build API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Créer une clé de compte de service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 dirty="0">
                <a:solidFill>
                  <a:srgbClr val="006DB4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 with Authentication</a:t>
            </a:r>
            <a:endParaRPr sz="1000" dirty="0">
              <a:solidFill>
                <a:srgbClr val="006DB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0" y="125"/>
            <a:ext cx="108900" cy="5143500"/>
          </a:xfrm>
          <a:prstGeom prst="rect">
            <a:avLst/>
          </a:prstGeom>
          <a:solidFill>
            <a:srgbClr val="006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Atelier #1</a:t>
            </a:r>
            <a:endParaRPr/>
          </a:p>
        </p:txBody>
      </p:sp>
      <p:sp>
        <p:nvSpPr>
          <p:cNvPr id="289" name="Google Shape;289;p30"/>
          <p:cNvSpPr txBox="1">
            <a:spLocks noGrp="1"/>
          </p:cNvSpPr>
          <p:nvPr>
            <p:ph type="body" idx="1"/>
          </p:nvPr>
        </p:nvSpPr>
        <p:spPr>
          <a:xfrm>
            <a:off x="228900" y="868679"/>
            <a:ext cx="86868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Mise en place de l’environnement</a:t>
            </a:r>
            <a:endParaRPr b="1"/>
          </a:p>
        </p:txBody>
      </p:sp>
      <p:sp>
        <p:nvSpPr>
          <p:cNvPr id="290" name="Google Shape;290;p30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91" name="Google Shape;291;p30"/>
          <p:cNvSpPr txBox="1"/>
          <p:nvPr/>
        </p:nvSpPr>
        <p:spPr>
          <a:xfrm>
            <a:off x="228900" y="1693375"/>
            <a:ext cx="86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Création des buckets (storage)</a:t>
            </a:r>
            <a:endParaRPr sz="1200">
              <a:solidFill>
                <a:srgbClr val="38761D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0" y="125"/>
            <a:ext cx="108900" cy="5143500"/>
          </a:xfrm>
          <a:prstGeom prst="rect">
            <a:avLst/>
          </a:prstGeom>
          <a:solidFill>
            <a:srgbClr val="006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3771250" y="3247400"/>
            <a:ext cx="1602300" cy="1472700"/>
          </a:xfrm>
          <a:prstGeom prst="rect">
            <a:avLst/>
          </a:prstGeom>
          <a:solidFill>
            <a:srgbClr val="DAF5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2139200" y="3732050"/>
            <a:ext cx="1295100" cy="5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Vision API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2139200" y="2499800"/>
            <a:ext cx="1295100" cy="503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Images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96" name="Google Shape;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200" y="2635113"/>
            <a:ext cx="232774" cy="23277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0"/>
          <p:cNvSpPr/>
          <p:nvPr/>
        </p:nvSpPr>
        <p:spPr>
          <a:xfrm>
            <a:off x="3919750" y="3414475"/>
            <a:ext cx="1295100" cy="5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Cloud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Functions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98" name="Google Shape;2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750" y="3549788"/>
            <a:ext cx="232775" cy="2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/>
          <p:nvPr/>
        </p:nvSpPr>
        <p:spPr>
          <a:xfrm>
            <a:off x="3919750" y="3999150"/>
            <a:ext cx="1295100" cy="5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Images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00" name="Google Shape;3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750" y="4134463"/>
            <a:ext cx="232774" cy="23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6588" y="3845150"/>
            <a:ext cx="266000" cy="2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0"/>
          <p:cNvSpPr/>
          <p:nvPr/>
        </p:nvSpPr>
        <p:spPr>
          <a:xfrm>
            <a:off x="5729125" y="3732050"/>
            <a:ext cx="1295100" cy="5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Storage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03" name="Google Shape;303;p30"/>
          <p:cNvCxnSpPr>
            <a:stCxn id="295" idx="3"/>
            <a:endCxn id="304" idx="1"/>
          </p:cNvCxnSpPr>
          <p:nvPr/>
        </p:nvCxnSpPr>
        <p:spPr>
          <a:xfrm>
            <a:off x="3434300" y="2751500"/>
            <a:ext cx="4854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30"/>
          <p:cNvCxnSpPr>
            <a:stCxn id="304" idx="2"/>
            <a:endCxn id="293" idx="0"/>
          </p:cNvCxnSpPr>
          <p:nvPr/>
        </p:nvCxnSpPr>
        <p:spPr>
          <a:xfrm>
            <a:off x="4567300" y="3003200"/>
            <a:ext cx="5100" cy="244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30"/>
          <p:cNvCxnSpPr>
            <a:stCxn id="293" idx="1"/>
            <a:endCxn id="294" idx="3"/>
          </p:cNvCxnSpPr>
          <p:nvPr/>
        </p:nvCxnSpPr>
        <p:spPr>
          <a:xfrm rot="10800000">
            <a:off x="3434350" y="3983750"/>
            <a:ext cx="336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30"/>
          <p:cNvCxnSpPr>
            <a:stCxn id="293" idx="3"/>
            <a:endCxn id="302" idx="1"/>
          </p:cNvCxnSpPr>
          <p:nvPr/>
        </p:nvCxnSpPr>
        <p:spPr>
          <a:xfrm>
            <a:off x="5373550" y="3983750"/>
            <a:ext cx="3555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30"/>
          <p:cNvSpPr txBox="1"/>
          <p:nvPr/>
        </p:nvSpPr>
        <p:spPr>
          <a:xfrm>
            <a:off x="3789500" y="2078500"/>
            <a:ext cx="40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❶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3079075" y="3285175"/>
            <a:ext cx="40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➋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5599500" y="3285175"/>
            <a:ext cx="40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➌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3919750" y="2499800"/>
            <a:ext cx="1295100" cy="503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Storage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11" name="Google Shape;31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3750" y="2635112"/>
            <a:ext cx="232776" cy="23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Atelier #1</a:t>
            </a:r>
            <a:endParaRPr/>
          </a:p>
        </p:txBody>
      </p:sp>
      <p:sp>
        <p:nvSpPr>
          <p:cNvPr id="317" name="Google Shape;317;p31"/>
          <p:cNvSpPr txBox="1">
            <a:spLocks noGrp="1"/>
          </p:cNvSpPr>
          <p:nvPr>
            <p:ph type="body" idx="1"/>
          </p:nvPr>
        </p:nvSpPr>
        <p:spPr>
          <a:xfrm>
            <a:off x="228900" y="868679"/>
            <a:ext cx="86868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Mise en place de l’environnement</a:t>
            </a:r>
            <a:endParaRPr b="1"/>
          </a:p>
        </p:txBody>
      </p:sp>
      <p:sp>
        <p:nvSpPr>
          <p:cNvPr id="318" name="Google Shape;318;p31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19" name="Google Shape;319;p31"/>
          <p:cNvSpPr txBox="1"/>
          <p:nvPr/>
        </p:nvSpPr>
        <p:spPr>
          <a:xfrm>
            <a:off x="228900" y="1693375"/>
            <a:ext cx="8686800" cy="24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Création des buckets (storage)</a:t>
            </a:r>
            <a:endParaRPr sz="12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Créez les buckets a0402-images-* et a0402-results-* à l’aide de la commande. Remplacer * par la chaîne de caractères de votre choix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8761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$ gsutil mb gs://&lt;nom_du_bucket&gt;</a:t>
            </a:r>
            <a:endParaRPr sz="1200" dirty="0">
              <a:solidFill>
                <a:srgbClr val="38761D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nom des buckets doit être en minuscules et doit être disponible</a:t>
            </a:r>
            <a:endParaRPr sz="1200" dirty="0">
              <a:solidFill>
                <a:srgbClr val="38761D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Il est possible de lister les buckets à l’aide de la commande</a:t>
            </a:r>
            <a:endParaRPr sz="1200" dirty="0">
              <a:solidFill>
                <a:srgbClr val="38761D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8761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$ gsutil ls</a:t>
            </a:r>
            <a:endParaRPr sz="1200" dirty="0">
              <a:solidFill>
                <a:srgbClr val="38761D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38761D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0" y="125"/>
            <a:ext cx="108900" cy="5143500"/>
          </a:xfrm>
          <a:prstGeom prst="rect">
            <a:avLst/>
          </a:prstGeom>
          <a:solidFill>
            <a:srgbClr val="006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Atelier #1</a:t>
            </a:r>
            <a:endParaRPr/>
          </a:p>
        </p:txBody>
      </p:sp>
      <p:sp>
        <p:nvSpPr>
          <p:cNvPr id="326" name="Google Shape;326;p32"/>
          <p:cNvSpPr txBox="1">
            <a:spLocks noGrp="1"/>
          </p:cNvSpPr>
          <p:nvPr>
            <p:ph type="body" idx="1"/>
          </p:nvPr>
        </p:nvSpPr>
        <p:spPr>
          <a:xfrm>
            <a:off x="228900" y="868679"/>
            <a:ext cx="86868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Mise en place de l’environnement</a:t>
            </a:r>
            <a:endParaRPr b="1"/>
          </a:p>
        </p:txBody>
      </p:sp>
      <p:sp>
        <p:nvSpPr>
          <p:cNvPr id="327" name="Google Shape;327;p32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28" name="Google Shape;328;p32"/>
          <p:cNvSpPr txBox="1"/>
          <p:nvPr/>
        </p:nvSpPr>
        <p:spPr>
          <a:xfrm>
            <a:off x="228900" y="1693375"/>
            <a:ext cx="4688700" cy="30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Téléversement des images dans le bucket a0402-images-*</a:t>
            </a:r>
            <a:endParaRPr sz="12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Ouvrez et parcourez le notebook </a:t>
            </a:r>
            <a:r>
              <a:rPr lang="en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client.ipynb</a:t>
            </a:r>
            <a:endParaRPr sz="12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Ce notebook sera utilisé comme application de test pour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5725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téléversement des images dans le bucket d’images (a0402-images-*)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857250" lvl="1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○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 téléchargement des résultats à partir du bucket des résultats (a0402-results-*)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Complétez le code permettant de renommer l’image téléversée dans le bucket (</a:t>
            </a:r>
            <a:r>
              <a:rPr lang="en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GUID</a:t>
            </a: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sz="1200" dirty="0">
              <a:solidFill>
                <a:srgbClr val="38761D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0" y="125"/>
            <a:ext cx="108900" cy="5143500"/>
          </a:xfrm>
          <a:prstGeom prst="rect">
            <a:avLst/>
          </a:prstGeom>
          <a:solidFill>
            <a:srgbClr val="006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pic>
        <p:nvPicPr>
          <p:cNvPr id="330" name="Google Shape;3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600" y="1019974"/>
            <a:ext cx="3878101" cy="31031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Atelier #1</a:t>
            </a:r>
            <a:endParaRPr/>
          </a:p>
        </p:txBody>
      </p:sp>
      <p:sp>
        <p:nvSpPr>
          <p:cNvPr id="336" name="Google Shape;336;p33"/>
          <p:cNvSpPr txBox="1">
            <a:spLocks noGrp="1"/>
          </p:cNvSpPr>
          <p:nvPr>
            <p:ph type="body" idx="1"/>
          </p:nvPr>
        </p:nvSpPr>
        <p:spPr>
          <a:xfrm>
            <a:off x="228900" y="868679"/>
            <a:ext cx="86868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Mise en place de l’environnement</a:t>
            </a:r>
            <a:endParaRPr b="1"/>
          </a:p>
        </p:txBody>
      </p:sp>
      <p:sp>
        <p:nvSpPr>
          <p:cNvPr id="337" name="Google Shape;337;p33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38" name="Google Shape;338;p33"/>
          <p:cNvSpPr txBox="1"/>
          <p:nvPr/>
        </p:nvSpPr>
        <p:spPr>
          <a:xfrm>
            <a:off x="228900" y="1693375"/>
            <a:ext cx="86868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Validation du téléversement des images dans le bucket a0402-images-*</a:t>
            </a:r>
            <a:endParaRPr sz="12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Accédez aux détails du bucket pour valider le </a:t>
            </a:r>
            <a:r>
              <a:rPr lang="en" sz="12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téléversement</a:t>
            </a:r>
            <a:endParaRPr sz="12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sz="1200">
              <a:solidFill>
                <a:srgbClr val="38761D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0" y="125"/>
            <a:ext cx="108900" cy="5143500"/>
          </a:xfrm>
          <a:prstGeom prst="rect">
            <a:avLst/>
          </a:prstGeom>
          <a:solidFill>
            <a:srgbClr val="006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Atelier #2</a:t>
            </a: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body" idx="1"/>
          </p:nvPr>
        </p:nvSpPr>
        <p:spPr>
          <a:xfrm>
            <a:off x="228900" y="868679"/>
            <a:ext cx="86868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Détection d’objets dans une image</a:t>
            </a:r>
            <a:endParaRPr b="1"/>
          </a:p>
        </p:txBody>
      </p:sp>
      <p:sp>
        <p:nvSpPr>
          <p:cNvPr id="346" name="Google Shape;346;p34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0" y="125"/>
            <a:ext cx="108900" cy="5143500"/>
          </a:xfrm>
          <a:prstGeom prst="rect">
            <a:avLst/>
          </a:prstGeom>
          <a:solidFill>
            <a:srgbClr val="006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348" name="Google Shape;348;p34"/>
          <p:cNvSpPr txBox="1"/>
          <p:nvPr/>
        </p:nvSpPr>
        <p:spPr>
          <a:xfrm>
            <a:off x="3761525" y="3004000"/>
            <a:ext cx="1602300" cy="1472700"/>
          </a:xfrm>
          <a:prstGeom prst="rect">
            <a:avLst/>
          </a:prstGeom>
          <a:solidFill>
            <a:srgbClr val="DAF5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4"/>
          <p:cNvSpPr/>
          <p:nvPr/>
        </p:nvSpPr>
        <p:spPr>
          <a:xfrm>
            <a:off x="2129475" y="3488650"/>
            <a:ext cx="1295100" cy="503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Vision API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4"/>
          <p:cNvSpPr/>
          <p:nvPr/>
        </p:nvSpPr>
        <p:spPr>
          <a:xfrm>
            <a:off x="3910025" y="2256400"/>
            <a:ext cx="1295100" cy="5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Storage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51" name="Google Shape;3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025" y="2391712"/>
            <a:ext cx="232776" cy="23277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4"/>
          <p:cNvSpPr/>
          <p:nvPr/>
        </p:nvSpPr>
        <p:spPr>
          <a:xfrm>
            <a:off x="2129475" y="2256400"/>
            <a:ext cx="1295100" cy="5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Images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53" name="Google Shape;3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3475" y="2391713"/>
            <a:ext cx="232774" cy="232774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4"/>
          <p:cNvSpPr/>
          <p:nvPr/>
        </p:nvSpPr>
        <p:spPr>
          <a:xfrm>
            <a:off x="3910025" y="3171075"/>
            <a:ext cx="1295100" cy="503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Cloud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Functions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55" name="Google Shape;35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4025" y="3306388"/>
            <a:ext cx="232775" cy="2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4"/>
          <p:cNvSpPr/>
          <p:nvPr/>
        </p:nvSpPr>
        <p:spPr>
          <a:xfrm>
            <a:off x="3910025" y="3755750"/>
            <a:ext cx="1295100" cy="5034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Images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57" name="Google Shape;35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025" y="3891063"/>
            <a:ext cx="232774" cy="23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6863" y="3601750"/>
            <a:ext cx="266000" cy="2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4"/>
          <p:cNvSpPr/>
          <p:nvPr/>
        </p:nvSpPr>
        <p:spPr>
          <a:xfrm>
            <a:off x="5719400" y="3488650"/>
            <a:ext cx="1295100" cy="50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143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Storage</a:t>
            </a:r>
            <a:endParaRPr sz="9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60" name="Google Shape;3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350" y="3601737"/>
            <a:ext cx="232776" cy="232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34"/>
          <p:cNvCxnSpPr>
            <a:stCxn id="352" idx="3"/>
            <a:endCxn id="350" idx="1"/>
          </p:cNvCxnSpPr>
          <p:nvPr/>
        </p:nvCxnSpPr>
        <p:spPr>
          <a:xfrm>
            <a:off x="3424575" y="2508100"/>
            <a:ext cx="4854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34"/>
          <p:cNvCxnSpPr>
            <a:stCxn id="350" idx="2"/>
            <a:endCxn id="348" idx="0"/>
          </p:cNvCxnSpPr>
          <p:nvPr/>
        </p:nvCxnSpPr>
        <p:spPr>
          <a:xfrm>
            <a:off x="4557575" y="2759800"/>
            <a:ext cx="5100" cy="244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p34"/>
          <p:cNvCxnSpPr>
            <a:stCxn id="348" idx="1"/>
            <a:endCxn id="349" idx="3"/>
          </p:cNvCxnSpPr>
          <p:nvPr/>
        </p:nvCxnSpPr>
        <p:spPr>
          <a:xfrm rot="10800000">
            <a:off x="3424625" y="3740350"/>
            <a:ext cx="3369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34"/>
          <p:cNvCxnSpPr>
            <a:stCxn id="348" idx="3"/>
            <a:endCxn id="359" idx="1"/>
          </p:cNvCxnSpPr>
          <p:nvPr/>
        </p:nvCxnSpPr>
        <p:spPr>
          <a:xfrm>
            <a:off x="5363825" y="3740350"/>
            <a:ext cx="3555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" name="Google Shape;365;p34"/>
          <p:cNvCxnSpPr/>
          <p:nvPr/>
        </p:nvCxnSpPr>
        <p:spPr>
          <a:xfrm>
            <a:off x="4046250" y="4313800"/>
            <a:ext cx="1073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34"/>
          <p:cNvSpPr txBox="1"/>
          <p:nvPr/>
        </p:nvSpPr>
        <p:spPr>
          <a:xfrm>
            <a:off x="3779775" y="1835100"/>
            <a:ext cx="40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❶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4"/>
          <p:cNvSpPr txBox="1"/>
          <p:nvPr/>
        </p:nvSpPr>
        <p:spPr>
          <a:xfrm>
            <a:off x="3069350" y="3041775"/>
            <a:ext cx="40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➋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5589775" y="3041775"/>
            <a:ext cx="4071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9999"/>
                </a:solidFill>
                <a:latin typeface="Roboto Light"/>
                <a:ea typeface="Roboto Light"/>
                <a:cs typeface="Roboto Light"/>
                <a:sym typeface="Roboto Light"/>
              </a:rPr>
              <a:t>➌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5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Atelier #2</a:t>
            </a:r>
            <a:endParaRPr dirty="0"/>
          </a:p>
        </p:txBody>
      </p:sp>
      <p:sp>
        <p:nvSpPr>
          <p:cNvPr id="374" name="Google Shape;374;p35"/>
          <p:cNvSpPr txBox="1">
            <a:spLocks noGrp="1"/>
          </p:cNvSpPr>
          <p:nvPr>
            <p:ph type="body" idx="1"/>
          </p:nvPr>
        </p:nvSpPr>
        <p:spPr>
          <a:xfrm>
            <a:off x="228900" y="868679"/>
            <a:ext cx="86868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n" b="1" dirty="0"/>
            </a:br>
            <a:r>
              <a:rPr lang="en" b="1" dirty="0"/>
              <a:t>Détection d’objets dans une image</a:t>
            </a:r>
            <a:endParaRPr b="1" dirty="0"/>
          </a:p>
        </p:txBody>
      </p:sp>
      <p:sp>
        <p:nvSpPr>
          <p:cNvPr id="375" name="Google Shape;375;p35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76" name="Google Shape;376;p35"/>
          <p:cNvSpPr txBox="1"/>
          <p:nvPr/>
        </p:nvSpPr>
        <p:spPr>
          <a:xfrm>
            <a:off x="228900" y="1693375"/>
            <a:ext cx="4851300" cy="357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Déploiement de fonction</a:t>
            </a:r>
            <a:endParaRPr sz="12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Complétez le fichiers </a:t>
            </a:r>
            <a:r>
              <a:rPr lang="en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requirements.txt</a:t>
            </a:r>
            <a:endParaRPr sz="12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Déployez la fonction</a:t>
            </a:r>
            <a:r>
              <a:rPr lang="en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localize_objects</a:t>
            </a:r>
            <a:endParaRPr sz="12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8761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$ </a:t>
            </a:r>
            <a:r>
              <a:rPr lang="en-US" sz="1200" dirty="0" err="1">
                <a:solidFill>
                  <a:srgbClr val="38761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gcloud</a:t>
            </a:r>
            <a:r>
              <a:rPr lang="en-US" sz="1200" dirty="0">
                <a:solidFill>
                  <a:srgbClr val="38761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functions deploy detect-objects --runtime python39 --trigger-bucket a-0402-images-* --entry-point </a:t>
            </a:r>
            <a:r>
              <a:rPr lang="en-US" sz="1200" dirty="0" err="1">
                <a:solidFill>
                  <a:srgbClr val="38761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localize_objects</a:t>
            </a:r>
            <a:r>
              <a:rPr lang="en-US" sz="1200" dirty="0">
                <a:solidFill>
                  <a:srgbClr val="38761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--gen2 --region us-central1 --source ~/path/to/app</a:t>
            </a:r>
            <a:endParaRPr lang="en-US" sz="12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À l’aide du Notebook, téléversez une image contenant des objets et observez les </a:t>
            </a:r>
            <a:r>
              <a:rPr lang="en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logs</a:t>
            </a: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la fonction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Essayez avec vos propres images !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sz="1200" dirty="0">
              <a:solidFill>
                <a:srgbClr val="38761D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77" name="Google Shape;377;p35"/>
          <p:cNvSpPr/>
          <p:nvPr/>
        </p:nvSpPr>
        <p:spPr>
          <a:xfrm>
            <a:off x="0" y="125"/>
            <a:ext cx="108900" cy="5143500"/>
          </a:xfrm>
          <a:prstGeom prst="rect">
            <a:avLst/>
          </a:prstGeom>
          <a:solidFill>
            <a:srgbClr val="006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pic>
        <p:nvPicPr>
          <p:cNvPr id="378" name="Google Shape;3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910" y="1835100"/>
            <a:ext cx="3517340" cy="20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DA17E1-A37A-4466-6E43-730BF2CB3AEC}"/>
              </a:ext>
            </a:extLst>
          </p:cNvPr>
          <p:cNvSpPr txBox="1"/>
          <p:nvPr/>
        </p:nvSpPr>
        <p:spPr>
          <a:xfrm>
            <a:off x="3249638" y="-5123"/>
            <a:ext cx="5894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$ </a:t>
            </a:r>
            <a:r>
              <a:rPr lang="en-CA" sz="800" dirty="0" err="1">
                <a:solidFill>
                  <a:srgbClr val="38761D"/>
                </a:solidFill>
                <a:latin typeface="Roboto Mono Medium"/>
                <a:ea typeface="Roboto Mono Medium"/>
              </a:rPr>
              <a:t>gsutil</a:t>
            </a:r>
            <a:r>
              <a:rPr lang="en-CA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 kms </a:t>
            </a:r>
            <a:r>
              <a:rPr lang="en-CA" sz="800" dirty="0" err="1">
                <a:solidFill>
                  <a:srgbClr val="38761D"/>
                </a:solidFill>
                <a:latin typeface="Roboto Mono Medium"/>
                <a:ea typeface="Roboto Mono Medium"/>
              </a:rPr>
              <a:t>serviceaccount</a:t>
            </a:r>
            <a:r>
              <a:rPr lang="en-CA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 -p &lt;nom-</a:t>
            </a:r>
            <a:r>
              <a:rPr lang="en-CA" sz="800" dirty="0" err="1">
                <a:solidFill>
                  <a:srgbClr val="38761D"/>
                </a:solidFill>
                <a:latin typeface="Roboto Mono Medium"/>
                <a:ea typeface="Roboto Mono Medium"/>
              </a:rPr>
              <a:t>projet</a:t>
            </a:r>
            <a:r>
              <a:rPr lang="en-CA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&gt;</a:t>
            </a:r>
          </a:p>
          <a:p>
            <a:endParaRPr lang="en-CA" sz="800" dirty="0">
              <a:solidFill>
                <a:srgbClr val="38761D"/>
              </a:solidFill>
              <a:latin typeface="Roboto Mono Medium"/>
              <a:ea typeface="Roboto Mono Medium"/>
            </a:endParaRPr>
          </a:p>
          <a:p>
            <a: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$ </a:t>
            </a:r>
            <a:r>
              <a:rPr lang="en-US" sz="800" dirty="0" err="1">
                <a:solidFill>
                  <a:srgbClr val="38761D"/>
                </a:solidFill>
                <a:latin typeface="Roboto Mono Medium"/>
                <a:ea typeface="Roboto Mono Medium"/>
              </a:rPr>
              <a:t>gcloud</a:t>
            </a:r>
            <a: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 projects add-</a:t>
            </a:r>
            <a:r>
              <a:rPr lang="en-US" sz="800" dirty="0" err="1">
                <a:solidFill>
                  <a:srgbClr val="38761D"/>
                </a:solidFill>
                <a:latin typeface="Roboto Mono Medium"/>
                <a:ea typeface="Roboto Mono Medium"/>
              </a:rPr>
              <a:t>iam</a:t>
            </a:r>
            <a: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-policy-binding </a:t>
            </a:r>
            <a:r>
              <a:rPr lang="en-CA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&lt;nom-</a:t>
            </a:r>
            <a:r>
              <a:rPr lang="en-CA" sz="800" dirty="0" err="1">
                <a:solidFill>
                  <a:srgbClr val="38761D"/>
                </a:solidFill>
                <a:latin typeface="Roboto Mono Medium"/>
                <a:ea typeface="Roboto Mono Medium"/>
              </a:rPr>
              <a:t>projet</a:t>
            </a:r>
            <a:r>
              <a:rPr lang="en-CA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&gt;</a:t>
            </a:r>
            <a: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 \ </a:t>
            </a:r>
            <a:b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</a:br>
            <a: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--member=&lt;account&gt; \ </a:t>
            </a:r>
            <a:b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</a:br>
            <a: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--role="roles/</a:t>
            </a:r>
            <a:r>
              <a:rPr lang="en-US" sz="800" dirty="0" err="1">
                <a:solidFill>
                  <a:srgbClr val="38761D"/>
                </a:solidFill>
                <a:latin typeface="Roboto Mono Medium"/>
                <a:ea typeface="Roboto Mono Medium"/>
              </a:rPr>
              <a:t>pubsub.publisher</a:t>
            </a:r>
            <a: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“</a:t>
            </a:r>
            <a:b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</a:br>
            <a:b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</a:br>
            <a: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$ </a:t>
            </a:r>
            <a:r>
              <a:rPr lang="en-US" sz="800" dirty="0" err="1">
                <a:solidFill>
                  <a:srgbClr val="38761D"/>
                </a:solidFill>
                <a:latin typeface="Roboto Mono Medium"/>
                <a:ea typeface="Roboto Mono Medium"/>
              </a:rPr>
              <a:t>gcloud</a:t>
            </a:r>
            <a: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 projects add-</a:t>
            </a:r>
            <a:r>
              <a:rPr lang="en-US" sz="800" dirty="0" err="1">
                <a:solidFill>
                  <a:srgbClr val="38761D"/>
                </a:solidFill>
                <a:latin typeface="Roboto Mono Medium"/>
                <a:ea typeface="Roboto Mono Medium"/>
              </a:rPr>
              <a:t>iam</a:t>
            </a:r>
            <a: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-policy-binding </a:t>
            </a:r>
            <a:r>
              <a:rPr lang="en-CA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&lt;nom-</a:t>
            </a:r>
            <a:r>
              <a:rPr lang="en-CA" sz="800" dirty="0" err="1">
                <a:solidFill>
                  <a:srgbClr val="38761D"/>
                </a:solidFill>
                <a:latin typeface="Roboto Mono Medium"/>
                <a:ea typeface="Roboto Mono Medium"/>
              </a:rPr>
              <a:t>projet</a:t>
            </a:r>
            <a:r>
              <a:rPr lang="en-CA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&gt;</a:t>
            </a:r>
            <a: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 \ </a:t>
            </a:r>
            <a:b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</a:br>
            <a: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--</a:t>
            </a:r>
            <a:r>
              <a:rPr lang="en-US" sz="800">
                <a:solidFill>
                  <a:srgbClr val="38761D"/>
                </a:solidFill>
                <a:latin typeface="Roboto Mono Medium"/>
                <a:ea typeface="Roboto Mono Medium"/>
              </a:rPr>
              <a:t>member=&lt;account&gt; </a:t>
            </a:r>
            <a: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\ </a:t>
            </a:r>
            <a:b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</a:br>
            <a: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--role="roles/</a:t>
            </a:r>
            <a:r>
              <a:rPr lang="en-US" sz="800" dirty="0" err="1">
                <a:solidFill>
                  <a:srgbClr val="38761D"/>
                </a:solidFill>
                <a:latin typeface="Roboto Mono Medium"/>
                <a:ea typeface="Roboto Mono Medium"/>
              </a:rPr>
              <a:t>storage.admin</a:t>
            </a:r>
            <a:r>
              <a:rPr lang="en-US" sz="800" dirty="0">
                <a:solidFill>
                  <a:srgbClr val="38761D"/>
                </a:solidFill>
                <a:latin typeface="Roboto Mono Medium"/>
                <a:ea typeface="Roboto Mono Medium"/>
              </a:rPr>
              <a:t>"</a:t>
            </a:r>
            <a:endParaRPr lang="en-CA" sz="1200" dirty="0">
              <a:solidFill>
                <a:srgbClr val="38761D"/>
              </a:solidFill>
              <a:latin typeface="Roboto Mono Medium"/>
              <a:ea typeface="Roboto Mon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0" y="2246150"/>
            <a:ext cx="2674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2968475" y="383025"/>
            <a:ext cx="57249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Rappel des catégories de services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Ateliers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Lectures et références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Atelier #3</a:t>
            </a:r>
            <a:endParaRPr/>
          </a:p>
        </p:txBody>
      </p:sp>
      <p:sp>
        <p:nvSpPr>
          <p:cNvPr id="384" name="Google Shape;384;p36"/>
          <p:cNvSpPr txBox="1">
            <a:spLocks noGrp="1"/>
          </p:cNvSpPr>
          <p:nvPr>
            <p:ph type="body" idx="1"/>
          </p:nvPr>
        </p:nvSpPr>
        <p:spPr>
          <a:xfrm>
            <a:off x="228900" y="868679"/>
            <a:ext cx="8686800" cy="8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Détection de visages et émotions</a:t>
            </a:r>
            <a:endParaRPr b="1"/>
          </a:p>
        </p:txBody>
      </p:sp>
      <p:sp>
        <p:nvSpPr>
          <p:cNvPr id="385" name="Google Shape;385;p36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86" name="Google Shape;386;p36"/>
          <p:cNvSpPr txBox="1"/>
          <p:nvPr/>
        </p:nvSpPr>
        <p:spPr>
          <a:xfrm>
            <a:off x="228900" y="1693375"/>
            <a:ext cx="5043000" cy="270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Déploiement de fonction</a:t>
            </a:r>
            <a:endParaRPr sz="12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Déployez la fonction </a:t>
            </a:r>
            <a:r>
              <a:rPr lang="en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detect_faces</a:t>
            </a:r>
            <a:endParaRPr sz="12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>
              <a:lnSpc>
                <a:spcPct val="115000"/>
              </a:lnSpc>
            </a:pPr>
            <a:r>
              <a:rPr lang="en-US" sz="1000" dirty="0">
                <a:solidFill>
                  <a:srgbClr val="38761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$ </a:t>
            </a:r>
            <a:r>
              <a:rPr lang="en-US" sz="1000" dirty="0" err="1">
                <a:solidFill>
                  <a:srgbClr val="38761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gcloud</a:t>
            </a:r>
            <a:r>
              <a:rPr lang="en-US" sz="1000" dirty="0">
                <a:solidFill>
                  <a:srgbClr val="38761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functions </a:t>
            </a:r>
            <a:r>
              <a:rPr lang="en" sz="1000" dirty="0">
                <a:solidFill>
                  <a:srgbClr val="38761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deploy faces </a:t>
            </a:r>
            <a:r>
              <a:rPr lang="en-US" sz="1000" dirty="0">
                <a:solidFill>
                  <a:srgbClr val="38761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--runtime python39 --trigger-bucket a-0402-images-* --entry-point </a:t>
            </a:r>
            <a:r>
              <a:rPr lang="en" sz="1000" dirty="0">
                <a:solidFill>
                  <a:srgbClr val="38761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detect_faces </a:t>
            </a:r>
            <a:r>
              <a:rPr lang="en-US" sz="1000" dirty="0">
                <a:solidFill>
                  <a:srgbClr val="38761D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--gen2 --region us-central1 --source ~/path/to/app</a:t>
            </a:r>
            <a:endParaRPr sz="1000" dirty="0">
              <a:solidFill>
                <a:srgbClr val="99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À l’aide du Notebook, téléversez une image contenant des visages et observez les </a:t>
            </a:r>
            <a:r>
              <a:rPr lang="en" sz="12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logs</a:t>
            </a: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la fonction</a:t>
            </a:r>
            <a:endParaRPr sz="12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Char char="■"/>
            </a:pPr>
            <a:r>
              <a:rPr lang="en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Essayez avec vos propres images !</a:t>
            </a:r>
            <a:endParaRPr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endParaRPr sz="1200" dirty="0">
              <a:solidFill>
                <a:srgbClr val="38761D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87" name="Google Shape;387;p36"/>
          <p:cNvSpPr/>
          <p:nvPr/>
        </p:nvSpPr>
        <p:spPr>
          <a:xfrm>
            <a:off x="0" y="125"/>
            <a:ext cx="108900" cy="5143500"/>
          </a:xfrm>
          <a:prstGeom prst="rect">
            <a:avLst/>
          </a:prstGeom>
          <a:solidFill>
            <a:srgbClr val="006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pic>
        <p:nvPicPr>
          <p:cNvPr id="388" name="Google Shape;3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487" y="1835096"/>
            <a:ext cx="3508225" cy="20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7"/>
          <p:cNvSpPr txBox="1">
            <a:spLocks noGrp="1"/>
          </p:cNvSpPr>
          <p:nvPr>
            <p:ph type="title"/>
          </p:nvPr>
        </p:nvSpPr>
        <p:spPr>
          <a:xfrm>
            <a:off x="0" y="2246150"/>
            <a:ext cx="2674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394" name="Google Shape;394;p37"/>
          <p:cNvSpPr txBox="1">
            <a:spLocks noGrp="1"/>
          </p:cNvSpPr>
          <p:nvPr>
            <p:ph type="body" idx="1"/>
          </p:nvPr>
        </p:nvSpPr>
        <p:spPr>
          <a:xfrm>
            <a:off x="2968475" y="383025"/>
            <a:ext cx="57249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lang="en">
                <a:solidFill>
                  <a:srgbClr val="D9D9D9"/>
                </a:solidFill>
              </a:rPr>
              <a:t>Rappel des catégories de services</a:t>
            </a:r>
            <a:endParaRPr>
              <a:solidFill>
                <a:srgbClr val="D9D9D9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lang="en">
                <a:solidFill>
                  <a:srgbClr val="D9D9D9"/>
                </a:solidFill>
              </a:rPr>
              <a:t>Ateliers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Lectures et références</a:t>
            </a:r>
            <a:endParaRPr/>
          </a:p>
        </p:txBody>
      </p:sp>
      <p:sp>
        <p:nvSpPr>
          <p:cNvPr id="395" name="Google Shape;395;p37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228600" y="868675"/>
            <a:ext cx="8719800" cy="4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[1] </a:t>
            </a:r>
            <a:r>
              <a:rPr lang="en" sz="1400" u="sng">
                <a:solidFill>
                  <a:srgbClr val="006DB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Cloud | Cloud Computing Tutorial for Beginners | Cloud Certifications | Edureka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[2] </a:t>
            </a:r>
            <a:r>
              <a:rPr lang="en" sz="1400" u="sng">
                <a:solidFill>
                  <a:srgbClr val="006DB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Serverless: What is Serverless?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[3] </a:t>
            </a:r>
            <a:r>
              <a:rPr lang="en" sz="1400" u="sng">
                <a:solidFill>
                  <a:srgbClr val="006DB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Serverless computing - An introduction to serverless technologies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[4] </a:t>
            </a:r>
            <a:r>
              <a:rPr lang="en" sz="1400" u="sng">
                <a:solidFill>
                  <a:srgbClr val="006DB4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Lambda</a:t>
            </a:r>
            <a:endParaRPr sz="1400" u="sng">
              <a:solidFill>
                <a:srgbClr val="006DB4"/>
              </a:solidFill>
            </a:endParaRPr>
          </a:p>
          <a:p>
            <a:pPr marL="0" lvl="0" indent="0" algn="l" rtl="0">
              <a:lnSpc>
                <a:spcPct val="13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6DB4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401" name="Google Shape;401;p38"/>
          <p:cNvSpPr txBox="1">
            <a:spLocks noGrp="1"/>
          </p:cNvSpPr>
          <p:nvPr>
            <p:ph type="title" idx="4294967295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Lectures et références</a:t>
            </a:r>
            <a:endParaRPr/>
          </a:p>
        </p:txBody>
      </p:sp>
      <p:sp>
        <p:nvSpPr>
          <p:cNvPr id="402" name="Google Shape;402;p38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0" y="2246150"/>
            <a:ext cx="2674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2968475" y="383025"/>
            <a:ext cx="57249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Rappel des catégories de services</a:t>
            </a:r>
            <a:endParaRPr>
              <a:solidFill>
                <a:srgbClr val="D9D9D9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lang="en">
                <a:solidFill>
                  <a:srgbClr val="D9D9D9"/>
                </a:solidFill>
              </a:rPr>
              <a:t>Ateliers</a:t>
            </a:r>
            <a:endParaRPr>
              <a:solidFill>
                <a:srgbClr val="D9D9D9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lang="en">
                <a:solidFill>
                  <a:srgbClr val="D9D9D9"/>
                </a:solidFill>
              </a:rPr>
              <a:t>Lectures et références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catégories de services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228900" y="868679"/>
            <a:ext cx="86868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05" name="Google Shape;105;p20"/>
          <p:cNvGrpSpPr/>
          <p:nvPr/>
        </p:nvGrpSpPr>
        <p:grpSpPr>
          <a:xfrm>
            <a:off x="957488" y="1491700"/>
            <a:ext cx="7229025" cy="1642200"/>
            <a:chOff x="957488" y="1491700"/>
            <a:chExt cx="7229025" cy="1642200"/>
          </a:xfrm>
        </p:grpSpPr>
        <p:sp>
          <p:nvSpPr>
            <p:cNvPr id="106" name="Google Shape;106;p20"/>
            <p:cNvSpPr/>
            <p:nvPr/>
          </p:nvSpPr>
          <p:spPr>
            <a:xfrm>
              <a:off x="957488" y="1491700"/>
              <a:ext cx="1465500" cy="16422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6DB4"/>
                  </a:solidFill>
                  <a:latin typeface="Roboto"/>
                  <a:ea typeface="Roboto"/>
                  <a:cs typeface="Roboto"/>
                  <a:sym typeface="Roboto"/>
                </a:rPr>
                <a:t>IaaS</a:t>
              </a:r>
              <a:endParaRPr b="1">
                <a:solidFill>
                  <a:srgbClr val="006DB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Infrastructure-as-a-Service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957488" y="2816425"/>
              <a:ext cx="1465500" cy="317400"/>
            </a:xfrm>
            <a:prstGeom prst="rect">
              <a:avLst/>
            </a:prstGeom>
            <a:solidFill>
              <a:srgbClr val="006DB4"/>
            </a:solidFill>
            <a:ln w="9525" cap="flat" cmpd="sng">
              <a:solidFill>
                <a:srgbClr val="006D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host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2878663" y="1491700"/>
              <a:ext cx="1465500" cy="16422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6DB4"/>
                  </a:solidFill>
                  <a:latin typeface="Roboto"/>
                  <a:ea typeface="Roboto"/>
                  <a:cs typeface="Roboto"/>
                  <a:sym typeface="Roboto"/>
                </a:rPr>
                <a:t>PaaS</a:t>
              </a:r>
              <a:endParaRPr b="1">
                <a:solidFill>
                  <a:srgbClr val="006DB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Platform-as-a-Service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2878663" y="2816425"/>
              <a:ext cx="1465500" cy="317400"/>
            </a:xfrm>
            <a:prstGeom prst="rect">
              <a:avLst/>
            </a:prstGeom>
            <a:solidFill>
              <a:srgbClr val="006DB4"/>
            </a:solidFill>
            <a:ln w="9525" cap="flat" cmpd="sng">
              <a:solidFill>
                <a:srgbClr val="006D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build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4799838" y="1491700"/>
              <a:ext cx="1465500" cy="16422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6DB4"/>
                  </a:solidFill>
                  <a:latin typeface="Roboto"/>
                  <a:ea typeface="Roboto"/>
                  <a:cs typeface="Roboto"/>
                  <a:sym typeface="Roboto"/>
                </a:rPr>
                <a:t>SaaS</a:t>
              </a:r>
              <a:endParaRPr b="1">
                <a:solidFill>
                  <a:srgbClr val="006DB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Software-as-a-Service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4799838" y="2816425"/>
              <a:ext cx="1465500" cy="317400"/>
            </a:xfrm>
            <a:prstGeom prst="rect">
              <a:avLst/>
            </a:prstGeom>
            <a:solidFill>
              <a:srgbClr val="006DB4"/>
            </a:solidFill>
            <a:ln w="9525" cap="flat" cmpd="sng">
              <a:solidFill>
                <a:srgbClr val="006D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consume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2" name="Google Shape;11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29800" y="1606772"/>
              <a:ext cx="563215" cy="46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50988" y="1577100"/>
              <a:ext cx="563200" cy="5214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0"/>
            <p:cNvSpPr/>
            <p:nvPr/>
          </p:nvSpPr>
          <p:spPr>
            <a:xfrm>
              <a:off x="6721013" y="1491700"/>
              <a:ext cx="1465500" cy="16422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6DB4"/>
                  </a:solidFill>
                  <a:latin typeface="Roboto"/>
                  <a:ea typeface="Roboto"/>
                  <a:cs typeface="Roboto"/>
                  <a:sym typeface="Roboto"/>
                </a:rPr>
                <a:t>FaaS</a:t>
              </a:r>
              <a:endParaRPr b="1">
                <a:solidFill>
                  <a:srgbClr val="006DB4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Function-as-a-Service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6721013" y="2816425"/>
              <a:ext cx="1465500" cy="31740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execute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6" name="Google Shape;11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78522" y="1656550"/>
              <a:ext cx="350474" cy="362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29638" y="1606775"/>
              <a:ext cx="721200" cy="4621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20"/>
          <p:cNvGrpSpPr/>
          <p:nvPr/>
        </p:nvGrpSpPr>
        <p:grpSpPr>
          <a:xfrm>
            <a:off x="796175" y="3283300"/>
            <a:ext cx="6559800" cy="839850"/>
            <a:chOff x="796175" y="3283300"/>
            <a:chExt cx="6559800" cy="839850"/>
          </a:xfrm>
        </p:grpSpPr>
        <p:sp>
          <p:nvSpPr>
            <p:cNvPr id="119" name="Google Shape;119;p20"/>
            <p:cNvSpPr txBox="1"/>
            <p:nvPr/>
          </p:nvSpPr>
          <p:spPr>
            <a:xfrm>
              <a:off x="796175" y="3692050"/>
              <a:ext cx="5488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Informatique sans serveur </a:t>
              </a:r>
              <a:r>
                <a:rPr lang="en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(serverless computing / FaaS)</a:t>
              </a:r>
              <a:endParaRPr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0" name="Google Shape;120;p20"/>
            <p:cNvCxnSpPr>
              <a:stCxn id="119" idx="3"/>
            </p:cNvCxnSpPr>
            <p:nvPr/>
          </p:nvCxnSpPr>
          <p:spPr>
            <a:xfrm rot="10800000" flipH="1">
              <a:off x="6284975" y="3283300"/>
              <a:ext cx="1071000" cy="624300"/>
            </a:xfrm>
            <a:prstGeom prst="straightConnector1">
              <a:avLst/>
            </a:prstGeom>
            <a:noFill/>
            <a:ln w="28575" cap="flat" cmpd="sng">
              <a:solidFill>
                <a:srgbClr val="FF9900"/>
              </a:solidFill>
              <a:prstDash val="dot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 idx="4294967295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 catégories de services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27" name="Google Shape;127;p21"/>
          <p:cNvGrpSpPr/>
          <p:nvPr/>
        </p:nvGrpSpPr>
        <p:grpSpPr>
          <a:xfrm>
            <a:off x="1416425" y="1212350"/>
            <a:ext cx="6311150" cy="3834150"/>
            <a:chOff x="1416425" y="1212350"/>
            <a:chExt cx="6311150" cy="3834150"/>
          </a:xfrm>
        </p:grpSpPr>
        <p:sp>
          <p:nvSpPr>
            <p:cNvPr id="128" name="Google Shape;128;p21"/>
            <p:cNvSpPr/>
            <p:nvPr/>
          </p:nvSpPr>
          <p:spPr>
            <a:xfrm>
              <a:off x="1416425" y="378235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Networking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1416425" y="346110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1416425" y="313985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Servers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1416425" y="281860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Virtualization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1416425" y="2497350"/>
              <a:ext cx="1161900" cy="281100"/>
            </a:xfrm>
            <a:prstGeom prst="rect">
              <a:avLst/>
            </a:prstGeom>
            <a:solidFill>
              <a:srgbClr val="006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416425" y="2176100"/>
              <a:ext cx="1161900" cy="281100"/>
            </a:xfrm>
            <a:prstGeom prst="rect">
              <a:avLst/>
            </a:prstGeom>
            <a:solidFill>
              <a:srgbClr val="006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Middleware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1416425" y="1854850"/>
              <a:ext cx="1161900" cy="281100"/>
            </a:xfrm>
            <a:prstGeom prst="rect">
              <a:avLst/>
            </a:prstGeom>
            <a:solidFill>
              <a:srgbClr val="006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Runtime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1416425" y="1533600"/>
              <a:ext cx="1161900" cy="281100"/>
            </a:xfrm>
            <a:prstGeom prst="rect">
              <a:avLst/>
            </a:prstGeom>
            <a:solidFill>
              <a:srgbClr val="006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1416425" y="1212350"/>
              <a:ext cx="1161900" cy="281100"/>
            </a:xfrm>
            <a:prstGeom prst="rect">
              <a:avLst/>
            </a:prstGeom>
            <a:solidFill>
              <a:srgbClr val="006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1423825" y="4137600"/>
              <a:ext cx="11619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IaaS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3122975" y="378235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Networking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3122975" y="346110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3122975" y="313985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Servers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3122975" y="281860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Virtualization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3122975" y="249735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3122975" y="217610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Middleware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3122975" y="185485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Runtime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3122975" y="1533600"/>
              <a:ext cx="1161900" cy="281100"/>
            </a:xfrm>
            <a:prstGeom prst="rect">
              <a:avLst/>
            </a:prstGeom>
            <a:solidFill>
              <a:srgbClr val="006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3122975" y="1212350"/>
              <a:ext cx="1161900" cy="281100"/>
            </a:xfrm>
            <a:prstGeom prst="rect">
              <a:avLst/>
            </a:prstGeom>
            <a:solidFill>
              <a:srgbClr val="006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3130375" y="4137600"/>
              <a:ext cx="11619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PaaS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4836925" y="378235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Networking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4836925" y="346110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4836925" y="313985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Servers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4836925" y="281860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Virtualization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4836925" y="249735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4836925" y="217610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Middleware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4836925" y="185485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Runtime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4836925" y="153360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4836925" y="1212350"/>
              <a:ext cx="1161900" cy="281100"/>
            </a:xfrm>
            <a:prstGeom prst="rect">
              <a:avLst/>
            </a:prstGeom>
            <a:solidFill>
              <a:srgbClr val="006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4844325" y="4137600"/>
              <a:ext cx="11619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SaaS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6558275" y="378235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Networking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6558275" y="346110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6558275" y="313985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Servers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6558275" y="281860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Virtualization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6558275" y="249735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6558275" y="217610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Middleware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6558275" y="185485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Runtime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6558275" y="1533600"/>
              <a:ext cx="1161900" cy="2811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Functions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6558275" y="121235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565675" y="4137600"/>
              <a:ext cx="11619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FaaS</a:t>
              </a:r>
              <a:endParaRPr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49850" y="4765400"/>
              <a:ext cx="1161900" cy="2811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Fournisseur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4632225" y="4765400"/>
              <a:ext cx="1161900" cy="281100"/>
            </a:xfrm>
            <a:prstGeom prst="rect">
              <a:avLst/>
            </a:prstGeom>
            <a:solidFill>
              <a:srgbClr val="006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0" name="Google Shape;170;p21"/>
          <p:cNvSpPr/>
          <p:nvPr/>
        </p:nvSpPr>
        <p:spPr>
          <a:xfrm>
            <a:off x="5207000" y="4765400"/>
            <a:ext cx="585600" cy="281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4630700" y="4765400"/>
            <a:ext cx="11619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Consommateur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Function-as-a-Service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6558275" y="3782350"/>
            <a:ext cx="1161900" cy="28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Networking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6558275" y="3461100"/>
            <a:ext cx="1161900" cy="28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6558275" y="3139850"/>
            <a:ext cx="1161900" cy="28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Servers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6558275" y="2818600"/>
            <a:ext cx="1161900" cy="28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Virtualization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6558275" y="2497350"/>
            <a:ext cx="1161900" cy="28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6558275" y="2176100"/>
            <a:ext cx="1161900" cy="28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6558275" y="1854850"/>
            <a:ext cx="1161900" cy="28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Runtime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6558275" y="1533600"/>
            <a:ext cx="1161900" cy="281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6558275" y="1212350"/>
            <a:ext cx="1161900" cy="28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6565675" y="4137600"/>
            <a:ext cx="11619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FaaS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2"/>
          </p:nvPr>
        </p:nvSpPr>
        <p:spPr>
          <a:xfrm>
            <a:off x="228600" y="1058325"/>
            <a:ext cx="58320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Un architecture sans serveur fonctionne sur des … serveurs !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Exécute des </a:t>
            </a:r>
            <a:r>
              <a:rPr lang="en" b="1"/>
              <a:t>fonctions</a:t>
            </a:r>
            <a:endParaRPr b="1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Les fonctions sont déclenchées par des </a:t>
            </a:r>
            <a:r>
              <a:rPr lang="en" b="1"/>
              <a:t>événements</a:t>
            </a:r>
            <a:endParaRPr b="1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 b="1"/>
              <a:t>Stateless</a:t>
            </a:r>
            <a:endParaRPr b="1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 b="1"/>
              <a:t>Prévu pour des durées d’exécution très courtes</a:t>
            </a:r>
            <a:endParaRPr b="1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■"/>
            </a:pPr>
            <a:r>
              <a:rPr lang="en"/>
              <a:t>exemple: &lt; 5 minutes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 idx="4294967295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Quels sont les avantages du FaaS 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94" name="Google Shape;194;p23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6558275" y="3782350"/>
            <a:ext cx="1161900" cy="28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Networking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6558275" y="3461100"/>
            <a:ext cx="1161900" cy="28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Storage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6558275" y="3139850"/>
            <a:ext cx="1161900" cy="28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Servers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3"/>
          <p:cNvSpPr/>
          <p:nvPr/>
        </p:nvSpPr>
        <p:spPr>
          <a:xfrm>
            <a:off x="6558275" y="2818600"/>
            <a:ext cx="1161900" cy="28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Virtualization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6558275" y="2497350"/>
            <a:ext cx="1161900" cy="28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6558275" y="2176100"/>
            <a:ext cx="1161900" cy="28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6558275" y="1854850"/>
            <a:ext cx="1161900" cy="28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Runtime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6558275" y="1533600"/>
            <a:ext cx="1161900" cy="281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6558275" y="1212350"/>
            <a:ext cx="1161900" cy="281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6565675" y="4137600"/>
            <a:ext cx="1161900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FaaS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2"/>
          </p:nvPr>
        </p:nvSpPr>
        <p:spPr>
          <a:xfrm>
            <a:off x="228600" y="1065400"/>
            <a:ext cx="5599200" cy="3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Gestion extrêmement réduite de l’environnement logiciel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 b="1"/>
              <a:t>Scaling</a:t>
            </a:r>
            <a:r>
              <a:rPr lang="en"/>
              <a:t> et </a:t>
            </a:r>
            <a:r>
              <a:rPr lang="en" b="1"/>
              <a:t>haute disponibilité</a:t>
            </a:r>
            <a:r>
              <a:rPr lang="en"/>
              <a:t> pris en charge par le fournisseur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Très adapté au </a:t>
            </a:r>
            <a:r>
              <a:rPr lang="en" b="1"/>
              <a:t>pics de trafic</a:t>
            </a:r>
            <a:endParaRPr b="1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Permet de diminuer les coûts en </a:t>
            </a:r>
            <a:r>
              <a:rPr lang="en" b="1"/>
              <a:t>période de non-utilisation</a:t>
            </a:r>
            <a:endParaRPr b="1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■"/>
            </a:pPr>
            <a:r>
              <a:rPr lang="en" u="sng">
                <a:solidFill>
                  <a:srgbClr val="006DB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Cloud Functions - Pricing</a:t>
            </a:r>
            <a:endParaRPr>
              <a:solidFill>
                <a:srgbClr val="006DB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228900" y="137160"/>
            <a:ext cx="8686800" cy="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Principaux fournisseurs</a:t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6180625" y="1259953"/>
            <a:ext cx="2418900" cy="2699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749" y="1811737"/>
            <a:ext cx="912675" cy="9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784225" y="3237400"/>
            <a:ext cx="2003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Azure Functions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1450" y="1498588"/>
            <a:ext cx="1538951" cy="15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1088" y="1757538"/>
            <a:ext cx="1941825" cy="102100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 txBox="1"/>
          <p:nvPr/>
        </p:nvSpPr>
        <p:spPr>
          <a:xfrm>
            <a:off x="3570150" y="3237400"/>
            <a:ext cx="2003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AWS</a:t>
            </a:r>
            <a:r>
              <a:rPr lang="en" sz="1800">
                <a:solidFill>
                  <a:srgbClr val="4A86E8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Lambda</a:t>
            </a:r>
            <a:endParaRPr sz="1800">
              <a:solidFill>
                <a:srgbClr val="4A86E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6399075" y="3237400"/>
            <a:ext cx="2003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r>
              <a:rPr lang="en" sz="1800">
                <a:solidFill>
                  <a:srgbClr val="4A86E8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sz="1800">
              <a:solidFill>
                <a:srgbClr val="4A86E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title"/>
          </p:nvPr>
        </p:nvSpPr>
        <p:spPr>
          <a:xfrm>
            <a:off x="0" y="2246150"/>
            <a:ext cx="2674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body" idx="1"/>
          </p:nvPr>
        </p:nvSpPr>
        <p:spPr>
          <a:xfrm>
            <a:off x="2968475" y="383025"/>
            <a:ext cx="5724900" cy="43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lang="en">
                <a:solidFill>
                  <a:srgbClr val="D9D9D9"/>
                </a:solidFill>
              </a:rPr>
              <a:t>Rappel des catégories de services</a:t>
            </a:r>
            <a:endParaRPr>
              <a:solidFill>
                <a:srgbClr val="D9D9D9"/>
              </a:solidFill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Ateliers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600"/>
              <a:buAutoNum type="arabicPeriod"/>
            </a:pPr>
            <a:r>
              <a:rPr lang="en">
                <a:solidFill>
                  <a:srgbClr val="D9D9D9"/>
                </a:solidFill>
              </a:rPr>
              <a:t>Lectures et références</a:t>
            </a:r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sldNum" idx="12"/>
          </p:nvPr>
        </p:nvSpPr>
        <p:spPr>
          <a:xfrm>
            <a:off x="8522208" y="4709160"/>
            <a:ext cx="5487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theme/theme1.xml><?xml version="1.0" encoding="utf-8"?>
<a:theme xmlns:a="http://schemas.openxmlformats.org/drawingml/2006/main" name="CSFO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911</Words>
  <Application>Microsoft Office PowerPoint</Application>
  <PresentationFormat>Affichage à l'écran (16:9)</PresentationFormat>
  <Paragraphs>240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Roboto Mono Medium</vt:lpstr>
      <vt:lpstr>Arial</vt:lpstr>
      <vt:lpstr>Roboto Light</vt:lpstr>
      <vt:lpstr>Roboto</vt:lpstr>
      <vt:lpstr>Roboto Medium</vt:lpstr>
      <vt:lpstr>CSFOY</vt:lpstr>
      <vt:lpstr>04-02 Infonuagique 2 Function-as-a-Service</vt:lpstr>
      <vt:lpstr>Sommaire</vt:lpstr>
      <vt:lpstr>Sommaire</vt:lpstr>
      <vt:lpstr>Les catégories de services</vt:lpstr>
      <vt:lpstr>Les catégories de services</vt:lpstr>
      <vt:lpstr>Function-as-a-Service</vt:lpstr>
      <vt:lpstr>Quels sont les avantages du FaaS ?</vt:lpstr>
      <vt:lpstr>Principaux fournisseurs</vt:lpstr>
      <vt:lpstr>Sommaire</vt:lpstr>
      <vt:lpstr>Ateliers</vt:lpstr>
      <vt:lpstr>Ateliers</vt:lpstr>
      <vt:lpstr>Atelier #1</vt:lpstr>
      <vt:lpstr>Atelier #1</vt:lpstr>
      <vt:lpstr>Atelier #1</vt:lpstr>
      <vt:lpstr>Atelier #1</vt:lpstr>
      <vt:lpstr>Atelier #1</vt:lpstr>
      <vt:lpstr>Atelier #1</vt:lpstr>
      <vt:lpstr>Atelier #2</vt:lpstr>
      <vt:lpstr>Atelier #2</vt:lpstr>
      <vt:lpstr>Atelier #3</vt:lpstr>
      <vt:lpstr>Sommaire</vt:lpstr>
      <vt:lpstr>Lectures et 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Camille Besse</cp:lastModifiedBy>
  <cp:revision>1</cp:revision>
  <dcterms:modified xsi:type="dcterms:W3CDTF">2025-05-27T01:30:26Z</dcterms:modified>
</cp:coreProperties>
</file>