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12192000" cy="6858000"/>
  <p:notesSz cx="7559675" cy="10691813"/>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33"/>
    <a:srgbClr val="003366"/>
    <a:srgbClr val="008EC6"/>
    <a:srgbClr val="D9B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2E3BB-A5DB-4DA5-947A-108A4B23EBA6}" v="7" dt="2022-02-08T13:39:58.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904"/>
  </p:normalViewPr>
  <p:slideViewPr>
    <p:cSldViewPr snapToGrid="0">
      <p:cViewPr>
        <p:scale>
          <a:sx n="77" d="100"/>
          <a:sy n="77" d="100"/>
        </p:scale>
        <p:origin x="2152" y="80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2673ADC-D0E9-8447-A5F0-07DF81F0DDC8}" type="datetimeFigureOut">
              <a:rPr lang="en-NL" smtClean="0"/>
              <a:t>08/09/2022</a:t>
            </a:fld>
            <a:endParaRPr lang="en-N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B1F7C7D-1398-DB4E-9B9F-8A326340BBE0}" type="slidenum">
              <a:rPr lang="en-NL" smtClean="0"/>
              <a:t>‹#›</a:t>
            </a:fld>
            <a:endParaRPr lang="en-NL"/>
          </a:p>
        </p:txBody>
      </p:sp>
    </p:spTree>
    <p:extLst>
      <p:ext uri="{BB962C8B-B14F-4D97-AF65-F5344CB8AC3E}">
        <p14:creationId xmlns:p14="http://schemas.microsoft.com/office/powerpoint/2010/main" val="297638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B1F7C7D-1398-DB4E-9B9F-8A326340BBE0}" type="slidenum">
              <a:rPr lang="en-NL" smtClean="0"/>
              <a:t>1</a:t>
            </a:fld>
            <a:endParaRPr lang="en-NL"/>
          </a:p>
        </p:txBody>
      </p:sp>
    </p:spTree>
    <p:extLst>
      <p:ext uri="{BB962C8B-B14F-4D97-AF65-F5344CB8AC3E}">
        <p14:creationId xmlns:p14="http://schemas.microsoft.com/office/powerpoint/2010/main" val="292772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2CF7E4C-EC4B-442B-8B29-6E3B8C9C561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57538B5-9576-41C6-8843-848E763579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9EB65AE-8000-4C92-95C5-050BE693065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C88B2A5-FEF7-4938-AADB-72AEDC110E3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nl-NL" sz="3200" b="0" strike="noStrike" spc="-1">
              <a:latin typeface="Calibri"/>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BC1FCA5-5C19-4970-8846-CE5D77E7EECF}"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C4B26C8-697A-4921-8ABD-F2F954B29F7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E7288D7-CF6A-4E95-BA6D-66386F15241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060D7AC-F3C8-4BC1-80F9-A8BA31D492E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nl-NL" sz="3200" b="0" strike="noStrike" spc="-1">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2803EBC-4D5E-4A48-A101-C9264F36112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E718164-B180-47DA-9687-F656687F395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51733AE-CB7B-4E8B-8E14-DC9EC582B3F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NL"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NL"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33B830D-183C-4B40-9D6C-E5FB0B2FF24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NL"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endParaRPr lang="en-NL"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endParaRPr lang="en-NL"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endParaRPr lang="en-NL"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endParaRPr lang="en-NL"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endParaRPr lang="en-NL" sz="1800" b="0" strike="noStrike" spc="-1">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p:spPr>
        <p:txBody>
          <a:bodyPr anchor="ctr">
            <a:noAutofit/>
          </a:bodyPr>
          <a:lstStyle>
            <a:lvl1pPr>
              <a:lnSpc>
                <a:spcPct val="100000"/>
              </a:lnSpc>
              <a:defRPr lang="en-NL" sz="1200" b="0" strike="noStrike" spc="-1">
                <a:solidFill>
                  <a:srgbClr val="8B8B8B"/>
                </a:solidFill>
                <a:latin typeface="Calibri"/>
              </a:defRPr>
            </a:lvl1pPr>
          </a:lstStyle>
          <a:p>
            <a:pPr>
              <a:lnSpc>
                <a:spcPct val="100000"/>
              </a:lnSpc>
            </a:pPr>
            <a:r>
              <a:rPr lang="en-NL" sz="1200" b="0" strike="noStrike" spc="-1">
                <a:solidFill>
                  <a:srgbClr val="8B8B8B"/>
                </a:solidFill>
                <a:latin typeface="Calibri"/>
              </a:rPr>
              <a:t>&lt;datum/tijd&gt;</a:t>
            </a:r>
            <a:endParaRPr lang="nl-NL" sz="1200" b="0" strike="noStrike" spc="-1">
              <a:latin typeface="Calibri"/>
            </a:endParaRPr>
          </a:p>
        </p:txBody>
      </p:sp>
      <p:sp>
        <p:nvSpPr>
          <p:cNvPr id="3" name="PlaceHolder 4"/>
          <p:cNvSpPr>
            <a:spLocks noGrp="1"/>
          </p:cNvSpPr>
          <p:nvPr>
            <p:ph type="ftr" idx="2"/>
          </p:nvPr>
        </p:nvSpPr>
        <p:spPr>
          <a:xfrm>
            <a:off x="4038480" y="6356520"/>
            <a:ext cx="4114440" cy="364680"/>
          </a:xfrm>
          <a:prstGeom prst="rect">
            <a:avLst/>
          </a:prstGeom>
        </p:spPr>
        <p:txBody>
          <a:bodyPr anchor="ctr">
            <a:noAutofit/>
          </a:bodyPr>
          <a:lstStyle>
            <a:lvl1pPr algn="ctr">
              <a:defRPr lang="nl-NL" sz="1400" b="0" strike="noStrike" spc="-1">
                <a:latin typeface="Calibri"/>
              </a:defRPr>
            </a:lvl1pPr>
          </a:lstStyle>
          <a:p>
            <a:pPr algn="ctr"/>
            <a:r>
              <a:rPr lang="nl-NL" sz="1400" b="0" strike="noStrike" spc="-1">
                <a:latin typeface="Calibri"/>
              </a:rPr>
              <a:t>&lt;voettekst&gt;</a:t>
            </a:r>
          </a:p>
        </p:txBody>
      </p:sp>
      <p:sp>
        <p:nvSpPr>
          <p:cNvPr id="4" name="PlaceHolder 5"/>
          <p:cNvSpPr>
            <a:spLocks noGrp="1"/>
          </p:cNvSpPr>
          <p:nvPr>
            <p:ph type="sldNum" idx="3"/>
          </p:nvPr>
        </p:nvSpPr>
        <p:spPr>
          <a:xfrm>
            <a:off x="8610480" y="6356520"/>
            <a:ext cx="2742840" cy="364680"/>
          </a:xfrm>
          <a:prstGeom prst="rect">
            <a:avLst/>
          </a:prstGeom>
        </p:spPr>
        <p:txBody>
          <a:bodyPr anchor="ctr">
            <a:noAutofit/>
          </a:bodyPr>
          <a:lstStyle>
            <a:lvl1pPr algn="r">
              <a:lnSpc>
                <a:spcPct val="100000"/>
              </a:lnSpc>
              <a:defRPr lang="en-NL" sz="1200" b="0" strike="noStrike" spc="-1">
                <a:solidFill>
                  <a:srgbClr val="8B8B8B"/>
                </a:solidFill>
                <a:latin typeface="Calibri"/>
              </a:defRPr>
            </a:lvl1pPr>
          </a:lstStyle>
          <a:p>
            <a:pPr algn="r">
              <a:lnSpc>
                <a:spcPct val="100000"/>
              </a:lnSpc>
            </a:pPr>
            <a:fld id="{0D355C9B-3A4F-4344-932B-D469A751FDA6}" type="slidenum">
              <a:rPr lang="en-NL" sz="1200" b="0" strike="noStrike" spc="-1">
                <a:solidFill>
                  <a:srgbClr val="8B8B8B"/>
                </a:solidFill>
                <a:latin typeface="Calibri"/>
              </a:rPr>
              <a:t>‹#›</a:t>
            </a:fld>
            <a:endParaRPr lang="nl-NL" sz="1200" b="0" strike="noStrike" spc="-1">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A82F88BC-110A-42A6-BCAB-6FD06863F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968" y="-281206"/>
            <a:ext cx="17009059" cy="9347200"/>
          </a:xfrm>
          <a:prstGeom prst="rect">
            <a:avLst/>
          </a:prstGeom>
        </p:spPr>
      </p:pic>
      <p:sp>
        <p:nvSpPr>
          <p:cNvPr id="148" name="Rechthoek: met één afgeschuinde hoek 59">
            <a:extLst>
              <a:ext uri="{FF2B5EF4-FFF2-40B4-BE49-F238E27FC236}">
                <a16:creationId xmlns:a16="http://schemas.microsoft.com/office/drawing/2014/main" id="{C2391A5B-E636-4497-BD3C-02DF4FE6D35E}"/>
              </a:ext>
            </a:extLst>
          </p:cNvPr>
          <p:cNvSpPr/>
          <p:nvPr/>
        </p:nvSpPr>
        <p:spPr>
          <a:xfrm rot="10800000" flipH="1">
            <a:off x="2674780" y="5362271"/>
            <a:ext cx="2656338" cy="1028629"/>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38" name="CustomShape 2"/>
          <p:cNvSpPr/>
          <p:nvPr/>
        </p:nvSpPr>
        <p:spPr>
          <a:xfrm>
            <a:off x="1164402" y="1273576"/>
            <a:ext cx="476790" cy="60152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NL" sz="800" b="0" strike="noStrike" spc="-1" dirty="0">
                <a:solidFill>
                  <a:srgbClr val="FFFFFF"/>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39" name="CustomShape 3"/>
          <p:cNvSpPr/>
          <p:nvPr/>
        </p:nvSpPr>
        <p:spPr>
          <a:xfrm>
            <a:off x="3298491" y="330691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a:solidFill>
                  <a:srgbClr val="000000"/>
                </a:solidFill>
                <a:latin typeface="Acumin Pro" panose="020B0504020202020204" pitchFamily="34" charset="0"/>
              </a:rPr>
              <a:t> </a:t>
            </a:r>
            <a:endParaRPr lang="nl-NL" sz="800" b="0" strike="noStrike" spc="-1">
              <a:latin typeface="Acumin Pro" panose="020B0504020202020204" pitchFamily="34" charset="0"/>
            </a:endParaRPr>
          </a:p>
        </p:txBody>
      </p:sp>
      <p:sp>
        <p:nvSpPr>
          <p:cNvPr id="140" name="CustomShape 4"/>
          <p:cNvSpPr/>
          <p:nvPr/>
        </p:nvSpPr>
        <p:spPr>
          <a:xfrm>
            <a:off x="3093651" y="2297473"/>
            <a:ext cx="609552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NL" sz="800" b="0" strike="noStrike" spc="-1" dirty="0">
                <a:solidFill>
                  <a:srgbClr val="000000"/>
                </a:solidFill>
                <a:latin typeface="Acumin Pro" panose="020B0504020202020204" pitchFamily="34" charset="0"/>
              </a:rPr>
              <a:t>  </a:t>
            </a:r>
            <a:endParaRPr lang="nl-NL" sz="800" b="0" strike="noStrike" spc="-1" dirty="0">
              <a:latin typeface="Acumin Pro" panose="020B0504020202020204" pitchFamily="34" charset="0"/>
            </a:endParaRPr>
          </a:p>
        </p:txBody>
      </p:sp>
      <p:sp>
        <p:nvSpPr>
          <p:cNvPr id="141" name="CustomShape 5"/>
          <p:cNvSpPr/>
          <p:nvPr/>
        </p:nvSpPr>
        <p:spPr>
          <a:xfrm>
            <a:off x="730558" y="642932"/>
            <a:ext cx="1989940"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a:t>
            </a:r>
            <a:r>
              <a:rPr lang="en-US" sz="800" b="0" strike="noStrike" spc="-1" dirty="0">
                <a:solidFill>
                  <a:srgbClr val="000000"/>
                </a:solidFill>
                <a:latin typeface="Acumin Pro" panose="020B0504020202020204" pitchFamily="34" charset="0"/>
              </a:rPr>
              <a:t>Create a project </a:t>
            </a:r>
            <a:r>
              <a:rPr lang="en-US" sz="800" b="1" strike="noStrike" spc="-1" dirty="0">
                <a:solidFill>
                  <a:srgbClr val="000000"/>
                </a:solidFill>
                <a:latin typeface="Acumin Pro" panose="020B0504020202020204" pitchFamily="34" charset="0"/>
              </a:rPr>
              <a:t>repository</a:t>
            </a:r>
            <a:r>
              <a:rPr lang="en-US" sz="800" b="0" strike="noStrike" spc="-1" dirty="0">
                <a:solidFill>
                  <a:srgbClr val="000000"/>
                </a:solidFill>
                <a:latin typeface="Acumin Pro" panose="020B0504020202020204" pitchFamily="34" charset="0"/>
              </a:rPr>
              <a:t> on GitHub (https://www.github.com).</a:t>
            </a:r>
            <a:br>
              <a:rPr lang="en-US" sz="800" b="0" strike="noStrike" spc="-1" dirty="0">
                <a:solidFill>
                  <a:srgbClr val="000000"/>
                </a:solidFill>
                <a:latin typeface="Acumin Pro" panose="020B0504020202020204" pitchFamily="34" charset="0"/>
              </a:rPr>
            </a:br>
            <a:r>
              <a:rPr lang="en-US" sz="800" b="0" strike="noStrike" spc="-1" dirty="0">
                <a:solidFill>
                  <a:srgbClr val="000000"/>
                </a:solidFill>
                <a:latin typeface="Acumin Pro" panose="020B0504020202020204" pitchFamily="34" charset="0"/>
              </a:rPr>
              <a:t>Ideally, use a the template to start.</a:t>
            </a:r>
            <a:endParaRPr lang="nl-NL" sz="800" b="0" strike="noStrike" spc="-1" dirty="0">
              <a:latin typeface="Acumin Pro" panose="020B0504020202020204" pitchFamily="34" charset="0"/>
            </a:endParaRPr>
          </a:p>
        </p:txBody>
      </p:sp>
      <p:sp>
        <p:nvSpPr>
          <p:cNvPr id="142" name="CustomShape 6"/>
          <p:cNvSpPr/>
          <p:nvPr/>
        </p:nvSpPr>
        <p:spPr>
          <a:xfrm>
            <a:off x="686131" y="1911894"/>
            <a:ext cx="1511640" cy="2139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grpSp>
        <p:nvGrpSpPr>
          <p:cNvPr id="13" name="Group 12">
            <a:extLst>
              <a:ext uri="{FF2B5EF4-FFF2-40B4-BE49-F238E27FC236}">
                <a16:creationId xmlns:a16="http://schemas.microsoft.com/office/drawing/2014/main" id="{77FFADDC-69CD-462B-8A45-BE9F86830750}"/>
              </a:ext>
            </a:extLst>
          </p:cNvPr>
          <p:cNvGrpSpPr/>
          <p:nvPr/>
        </p:nvGrpSpPr>
        <p:grpSpPr>
          <a:xfrm>
            <a:off x="667621" y="2304963"/>
            <a:ext cx="3145745" cy="1119165"/>
            <a:chOff x="136665" y="2237315"/>
            <a:chExt cx="3204050" cy="1267797"/>
          </a:xfrm>
        </p:grpSpPr>
        <p:sp>
          <p:nvSpPr>
            <p:cNvPr id="42" name="Rechthoek: met één afgeschuinde hoek 59">
              <a:extLst>
                <a:ext uri="{FF2B5EF4-FFF2-40B4-BE49-F238E27FC236}">
                  <a16:creationId xmlns:a16="http://schemas.microsoft.com/office/drawing/2014/main" id="{4FF86EB7-7A94-43BC-A8E6-56A22C09D76A}"/>
                </a:ext>
              </a:extLst>
            </p:cNvPr>
            <p:cNvSpPr/>
            <p:nvPr/>
          </p:nvSpPr>
          <p:spPr>
            <a:xfrm rot="10800000" flipH="1">
              <a:off x="151083" y="2237315"/>
              <a:ext cx="3184660" cy="1267797"/>
            </a:xfrm>
            <a:prstGeom prst="snip1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43" name="CustomShape 7"/>
            <p:cNvSpPr/>
            <p:nvPr/>
          </p:nvSpPr>
          <p:spPr>
            <a:xfrm>
              <a:off x="136665" y="2245985"/>
              <a:ext cx="3204050" cy="12186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chemeClr val="bg1"/>
                  </a:solidFill>
                  <a:latin typeface="Acumin Pro" panose="020B0504020202020204" pitchFamily="34" charset="0"/>
                </a:rPr>
                <a:t>We use GitHub ”repositories” to collaborate on empirical research projects.</a:t>
              </a:r>
            </a:p>
            <a:p>
              <a:pPr>
                <a:lnSpc>
                  <a:spcPct val="100000"/>
                </a:lnSpc>
              </a:pP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Code</a:t>
              </a:r>
              <a:r>
                <a:rPr lang="en-US" sz="800" b="0" strike="noStrike" spc="-1" dirty="0">
                  <a:solidFill>
                    <a:schemeClr val="bg1"/>
                  </a:solidFill>
                  <a:latin typeface="Acumin Pro" panose="020B0504020202020204" pitchFamily="34" charset="0"/>
                </a:rPr>
                <a:t>: Find the source code written for your project (e.g., data preparation, analysis)</a:t>
              </a: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Issues</a:t>
              </a:r>
              <a:r>
                <a:rPr lang="en-US" sz="800" b="0" strike="noStrike" spc="-1" dirty="0">
                  <a:solidFill>
                    <a:schemeClr val="bg1"/>
                  </a:solidFill>
                  <a:latin typeface="Acumin Pro" panose="020B0504020202020204" pitchFamily="34" charset="0"/>
                </a:rPr>
                <a:t>: Keep a to-do list and assign items to team members</a:t>
              </a:r>
              <a:endParaRPr lang="nl-NL" sz="800" b="0" strike="noStrike" spc="-1" dirty="0">
                <a:solidFill>
                  <a:schemeClr val="bg1"/>
                </a:solidFill>
                <a:latin typeface="Acumin Pro" panose="020B0504020202020204" pitchFamily="34" charset="0"/>
              </a:endParaRPr>
            </a:p>
            <a:p>
              <a:pPr marL="171360" indent="-171000">
                <a:lnSpc>
                  <a:spcPct val="100000"/>
                </a:lnSpc>
                <a:buClr>
                  <a:schemeClr val="bg1"/>
                </a:buClr>
                <a:buFont typeface="StarSymbol"/>
                <a:buChar char="-"/>
              </a:pPr>
              <a:r>
                <a:rPr lang="en-US" sz="800" b="1" strike="noStrike" spc="-1" dirty="0">
                  <a:solidFill>
                    <a:schemeClr val="bg1"/>
                  </a:solidFill>
                  <a:latin typeface="Acumin Pro" panose="020B0504020202020204" pitchFamily="34" charset="0"/>
                </a:rPr>
                <a:t>Projects</a:t>
              </a:r>
              <a:r>
                <a:rPr lang="en-US" sz="800" b="0" strike="noStrike" spc="-1" dirty="0">
                  <a:solidFill>
                    <a:schemeClr val="bg1"/>
                  </a:solidFill>
                  <a:latin typeface="Acumin Pro" panose="020B0504020202020204" pitchFamily="34" charset="0"/>
                </a:rPr>
                <a:t>: Prioritize issues, define deadlines and organize your team meetings.</a:t>
              </a:r>
              <a:endParaRPr lang="nl-NL" sz="800" b="0" strike="noStrike" spc="-1" dirty="0">
                <a:solidFill>
                  <a:schemeClr val="bg1"/>
                </a:solidFill>
                <a:latin typeface="Acumin Pro" panose="020B0504020202020204" pitchFamily="34" charset="0"/>
              </a:endParaRPr>
            </a:p>
          </p:txBody>
        </p:sp>
      </p:grpSp>
      <p:sp>
        <p:nvSpPr>
          <p:cNvPr id="152" name="CustomShape 16"/>
          <p:cNvSpPr/>
          <p:nvPr/>
        </p:nvSpPr>
        <p:spPr>
          <a:xfrm>
            <a:off x="4066438" y="2643597"/>
            <a:ext cx="2337630"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cs typeface="Calibri" panose="020F0502020204030204" pitchFamily="34" charset="0"/>
              </a:rPr>
              <a:t>2b) Working on a (privately shared) project</a:t>
            </a:r>
            <a:endParaRPr lang="nl-NL" sz="800" b="1" strike="noStrike" spc="-1" dirty="0">
              <a:latin typeface="Acumin Pro" panose="020B0504020202020204" pitchFamily="34" charset="0"/>
              <a:cs typeface="Calibri" panose="020F0502020204030204" pitchFamily="34" charset="0"/>
            </a:endParaRPr>
          </a:p>
          <a:p>
            <a:pPr>
              <a:lnSpc>
                <a:spcPct val="100000"/>
              </a:lnSpc>
            </a:pPr>
            <a:r>
              <a:rPr lang="en-US" sz="800" b="0" strike="noStrike" spc="-1" dirty="0">
                <a:solidFill>
                  <a:srgbClr val="000000"/>
                </a:solidFill>
                <a:latin typeface="Acumin Pro" panose="020B0504020202020204" pitchFamily="34" charset="0"/>
                <a:cs typeface="Calibri" panose="020F0502020204030204" pitchFamily="34" charset="0"/>
              </a:rPr>
              <a:t>The repository owner adds team members as collaborators (settings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manage access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add people)</a:t>
            </a:r>
            <a:endParaRPr lang="nl-NL" sz="800" b="0" strike="noStrike" spc="-1" dirty="0">
              <a:latin typeface="Acumin Pro" panose="020B0504020202020204" pitchFamily="34" charset="0"/>
              <a:cs typeface="Calibri" panose="020F0502020204030204" pitchFamily="34" charset="0"/>
            </a:endParaRPr>
          </a:p>
        </p:txBody>
      </p:sp>
      <p:sp>
        <p:nvSpPr>
          <p:cNvPr id="164" name="CustomShape 28"/>
          <p:cNvSpPr/>
          <p:nvPr/>
        </p:nvSpPr>
        <p:spPr>
          <a:xfrm>
            <a:off x="4015577" y="349517"/>
            <a:ext cx="2207119" cy="46021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2a) </a:t>
            </a:r>
            <a:r>
              <a:rPr lang="nl-NL" sz="800" b="1" strike="noStrike" spc="-1" dirty="0" err="1">
                <a:solidFill>
                  <a:srgbClr val="000000"/>
                </a:solidFill>
                <a:latin typeface="Acumin Pro" panose="020B0504020202020204" pitchFamily="34" charset="0"/>
              </a:rPr>
              <a:t>Working</a:t>
            </a:r>
            <a:r>
              <a:rPr lang="nl-NL" sz="800" b="1" strike="noStrike" spc="-1" dirty="0">
                <a:solidFill>
                  <a:srgbClr val="000000"/>
                </a:solidFill>
                <a:latin typeface="Acumin Pro" panose="020B0504020202020204" pitchFamily="34" charset="0"/>
              </a:rPr>
              <a:t> on an open-source project</a:t>
            </a:r>
            <a:endParaRPr lang="nl-NL" sz="800" b="1"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Team members fork (=copy) the repository to their own GitHub account.</a:t>
            </a:r>
            <a:endParaRPr lang="nl-NL" sz="800" b="0" strike="noStrike" spc="-1" dirty="0">
              <a:latin typeface="Acumin Pro" panose="020B0504020202020204" pitchFamily="34" charset="0"/>
            </a:endParaRPr>
          </a:p>
        </p:txBody>
      </p:sp>
      <p:grpSp>
        <p:nvGrpSpPr>
          <p:cNvPr id="9" name="Group 8">
            <a:extLst>
              <a:ext uri="{FF2B5EF4-FFF2-40B4-BE49-F238E27FC236}">
                <a16:creationId xmlns:a16="http://schemas.microsoft.com/office/drawing/2014/main" id="{1932407B-EA45-44A6-BFB1-AE60DBF6EDAE}"/>
              </a:ext>
            </a:extLst>
          </p:cNvPr>
          <p:cNvGrpSpPr/>
          <p:nvPr/>
        </p:nvGrpSpPr>
        <p:grpSpPr>
          <a:xfrm>
            <a:off x="7327258" y="2927411"/>
            <a:ext cx="1574768" cy="593598"/>
            <a:chOff x="7193655" y="3286561"/>
            <a:chExt cx="1574768" cy="593598"/>
          </a:xfrm>
        </p:grpSpPr>
        <p:sp>
          <p:nvSpPr>
            <p:cNvPr id="48" name="Rechthoek: met één afgeschuinde hoek 59">
              <a:extLst>
                <a:ext uri="{FF2B5EF4-FFF2-40B4-BE49-F238E27FC236}">
                  <a16:creationId xmlns:a16="http://schemas.microsoft.com/office/drawing/2014/main" id="{A9A24670-EE19-4A4A-B90B-BF6874C94169}"/>
                </a:ext>
              </a:extLst>
            </p:cNvPr>
            <p:cNvSpPr/>
            <p:nvPr/>
          </p:nvSpPr>
          <p:spPr>
            <a:xfrm rot="10800000" flipH="1">
              <a:off x="7193655" y="3286561"/>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6" name="CustomShape 30"/>
            <p:cNvSpPr/>
            <p:nvPr/>
          </p:nvSpPr>
          <p:spPr>
            <a:xfrm>
              <a:off x="7194407" y="3313454"/>
              <a:ext cx="1320944"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dirty="0">
                  <a:latin typeface="Roboto Mono Light" panose="00000009000000000000" pitchFamily="49" charset="0"/>
                  <a:ea typeface="Roboto Mono Light" panose="00000009000000000000" pitchFamily="49" charset="0"/>
                </a:rPr>
                <a:t>git clone [owner </a:t>
              </a:r>
              <a:r>
                <a:rPr lang="en-US" sz="700" dirty="0" err="1">
                  <a:latin typeface="Roboto Mono Light" panose="00000009000000000000" pitchFamily="49" charset="0"/>
                  <a:ea typeface="Roboto Mono Light" panose="00000009000000000000" pitchFamily="49" charset="0"/>
                </a:rPr>
                <a:t>url</a:t>
              </a:r>
              <a:r>
                <a:rPr lang="en-US" sz="700" dirty="0">
                  <a:latin typeface="Roboto Mono Light" panose="00000009000000000000" pitchFamily="49" charset="0"/>
                  <a:ea typeface="Roboto Mono Light" panose="00000009000000000000" pitchFamily="49" charset="0"/>
                </a:rPr>
                <a:t>]</a:t>
              </a:r>
              <a:endParaRPr lang="nl-NL" sz="700" dirty="0">
                <a:latin typeface="Roboto Mono Light" panose="00000009000000000000" pitchFamily="49" charset="0"/>
                <a:ea typeface="Roboto Mono Light" panose="00000009000000000000" pitchFamily="49" charset="0"/>
              </a:endParaRPr>
            </a:p>
            <a:p>
              <a:pPr>
                <a:lnSpc>
                  <a:spcPct val="100000"/>
                </a:lnSpc>
              </a:pPr>
              <a:endParaRPr lang="nl-NL" sz="700" dirty="0">
                <a:latin typeface="Roboto Mono Light" panose="00000009000000000000" pitchFamily="49" charset="0"/>
                <a:ea typeface="Roboto Mono Light" panose="00000009000000000000" pitchFamily="49" charset="0"/>
              </a:endParaRPr>
            </a:p>
            <a:p>
              <a:pPr>
                <a:lnSpc>
                  <a:spcPct val="100000"/>
                </a:lnSpc>
              </a:pPr>
              <a:r>
                <a:rPr lang="en-US" sz="700" i="1" dirty="0">
                  <a:latin typeface="Roboto Mono Light" panose="00000009000000000000" pitchFamily="49" charset="0"/>
                  <a:ea typeface="Roboto Mono Light" panose="00000009000000000000" pitchFamily="49" charset="0"/>
                </a:rPr>
                <a:t>git clone github.com/</a:t>
              </a:r>
              <a:endParaRPr lang="nl-NL" sz="700" i="1" dirty="0">
                <a:latin typeface="Roboto Mono Light" panose="00000009000000000000" pitchFamily="49" charset="0"/>
                <a:ea typeface="Roboto Mono Light" panose="00000009000000000000" pitchFamily="49" charset="0"/>
              </a:endParaRPr>
            </a:p>
            <a:p>
              <a:pPr>
                <a:lnSpc>
                  <a:spcPct val="100000"/>
                </a:lnSpc>
              </a:pPr>
              <a:r>
                <a:rPr lang="en-US" sz="700" b="1" i="1" dirty="0">
                  <a:latin typeface="Roboto Mono Light" panose="00000009000000000000" pitchFamily="49" charset="0"/>
                  <a:ea typeface="Roboto Mono Light" panose="00000009000000000000" pitchFamily="49" charset="0"/>
                </a:rPr>
                <a:t>owner</a:t>
              </a:r>
              <a:r>
                <a:rPr lang="en-US" sz="700" i="1" dirty="0">
                  <a:latin typeface="Roboto Mono Light" panose="00000009000000000000" pitchFamily="49" charset="0"/>
                  <a:ea typeface="Roboto Mono Light" panose="00000009000000000000" pitchFamily="49" charset="0"/>
                </a:rPr>
                <a:t>/{</a:t>
              </a:r>
              <a:r>
                <a:rPr lang="en-US" sz="700" i="1" dirty="0" err="1">
                  <a:latin typeface="Roboto Mono Light" panose="00000009000000000000" pitchFamily="49" charset="0"/>
                  <a:ea typeface="Roboto Mono Light" panose="00000009000000000000" pitchFamily="49" charset="0"/>
                </a:rPr>
                <a:t>project_name</a:t>
              </a:r>
              <a:r>
                <a:rPr lang="en-US" sz="700" i="1" dirty="0">
                  <a:latin typeface="Roboto Mono Light" panose="00000009000000000000" pitchFamily="49" charset="0"/>
                  <a:ea typeface="Roboto Mono Light" panose="00000009000000000000" pitchFamily="49" charset="0"/>
                </a:rPr>
                <a:t>}</a:t>
              </a:r>
              <a:endParaRPr lang="nl-NL" sz="700" i="1" dirty="0">
                <a:latin typeface="Roboto Mono Light" panose="00000009000000000000" pitchFamily="49" charset="0"/>
                <a:ea typeface="Roboto Mono Light" panose="00000009000000000000" pitchFamily="49" charset="0"/>
              </a:endParaRPr>
            </a:p>
          </p:txBody>
        </p:sp>
      </p:grpSp>
      <p:sp>
        <p:nvSpPr>
          <p:cNvPr id="169" name="CustomShape 33"/>
          <p:cNvSpPr/>
          <p:nvPr/>
        </p:nvSpPr>
        <p:spPr>
          <a:xfrm>
            <a:off x="9533286" y="626674"/>
            <a:ext cx="2125273" cy="82954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5a) Review Pull Request and </a:t>
            </a:r>
            <a:r>
              <a:rPr lang="en-US" sz="800" b="1" spc="-1" dirty="0">
                <a:solidFill>
                  <a:srgbClr val="000000"/>
                </a:solidFill>
                <a:latin typeface="Acumin Pro" panose="020B0504020202020204" pitchFamily="34" charset="0"/>
              </a:rPr>
              <a:t>Close Issue</a:t>
            </a:r>
            <a:endParaRPr lang="en-US" sz="800" b="1" strike="noStrike" spc="-1" dirty="0">
              <a:solidFill>
                <a:srgbClr val="000000"/>
              </a:solidFill>
              <a:latin typeface="Acumin Pro" panose="020B0504020202020204" pitchFamily="34" charset="0"/>
            </a:endParaRPr>
          </a:p>
          <a:p>
            <a:pPr>
              <a:lnSpc>
                <a:spcPct val="100000"/>
              </a:lnSpc>
            </a:pPr>
            <a:r>
              <a:rPr lang="en-US" sz="800" strike="noStrike" spc="-1" dirty="0">
                <a:solidFill>
                  <a:srgbClr val="000000"/>
                </a:solidFill>
                <a:latin typeface="Acumin Pro" panose="020B0504020202020204" pitchFamily="34" charset="0"/>
              </a:rPr>
              <a:t>Changes at this point are only visible in the local repository. Go to the Pull Requests tab, and review submitted requests. Finally, merge them into your main project, and close the corresponding issue. </a:t>
            </a:r>
            <a:endParaRPr lang="nl-NL" sz="800" b="0" strike="noStrike" spc="-1" dirty="0">
              <a:latin typeface="Acumin Pro" panose="020B0504020202020204" pitchFamily="34" charset="0"/>
            </a:endParaRPr>
          </a:p>
        </p:txBody>
      </p:sp>
      <p:sp>
        <p:nvSpPr>
          <p:cNvPr id="170" name="CustomShape 34"/>
          <p:cNvSpPr/>
          <p:nvPr/>
        </p:nvSpPr>
        <p:spPr>
          <a:xfrm>
            <a:off x="9772912" y="2417224"/>
            <a:ext cx="1723015" cy="706432"/>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5b) Close Issue</a:t>
            </a:r>
          </a:p>
          <a:p>
            <a:pPr>
              <a:lnSpc>
                <a:spcPct val="100000"/>
              </a:lnSpc>
            </a:pPr>
            <a:r>
              <a:rPr lang="en-US" sz="800" strike="noStrike" spc="-1" dirty="0">
                <a:solidFill>
                  <a:srgbClr val="000000"/>
                </a:solidFill>
                <a:latin typeface="Acumin Pro" panose="020B0504020202020204" pitchFamily="34" charset="0"/>
              </a:rPr>
              <a:t>Since you work in the owner’s </a:t>
            </a:r>
            <a:r>
              <a:rPr lang="en-US" sz="800" b="0" strike="noStrike" spc="-1" dirty="0">
                <a:solidFill>
                  <a:srgbClr val="000000"/>
                </a:solidFill>
                <a:latin typeface="Acumin Pro" panose="020B0504020202020204" pitchFamily="34" charset="0"/>
              </a:rPr>
              <a:t>repository, all changes are already visible online. Close the corresponding issue.</a:t>
            </a:r>
            <a:endParaRPr lang="nl-NL" sz="800" b="0" strike="noStrike" spc="-1" dirty="0">
              <a:latin typeface="Acumin Pro" panose="020B0504020202020204" pitchFamily="34" charset="0"/>
            </a:endParaRPr>
          </a:p>
        </p:txBody>
      </p:sp>
      <p:cxnSp>
        <p:nvCxnSpPr>
          <p:cNvPr id="15" name="Straight Arrow Connector 14">
            <a:extLst>
              <a:ext uri="{FF2B5EF4-FFF2-40B4-BE49-F238E27FC236}">
                <a16:creationId xmlns:a16="http://schemas.microsoft.com/office/drawing/2014/main" id="{2AEF3151-BD4D-4B4C-AB99-4164728406CF}"/>
              </a:ext>
            </a:extLst>
          </p:cNvPr>
          <p:cNvCxnSpPr>
            <a:cxnSpLocks/>
            <a:stCxn id="145" idx="4"/>
            <a:endCxn id="146" idx="2"/>
          </p:cNvCxnSpPr>
          <p:nvPr/>
        </p:nvCxnSpPr>
        <p:spPr>
          <a:xfrm flipV="1">
            <a:off x="5002782" y="1283318"/>
            <a:ext cx="596988" cy="408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7E09994-653F-4528-9B5C-4E261ACA8C52}"/>
              </a:ext>
            </a:extLst>
          </p:cNvPr>
          <p:cNvGrpSpPr/>
          <p:nvPr/>
        </p:nvGrpSpPr>
        <p:grpSpPr>
          <a:xfrm>
            <a:off x="3913382" y="1046940"/>
            <a:ext cx="7488790" cy="1464523"/>
            <a:chOff x="3663011" y="984347"/>
            <a:chExt cx="7488790" cy="1464523"/>
          </a:xfrm>
        </p:grpSpPr>
        <p:sp>
          <p:nvSpPr>
            <p:cNvPr id="145" name="CustomShape 9"/>
            <p:cNvSpPr/>
            <p:nvPr/>
          </p:nvSpPr>
          <p:spPr>
            <a:xfrm>
              <a:off x="4300370" y="1359883"/>
              <a:ext cx="452041" cy="538200"/>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5349399" y="984347"/>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53" name="CustomShape 17"/>
            <p:cNvSpPr/>
            <p:nvPr/>
          </p:nvSpPr>
          <p:spPr>
            <a:xfrm>
              <a:off x="3663011" y="1877827"/>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strike="noStrike" spc="-1" dirty="0">
                  <a:solidFill>
                    <a:srgbClr val="000000"/>
                  </a:solidFill>
                  <a:latin typeface="Acumin Pro" panose="020B0504020202020204" pitchFamily="34" charset="0"/>
                </a:rPr>
                <a:t>{owner}/project_name</a:t>
              </a:r>
              <a:endParaRPr lang="nl-NL" sz="800" b="0" strike="noStrike" spc="-1" dirty="0">
                <a:latin typeface="Acumin Pro" panose="020B0504020202020204" pitchFamily="34" charset="0"/>
              </a:endParaRPr>
            </a:p>
          </p:txBody>
        </p:sp>
        <p:sp>
          <p:nvSpPr>
            <p:cNvPr id="154" name="CustomShape 18"/>
            <p:cNvSpPr/>
            <p:nvPr/>
          </p:nvSpPr>
          <p:spPr>
            <a:xfrm>
              <a:off x="4954774" y="14466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spc="-1" dirty="0" err="1">
                  <a:solidFill>
                    <a:srgbClr val="000000"/>
                  </a:solidFill>
                  <a:latin typeface="Acumin Pro" panose="020B0504020202020204" pitchFamily="34" charset="0"/>
                </a:rPr>
                <a:t>h</a:t>
              </a:r>
              <a:r>
                <a:rPr lang="en-US" sz="800" b="0" strike="noStrike" spc="-1" dirty="0" err="1">
                  <a:solidFill>
                    <a:srgbClr val="000000"/>
                  </a:solidFill>
                  <a:latin typeface="Acumin Pro" panose="020B0504020202020204" pitchFamily="34" charset="0"/>
                </a:rPr>
                <a:t>annes</a:t>
              </a:r>
              <a:r>
                <a:rPr lang="en-US" sz="800" b="0" strike="noStrike" spc="-1" dirty="0">
                  <a:solidFill>
                    <a:srgbClr val="000000"/>
                  </a:solidFill>
                  <a:latin typeface="Acumin Pro" panose="020B0504020202020204" pitchFamily="34" charset="0"/>
                </a:rPr>
                <a:t>/project_name</a:t>
              </a:r>
              <a:endParaRPr lang="nl-NL" sz="800" b="0" strike="noStrike" spc="-1" dirty="0">
                <a:latin typeface="Acumin Pro" panose="020B0504020202020204" pitchFamily="34" charset="0"/>
              </a:endParaRPr>
            </a:p>
          </p:txBody>
        </p:sp>
        <p:sp>
          <p:nvSpPr>
            <p:cNvPr id="156" name="CustomShape 20"/>
            <p:cNvSpPr/>
            <p:nvPr/>
          </p:nvSpPr>
          <p:spPr>
            <a:xfrm>
              <a:off x="5056281" y="2234880"/>
              <a:ext cx="609552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spc="-1" dirty="0" err="1">
                  <a:solidFill>
                    <a:srgbClr val="000000"/>
                  </a:solidFill>
                  <a:latin typeface="Acumin Pro" panose="020B0504020202020204" pitchFamily="34" charset="0"/>
                </a:rPr>
                <a:t>a</a:t>
              </a:r>
              <a:r>
                <a:rPr lang="en-US" sz="800" b="0" strike="noStrike" spc="-1" dirty="0" err="1">
                  <a:solidFill>
                    <a:srgbClr val="000000"/>
                  </a:solidFill>
                  <a:latin typeface="Acumin Pro" panose="020B0504020202020204" pitchFamily="34" charset="0"/>
                </a:rPr>
                <a:t>lex</a:t>
              </a:r>
              <a:r>
                <a:rPr lang="en-US" sz="800" b="0" strike="noStrike" spc="-1" dirty="0">
                  <a:solidFill>
                    <a:srgbClr val="000000"/>
                  </a:solidFill>
                  <a:latin typeface="Acumin Pro" panose="020B0504020202020204" pitchFamily="34" charset="0"/>
                </a:rPr>
                <a:t>/project_name</a:t>
              </a:r>
              <a:endParaRPr lang="nl-NL" sz="800" b="0" strike="noStrike" spc="-1" dirty="0">
                <a:latin typeface="Acumin Pro" panose="020B0504020202020204" pitchFamily="34" charset="0"/>
              </a:endParaRPr>
            </a:p>
          </p:txBody>
        </p:sp>
        <p:sp>
          <p:nvSpPr>
            <p:cNvPr id="158" name="CustomShape 22"/>
            <p:cNvSpPr/>
            <p:nvPr/>
          </p:nvSpPr>
          <p:spPr>
            <a:xfrm rot="19901905">
              <a:off x="4742435" y="1147683"/>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sp>
          <p:nvSpPr>
            <p:cNvPr id="56" name="CustomShape 10">
              <a:extLst>
                <a:ext uri="{FF2B5EF4-FFF2-40B4-BE49-F238E27FC236}">
                  <a16:creationId xmlns:a16="http://schemas.microsoft.com/office/drawing/2014/main" id="{CB7578F4-480F-4CAC-8347-BDB7399A2F25}"/>
                </a:ext>
              </a:extLst>
            </p:cNvPr>
            <p:cNvSpPr/>
            <p:nvPr/>
          </p:nvSpPr>
          <p:spPr>
            <a:xfrm>
              <a:off x="5361279" y="1774110"/>
              <a:ext cx="338040" cy="472756"/>
            </a:xfrm>
            <a:prstGeom prst="can">
              <a:avLst>
                <a:gd name="adj" fmla="val 25000"/>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cxnSp>
          <p:nvCxnSpPr>
            <p:cNvPr id="62" name="Straight Arrow Connector 61">
              <a:extLst>
                <a:ext uri="{FF2B5EF4-FFF2-40B4-BE49-F238E27FC236}">
                  <a16:creationId xmlns:a16="http://schemas.microsoft.com/office/drawing/2014/main" id="{D3E73E37-283A-4EFA-BB62-08DD961719BF}"/>
                </a:ext>
              </a:extLst>
            </p:cNvPr>
            <p:cNvCxnSpPr>
              <a:cxnSpLocks/>
              <a:stCxn id="145" idx="4"/>
              <a:endCxn id="56" idx="2"/>
            </p:cNvCxnSpPr>
            <p:nvPr/>
          </p:nvCxnSpPr>
          <p:spPr>
            <a:xfrm>
              <a:off x="4752411" y="1628983"/>
              <a:ext cx="608868" cy="381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CustomShape 22">
              <a:extLst>
                <a:ext uri="{FF2B5EF4-FFF2-40B4-BE49-F238E27FC236}">
                  <a16:creationId xmlns:a16="http://schemas.microsoft.com/office/drawing/2014/main" id="{CA67793C-798B-460B-9A3F-571502F989BC}"/>
                </a:ext>
              </a:extLst>
            </p:cNvPr>
            <p:cNvSpPr/>
            <p:nvPr/>
          </p:nvSpPr>
          <p:spPr>
            <a:xfrm rot="2086887">
              <a:off x="4726112" y="1898388"/>
              <a:ext cx="959760" cy="2139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800" b="0" i="1" strike="noStrike" spc="-1" dirty="0">
                  <a:solidFill>
                    <a:srgbClr val="000000"/>
                  </a:solidFill>
                  <a:latin typeface="Acumin Pro" panose="020B0504020202020204" pitchFamily="34" charset="0"/>
                </a:rPr>
                <a:t>Fork</a:t>
              </a:r>
              <a:endParaRPr lang="nl-NL" sz="800" b="0" i="1" strike="noStrike" spc="-1" dirty="0">
                <a:latin typeface="Acumin Pro" panose="020B0504020202020204" pitchFamily="34" charset="0"/>
              </a:endParaRPr>
            </a:p>
          </p:txBody>
        </p:sp>
      </p:grpSp>
      <p:graphicFrame>
        <p:nvGraphicFramePr>
          <p:cNvPr id="40" name="Table 40">
            <a:extLst>
              <a:ext uri="{FF2B5EF4-FFF2-40B4-BE49-F238E27FC236}">
                <a16:creationId xmlns:a16="http://schemas.microsoft.com/office/drawing/2014/main" id="{7B6CF4D7-F6C6-4293-A459-56BBE640FA8A}"/>
              </a:ext>
            </a:extLst>
          </p:cNvPr>
          <p:cNvGraphicFramePr>
            <a:graphicFrameLocks noGrp="1"/>
          </p:cNvGraphicFramePr>
          <p:nvPr>
            <p:extLst>
              <p:ext uri="{D42A27DB-BD31-4B8C-83A1-F6EECF244321}">
                <p14:modId xmlns:p14="http://schemas.microsoft.com/office/powerpoint/2010/main" val="960458915"/>
              </p:ext>
            </p:extLst>
          </p:nvPr>
        </p:nvGraphicFramePr>
        <p:xfrm>
          <a:off x="5598582" y="4597162"/>
          <a:ext cx="2640928" cy="1428556"/>
        </p:xfrm>
        <a:graphic>
          <a:graphicData uri="http://schemas.openxmlformats.org/drawingml/2006/table">
            <a:tbl>
              <a:tblPr firstRow="1" bandRow="1">
                <a:tableStyleId>{D7AC3CCA-C797-4891-BE02-D94E43425B78}</a:tableStyleId>
              </a:tblPr>
              <a:tblGrid>
                <a:gridCol w="1320464">
                  <a:extLst>
                    <a:ext uri="{9D8B030D-6E8A-4147-A177-3AD203B41FA5}">
                      <a16:colId xmlns:a16="http://schemas.microsoft.com/office/drawing/2014/main" val="3704148302"/>
                    </a:ext>
                  </a:extLst>
                </a:gridCol>
                <a:gridCol w="1320464">
                  <a:extLst>
                    <a:ext uri="{9D8B030D-6E8A-4147-A177-3AD203B41FA5}">
                      <a16:colId xmlns:a16="http://schemas.microsoft.com/office/drawing/2014/main" val="52475743"/>
                    </a:ext>
                  </a:extLst>
                </a:gridCol>
              </a:tblGrid>
              <a:tr h="104378">
                <a:tc>
                  <a:txBody>
                    <a:bodyPr/>
                    <a:lstStyle/>
                    <a:p>
                      <a:pPr algn="ctr"/>
                      <a:r>
                        <a:rPr lang="en-US" sz="800" dirty="0">
                          <a:latin typeface="Calibri" panose="020F0502020204030204" pitchFamily="34" charset="0"/>
                          <a:cs typeface="Calibri" panose="020F0502020204030204" pitchFamily="34" charset="0"/>
                        </a:rPr>
                        <a:t>1. Git Bash</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tc>
                  <a:txBody>
                    <a:bodyPr/>
                    <a:lstStyle/>
                    <a:p>
                      <a:pPr algn="ctr"/>
                      <a:r>
                        <a:rPr lang="en-US" sz="800" dirty="0">
                          <a:latin typeface="Calibri" panose="020F0502020204030204" pitchFamily="34" charset="0"/>
                          <a:cs typeface="Calibri" panose="020F0502020204030204" pitchFamily="34" charset="0"/>
                        </a:rPr>
                        <a:t>2. RStudio</a:t>
                      </a:r>
                      <a:endParaRPr lang="en-NL" sz="800" dirty="0">
                        <a:latin typeface="Calibri" panose="020F0502020204030204" pitchFamily="34" charset="0"/>
                        <a:cs typeface="Calibri" panose="020F0502020204030204" pitchFamily="34" charset="0"/>
                      </a:endParaRPr>
                    </a:p>
                  </a:txBody>
                  <a:tcPr marL="66578" marR="66578" marT="33289" marB="33289">
                    <a:solidFill>
                      <a:schemeClr val="bg1">
                        <a:lumMod val="75000"/>
                      </a:schemeClr>
                    </a:solidFill>
                  </a:tcPr>
                </a:tc>
                <a:extLst>
                  <a:ext uri="{0D108BD9-81ED-4DB2-BD59-A6C34878D82A}">
                    <a16:rowId xmlns:a16="http://schemas.microsoft.com/office/drawing/2014/main" val="3071289844"/>
                  </a:ext>
                </a:extLst>
              </a:tr>
              <a:tr h="1236194">
                <a:tc>
                  <a:txBody>
                    <a:bodyPr/>
                    <a:lstStyle/>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status</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add {file name that was changed}</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commit –m [message of what you did, in quotation marks]</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p>
                      <a:pPr marL="171360" indent="-171000">
                        <a:lnSpc>
                          <a:spcPct val="100000"/>
                        </a:lnSpc>
                        <a:buClr>
                          <a:srgbClr val="000000"/>
                        </a:buClr>
                        <a:buFont typeface="Arial"/>
                        <a:buChar char="•"/>
                      </a:pP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git push </a:t>
                      </a:r>
                      <a:b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br>
                      <a:r>
                        <a:rPr lang="en-US" sz="700" b="0" strike="noStrike" spc="-1" dirty="0">
                          <a:solidFill>
                            <a:srgbClr val="000000"/>
                          </a:solidFill>
                          <a:latin typeface="Roboto Mono Light" panose="00000009000000000000" pitchFamily="49" charset="0"/>
                          <a:ea typeface="Roboto Mono Light" panose="00000009000000000000" pitchFamily="49" charset="0"/>
                          <a:cs typeface="Calibri" panose="020F0502020204030204" pitchFamily="34" charset="0"/>
                        </a:rPr>
                        <a:t>(if first time: git push –u origin {branch name}</a:t>
                      </a:r>
                      <a:endParaRPr lang="nl-NL" sz="700" b="0" strike="noStrike" spc="-1" dirty="0">
                        <a:latin typeface="Roboto Mono Light" panose="00000009000000000000" pitchFamily="49" charset="0"/>
                        <a:ea typeface="Roboto Mono Light" panose="00000009000000000000" pitchFamily="49" charset="0"/>
                        <a:cs typeface="Calibri" panose="020F0502020204030204" pitchFamily="34" charset="0"/>
                      </a:endParaRPr>
                    </a:p>
                  </a:txBody>
                  <a:tcPr marL="66578" marR="66578" marT="33289" marB="33289" anchor="ctr">
                    <a:solidFill>
                      <a:schemeClr val="bg1">
                        <a:lumMod val="95000"/>
                      </a:schemeClr>
                    </a:solidFill>
                  </a:tcPr>
                </a:tc>
                <a:tc>
                  <a:txBody>
                    <a:bodyPr/>
                    <a:lstStyle/>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In the top right, click on “Git”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Select files with changes you want to commit and click on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Enter a brief commit message and click “commit”</a:t>
                      </a:r>
                      <a:endParaRPr lang="nl-NL" sz="700" b="0" strike="noStrike" spc="-1" dirty="0">
                        <a:latin typeface="Calibri" panose="020F0502020204030204" pitchFamily="34" charset="0"/>
                        <a:cs typeface="Calibri" panose="020F0502020204030204" pitchFamily="34" charset="0"/>
                      </a:endParaRPr>
                    </a:p>
                    <a:p>
                      <a:pPr marL="171360" indent="-171000" algn="l">
                        <a:lnSpc>
                          <a:spcPct val="100000"/>
                        </a:lnSpc>
                        <a:buClr>
                          <a:srgbClr val="000000"/>
                        </a:buClr>
                        <a:buFont typeface="Arial"/>
                        <a:buChar char="•"/>
                      </a:pPr>
                      <a:r>
                        <a:rPr lang="en-US" sz="700" b="0" strike="noStrike" spc="-1" dirty="0">
                          <a:solidFill>
                            <a:srgbClr val="000000"/>
                          </a:solidFill>
                          <a:latin typeface="Calibri" panose="020F0502020204030204" pitchFamily="34" charset="0"/>
                          <a:cs typeface="Calibri" panose="020F0502020204030204" pitchFamily="34" charset="0"/>
                        </a:rPr>
                        <a:t>Finally, click on “push” to push your changes</a:t>
                      </a:r>
                      <a:endParaRPr lang="nl-NL" sz="700" b="0" strike="noStrike" spc="-1" dirty="0">
                        <a:latin typeface="Calibri" panose="020F0502020204030204" pitchFamily="34" charset="0"/>
                        <a:cs typeface="Calibri" panose="020F0502020204030204" pitchFamily="34" charset="0"/>
                      </a:endParaRPr>
                    </a:p>
                  </a:txBody>
                  <a:tcPr marL="66578" marR="66578" marT="33289" marB="33289" anchor="ctr">
                    <a:solidFill>
                      <a:schemeClr val="bg1">
                        <a:lumMod val="95000"/>
                      </a:schemeClr>
                    </a:solidFill>
                  </a:tcPr>
                </a:tc>
                <a:extLst>
                  <a:ext uri="{0D108BD9-81ED-4DB2-BD59-A6C34878D82A}">
                    <a16:rowId xmlns:a16="http://schemas.microsoft.com/office/drawing/2014/main" val="3727997313"/>
                  </a:ext>
                </a:extLst>
              </a:tr>
            </a:tbl>
          </a:graphicData>
        </a:graphic>
      </p:graphicFrame>
      <p:grpSp>
        <p:nvGrpSpPr>
          <p:cNvPr id="17" name="Group 16">
            <a:extLst>
              <a:ext uri="{FF2B5EF4-FFF2-40B4-BE49-F238E27FC236}">
                <a16:creationId xmlns:a16="http://schemas.microsoft.com/office/drawing/2014/main" id="{FD5ACE41-998A-47FC-BE0C-12E4C3D7C3EE}"/>
              </a:ext>
            </a:extLst>
          </p:cNvPr>
          <p:cNvGrpSpPr/>
          <p:nvPr/>
        </p:nvGrpSpPr>
        <p:grpSpPr>
          <a:xfrm>
            <a:off x="552354" y="5715673"/>
            <a:ext cx="2067087" cy="413243"/>
            <a:chOff x="151084" y="4179459"/>
            <a:chExt cx="2067087" cy="413243"/>
          </a:xfrm>
        </p:grpSpPr>
        <p:sp>
          <p:nvSpPr>
            <p:cNvPr id="63" name="Rechthoek: met één afgeschuinde hoek 59">
              <a:extLst>
                <a:ext uri="{FF2B5EF4-FFF2-40B4-BE49-F238E27FC236}">
                  <a16:creationId xmlns:a16="http://schemas.microsoft.com/office/drawing/2014/main" id="{5BDCC278-70D8-445A-86D9-E781EB290C66}"/>
                </a:ext>
              </a:extLst>
            </p:cNvPr>
            <p:cNvSpPr/>
            <p:nvPr/>
          </p:nvSpPr>
          <p:spPr>
            <a:xfrm rot="10800000" flipH="1">
              <a:off x="151084" y="4179459"/>
              <a:ext cx="1944208" cy="413243"/>
            </a:xfrm>
            <a:prstGeom prst="snip1Rect">
              <a:avLst/>
            </a:prstGeom>
            <a:solidFill>
              <a:srgbClr val="CC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38" name="CustomShape 7">
              <a:extLst>
                <a:ext uri="{FF2B5EF4-FFF2-40B4-BE49-F238E27FC236}">
                  <a16:creationId xmlns:a16="http://schemas.microsoft.com/office/drawing/2014/main" id="{274991E2-E1FB-3647-9F40-601B5475AA8B}"/>
                </a:ext>
              </a:extLst>
            </p:cNvPr>
            <p:cNvSpPr/>
            <p:nvPr/>
          </p:nvSpPr>
          <p:spPr>
            <a:xfrm>
              <a:off x="163209" y="4195922"/>
              <a:ext cx="2054962" cy="3371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nl-NL" sz="800" b="1" strike="noStrike" spc="-1" dirty="0" err="1">
                  <a:solidFill>
                    <a:schemeClr val="bg1"/>
                  </a:solidFill>
                  <a:latin typeface="Acumin Pro" panose="020B0504020202020204" pitchFamily="34" charset="0"/>
                </a:rPr>
                <a:t>When</a:t>
              </a:r>
              <a:r>
                <a:rPr lang="nl-NL" sz="800" b="1" spc="-1" dirty="0" err="1">
                  <a:solidFill>
                    <a:schemeClr val="bg1"/>
                  </a:solidFill>
                  <a:latin typeface="Acumin Pro" panose="020B0504020202020204" pitchFamily="34" charset="0"/>
                </a:rPr>
                <a:t>ever</a:t>
              </a:r>
              <a:r>
                <a:rPr lang="nl-NL" sz="800" b="1" spc="-1" dirty="0">
                  <a:solidFill>
                    <a:schemeClr val="bg1"/>
                  </a:solidFill>
                  <a:latin typeface="Acumin Pro" panose="020B0504020202020204" pitchFamily="34" charset="0"/>
                </a:rPr>
                <a:t> </a:t>
              </a:r>
              <a:r>
                <a:rPr lang="nl-NL" sz="800" b="1" strike="noStrike" spc="-1" dirty="0" err="1">
                  <a:solidFill>
                    <a:schemeClr val="bg1"/>
                  </a:solidFill>
                  <a:latin typeface="Acumin Pro" panose="020B0504020202020204" pitchFamily="34" charset="0"/>
                </a:rPr>
                <a:t>working</a:t>
              </a:r>
              <a:r>
                <a:rPr lang="nl-NL" sz="800" b="1" strike="noStrike" spc="-1" dirty="0">
                  <a:solidFill>
                    <a:schemeClr val="bg1"/>
                  </a:solidFill>
                  <a:latin typeface="Acumin Pro" panose="020B0504020202020204" pitchFamily="34" charset="0"/>
                </a:rPr>
                <a:t> on a project, we follow </a:t>
              </a:r>
              <a:r>
                <a:rPr lang="nl-NL" sz="800" b="1" strike="noStrike" spc="-1" dirty="0" err="1">
                  <a:solidFill>
                    <a:schemeClr val="bg1"/>
                  </a:solidFill>
                  <a:latin typeface="Acumin Pro" panose="020B0504020202020204" pitchFamily="34" charset="0"/>
                </a:rPr>
                <a:t>the</a:t>
              </a:r>
              <a:r>
                <a:rPr lang="nl-NL" sz="800" b="1" strike="noStrike" spc="-1" dirty="0">
                  <a:solidFill>
                    <a:schemeClr val="bg1"/>
                  </a:solidFill>
                  <a:latin typeface="Acumin Pro" panose="020B0504020202020204" pitchFamily="34" charset="0"/>
                </a:rPr>
                <a:t> Git workflow.</a:t>
              </a:r>
              <a:endParaRPr lang="nl-NL" sz="800" b="0" strike="noStrike" spc="-1" dirty="0">
                <a:solidFill>
                  <a:schemeClr val="bg1"/>
                </a:solidFill>
                <a:latin typeface="Acumin Pro" panose="020B0504020202020204" pitchFamily="34" charset="0"/>
              </a:endParaRPr>
            </a:p>
          </p:txBody>
        </p:sp>
      </p:grpSp>
      <p:sp>
        <p:nvSpPr>
          <p:cNvPr id="14" name="TextBox 13">
            <a:extLst>
              <a:ext uri="{FF2B5EF4-FFF2-40B4-BE49-F238E27FC236}">
                <a16:creationId xmlns:a16="http://schemas.microsoft.com/office/drawing/2014/main" id="{4E597C21-7939-44E7-9A5B-7B91CD27A9C8}"/>
              </a:ext>
            </a:extLst>
          </p:cNvPr>
          <p:cNvSpPr txBox="1"/>
          <p:nvPr/>
        </p:nvSpPr>
        <p:spPr>
          <a:xfrm>
            <a:off x="2674058" y="5355626"/>
            <a:ext cx="2632594" cy="1077218"/>
          </a:xfrm>
          <a:prstGeom prst="rect">
            <a:avLst/>
          </a:prstGeom>
          <a:noFill/>
        </p:spPr>
        <p:txBody>
          <a:bodyPr wrap="square" rtlCol="0">
            <a:spAutoFit/>
          </a:bodyPr>
          <a:lstStyle/>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branch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 </a:t>
            </a:r>
            <a:r>
              <a:rPr lang="en-US" sz="800" b="0" i="1" strike="noStrike" spc="-1" dirty="0">
                <a:solidFill>
                  <a:srgbClr val="000000"/>
                </a:solidFill>
                <a:latin typeface="Acumin Pro" panose="020B0504020202020204" pitchFamily="34" charset="0"/>
                <a:cs typeface="Calibri" panose="020F0502020204030204" pitchFamily="34" charset="0"/>
              </a:rPr>
              <a:t>Creates new branch</a:t>
            </a:r>
            <a:br>
              <a:rPr lang="en-US" sz="800" b="0" i="1" strike="noStrike" spc="-1" dirty="0">
                <a:solidFill>
                  <a:srgbClr val="000000"/>
                </a:solidFill>
                <a:latin typeface="Acumin Pro" panose="020B0504020202020204" pitchFamily="34" charset="0"/>
                <a:cs typeface="Calibri" panose="020F0502020204030204" pitchFamily="34" charset="0"/>
              </a:rPr>
            </a:br>
            <a:r>
              <a:rPr lang="en-US" sz="800" b="0" i="1" strike="noStrike" spc="-1" dirty="0">
                <a:solidFill>
                  <a:srgbClr val="000000"/>
                </a:solidFill>
                <a:latin typeface="Acumin Pro" panose="020B0504020202020204" pitchFamily="34" charset="0"/>
                <a:cs typeface="Calibri" panose="020F0502020204030204" pitchFamily="34" charset="0"/>
              </a:rPr>
              <a:t>(</a:t>
            </a:r>
            <a:r>
              <a:rPr lang="en-US" sz="800" b="0" strike="noStrike" spc="-1" dirty="0">
                <a:solidFill>
                  <a:srgbClr val="000000"/>
                </a:solidFill>
                <a:latin typeface="Acumin Pro" panose="020B0504020202020204" pitchFamily="34" charset="0"/>
                <a:cs typeface="Calibri" panose="020F0502020204030204" pitchFamily="34" charset="0"/>
              </a:rPr>
              <a:t>Alternatively, click on “Create a branch for this issue” in the respective issue on </a:t>
            </a:r>
            <a:r>
              <a:rPr lang="en-US" sz="800" b="0" strike="noStrike" spc="-1" dirty="0" err="1">
                <a:solidFill>
                  <a:srgbClr val="000000"/>
                </a:solidFill>
                <a:latin typeface="Acumin Pro" panose="020B0504020202020204" pitchFamily="34" charset="0"/>
                <a:cs typeface="Calibri" panose="020F0502020204030204" pitchFamily="34" charset="0"/>
              </a:rPr>
              <a:t>GitHub.com</a:t>
            </a:r>
            <a:r>
              <a:rPr lang="en-US" sz="800" b="0" strike="noStrike" spc="-1" dirty="0">
                <a:solidFill>
                  <a:srgbClr val="000000"/>
                </a:solidFill>
                <a:latin typeface="Acumin Pro" panose="020B0504020202020204" pitchFamily="34" charset="0"/>
                <a:cs typeface="Calibri" panose="020F0502020204030204" pitchFamily="34" charset="0"/>
              </a:rPr>
              <a:t>)</a:t>
            </a: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rPr>
              <a:t>git checkout {name} </a:t>
            </a:r>
            <a:r>
              <a:rPr lang="en-US" sz="800" b="0" strike="noStrike" spc="-1" dirty="0">
                <a:solidFill>
                  <a:srgbClr val="000000"/>
                </a:solidFill>
                <a:latin typeface="Acumin Pro" panose="020B0504020202020204" pitchFamily="34" charset="0"/>
                <a:cs typeface="Calibri" panose="020F0502020204030204" pitchFamily="34" charset="0"/>
                <a:sym typeface="Wingdings" panose="05000000000000000000" pitchFamily="2" charset="2"/>
              </a:rPr>
              <a:t></a:t>
            </a:r>
            <a:r>
              <a:rPr lang="en-US" sz="800" b="0" strike="noStrike" spc="-1" dirty="0">
                <a:solidFill>
                  <a:srgbClr val="000000"/>
                </a:solidFill>
                <a:latin typeface="Acumin Pro" panose="020B0504020202020204" pitchFamily="34" charset="0"/>
                <a:cs typeface="Calibri" panose="020F0502020204030204" pitchFamily="34" charset="0"/>
              </a:rPr>
              <a:t> </a:t>
            </a:r>
            <a:r>
              <a:rPr lang="en-US" sz="800" b="0" i="1" strike="noStrike" spc="-1" dirty="0">
                <a:solidFill>
                  <a:srgbClr val="000000"/>
                </a:solidFill>
                <a:latin typeface="Acumin Pro" panose="020B0504020202020204" pitchFamily="34" charset="0"/>
                <a:cs typeface="Calibri" panose="020F0502020204030204" pitchFamily="34" charset="0"/>
              </a:rPr>
              <a:t>Switches to this branch</a:t>
            </a:r>
            <a:br>
              <a:rPr lang="en-US" sz="800" b="0" i="1" strike="noStrike" spc="-1" dirty="0">
                <a:solidFill>
                  <a:srgbClr val="000000"/>
                </a:solidFill>
                <a:latin typeface="Acumin Pro" panose="020B0504020202020204" pitchFamily="34" charset="0"/>
                <a:cs typeface="Calibri" panose="020F0502020204030204" pitchFamily="34" charset="0"/>
              </a:rPr>
            </a:br>
            <a:r>
              <a:rPr lang="en-US" sz="800" spc="-1" dirty="0">
                <a:solidFill>
                  <a:srgbClr val="000000"/>
                </a:solidFill>
                <a:latin typeface="Acumin Pro" panose="020B0504020202020204" pitchFamily="34" charset="0"/>
                <a:cs typeface="Calibri" panose="020F0502020204030204" pitchFamily="34" charset="0"/>
              </a:rPr>
              <a:t>(Alternatively, follow the instructions provided on </a:t>
            </a:r>
            <a:r>
              <a:rPr lang="en-US" sz="800" spc="-1" dirty="0" err="1">
                <a:solidFill>
                  <a:srgbClr val="000000"/>
                </a:solidFill>
                <a:latin typeface="Acumin Pro" panose="020B0504020202020204" pitchFamily="34" charset="0"/>
                <a:cs typeface="Calibri" panose="020F0502020204030204" pitchFamily="34" charset="0"/>
              </a:rPr>
              <a:t>GitHub.com</a:t>
            </a:r>
            <a:r>
              <a:rPr lang="en-US" sz="800" spc="-1" dirty="0">
                <a:solidFill>
                  <a:srgbClr val="000000"/>
                </a:solidFill>
                <a:latin typeface="Acumin Pro" panose="020B0504020202020204" pitchFamily="34" charset="0"/>
                <a:cs typeface="Calibri" panose="020F0502020204030204" pitchFamily="34" charset="0"/>
              </a:rPr>
              <a:t> after creating the branch)</a:t>
            </a:r>
            <a:endParaRPr lang="nl-NL" sz="800" b="0" strike="noStrike" spc="-1" dirty="0">
              <a:latin typeface="Acumin Pro" panose="020B0504020202020204" pitchFamily="34" charset="0"/>
              <a:cs typeface="Calibri" panose="020F0502020204030204" pitchFamily="34" charset="0"/>
            </a:endParaRPr>
          </a:p>
          <a:p>
            <a:pPr marL="171810" indent="-171450">
              <a:lnSpc>
                <a:spcPct val="100000"/>
              </a:lnSpc>
              <a:buClr>
                <a:srgbClr val="000000"/>
              </a:buClr>
              <a:buFont typeface="Arial" panose="020B0604020202020204" pitchFamily="34" charset="0"/>
              <a:buChar char="•"/>
            </a:pPr>
            <a:r>
              <a:rPr lang="en-US" sz="800" b="0" strike="noStrike" spc="-1" dirty="0">
                <a:solidFill>
                  <a:srgbClr val="000000"/>
                </a:solidFill>
                <a:latin typeface="Acumin Pro" panose="020B0504020202020204" pitchFamily="34" charset="0"/>
                <a:cs typeface="Calibri" panose="020F0502020204030204" pitchFamily="34" charset="0"/>
              </a:rPr>
              <a:t>In the future, use </a:t>
            </a:r>
            <a:r>
              <a:rPr lang="en-US" sz="800" b="0" strike="noStrike" spc="-1" dirty="0">
                <a:solidFill>
                  <a:srgbClr val="000000"/>
                </a:solidFill>
                <a:latin typeface="Acumin Pro" panose="020B0504020202020204" pitchFamily="34" charset="0"/>
              </a:rPr>
              <a:t>git pull {name} </a:t>
            </a:r>
            <a:r>
              <a:rPr lang="en-US" sz="800" b="0" strike="noStrike" spc="-1" dirty="0">
                <a:solidFill>
                  <a:srgbClr val="000000"/>
                </a:solidFill>
                <a:latin typeface="Acumin Pro" panose="020B0504020202020204" pitchFamily="34" charset="0"/>
                <a:cs typeface="Calibri" panose="020F0502020204030204" pitchFamily="34" charset="0"/>
              </a:rPr>
              <a:t>to get latest changes from this branch</a:t>
            </a:r>
            <a:endParaRPr lang="nl-NL" sz="800" b="0" strike="noStrike" spc="-1" dirty="0">
              <a:latin typeface="Acumin Pro" panose="020B050402020202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6D2E38A3-6EC1-48E3-856F-74A31EB5A4E7}"/>
              </a:ext>
            </a:extLst>
          </p:cNvPr>
          <p:cNvSpPr txBox="1"/>
          <p:nvPr/>
        </p:nvSpPr>
        <p:spPr>
          <a:xfrm>
            <a:off x="5523208" y="6086598"/>
            <a:ext cx="2227867" cy="523220"/>
          </a:xfrm>
          <a:prstGeom prst="rect">
            <a:avLst/>
          </a:prstGeom>
          <a:noFill/>
        </p:spPr>
        <p:txBody>
          <a:bodyPr wrap="square">
            <a:spAutoFit/>
          </a:bodyPr>
          <a:lstStyle/>
          <a:p>
            <a:pPr>
              <a:lnSpc>
                <a:spcPct val="100000"/>
              </a:lnSpc>
            </a:pPr>
            <a:r>
              <a:rPr lang="nl-NL" sz="700" spc="-1" dirty="0">
                <a:latin typeface="Acumin Pro" panose="020B0504020202020204" pitchFamily="34" charset="0"/>
              </a:rPr>
              <a:t>The </a:t>
            </a:r>
            <a:r>
              <a:rPr lang="nl-NL" sz="700" spc="-1" dirty="0">
                <a:latin typeface="Lucida Console" panose="020B0609040504020204" pitchFamily="49" charset="0"/>
              </a:rPr>
              <a:t>git push</a:t>
            </a:r>
            <a:r>
              <a:rPr lang="nl-NL" sz="700" spc="-1" dirty="0">
                <a:latin typeface="Acumin Pro" panose="020B0504020202020204" pitchFamily="34" charset="0"/>
              </a:rPr>
              <a:t> command uploads the contents of </a:t>
            </a:r>
            <a:r>
              <a:rPr lang="nl-NL" sz="700" spc="-1" dirty="0" err="1">
                <a:latin typeface="Acumin Pro" panose="020B0504020202020204" pitchFamily="34" charset="0"/>
              </a:rPr>
              <a:t>your</a:t>
            </a:r>
            <a:r>
              <a:rPr lang="nl-NL" sz="700" spc="-1" dirty="0">
                <a:latin typeface="Acumin Pro" panose="020B0504020202020204" pitchFamily="34" charset="0"/>
              </a:rPr>
              <a:t> </a:t>
            </a:r>
            <a:r>
              <a:rPr lang="nl-NL" sz="700" spc="-1" dirty="0" err="1">
                <a:latin typeface="Acumin Pro" panose="020B0504020202020204" pitchFamily="34" charset="0"/>
              </a:rPr>
              <a:t>local</a:t>
            </a:r>
            <a:r>
              <a:rPr lang="nl-NL" sz="700" spc="-1" dirty="0">
                <a:latin typeface="Acumin Pro" panose="020B0504020202020204" pitchFamily="34" charset="0"/>
              </a:rPr>
              <a:t> repository to a remote repository on </a:t>
            </a:r>
            <a:r>
              <a:rPr lang="nl-NL" sz="700" spc="-1" dirty="0" err="1">
                <a:latin typeface="Acumin Pro" panose="020B0504020202020204" pitchFamily="34" charset="0"/>
              </a:rPr>
              <a:t>Github</a:t>
            </a:r>
            <a:r>
              <a:rPr lang="nl-NL" sz="700" spc="-1" dirty="0">
                <a:latin typeface="Acumin Pro" panose="020B0504020202020204" pitchFamily="34" charset="0"/>
              </a:rPr>
              <a:t>! </a:t>
            </a:r>
            <a:r>
              <a:rPr lang="nl-NL" sz="700" spc="-1" dirty="0" err="1">
                <a:latin typeface="Acumin Pro" panose="020B0504020202020204" pitchFamily="34" charset="0"/>
              </a:rPr>
              <a:t>If</a:t>
            </a:r>
            <a:r>
              <a:rPr lang="nl-NL" sz="700" spc="-1" dirty="0">
                <a:latin typeface="Acumin Pro" panose="020B0504020202020204" pitchFamily="34" charset="0"/>
              </a:rPr>
              <a:t> </a:t>
            </a:r>
            <a:r>
              <a:rPr lang="nl-NL" sz="700" spc="-1" dirty="0" err="1">
                <a:latin typeface="Acumin Pro" panose="020B0504020202020204" pitchFamily="34" charset="0"/>
              </a:rPr>
              <a:t>you</a:t>
            </a:r>
            <a:r>
              <a:rPr lang="nl-NL" sz="700" spc="-1" dirty="0">
                <a:latin typeface="Acumin Pro" panose="020B0504020202020204" pitchFamily="34" charset="0"/>
              </a:rPr>
              <a:t> are </a:t>
            </a:r>
            <a:r>
              <a:rPr lang="nl-NL" sz="700" spc="-1" dirty="0" err="1">
                <a:latin typeface="Acumin Pro" panose="020B0504020202020204" pitchFamily="34" charset="0"/>
              </a:rPr>
              <a:t>working</a:t>
            </a:r>
            <a:r>
              <a:rPr lang="nl-NL" sz="700" spc="-1" dirty="0">
                <a:latin typeface="Acumin Pro" panose="020B0504020202020204" pitchFamily="34" charset="0"/>
              </a:rPr>
              <a:t> on a </a:t>
            </a:r>
            <a:r>
              <a:rPr lang="nl-NL" sz="700" spc="-1" dirty="0" err="1">
                <a:latin typeface="Acumin Pro" panose="020B0504020202020204" pitchFamily="34" charset="0"/>
              </a:rPr>
              <a:t>fork</a:t>
            </a:r>
            <a:r>
              <a:rPr lang="nl-NL" sz="700" spc="-1" dirty="0">
                <a:latin typeface="Acumin Pro" panose="020B0504020202020204" pitchFamily="34" charset="0"/>
              </a:rPr>
              <a:t>, </a:t>
            </a:r>
            <a:r>
              <a:rPr lang="nl-NL" sz="700" spc="-1" dirty="0" err="1">
                <a:latin typeface="Acumin Pro" panose="020B0504020202020204" pitchFamily="34" charset="0"/>
              </a:rPr>
              <a:t>your</a:t>
            </a:r>
            <a:r>
              <a:rPr lang="nl-NL" sz="700" spc="-1" dirty="0">
                <a:latin typeface="Acumin Pro" panose="020B0504020202020204" pitchFamily="34" charset="0"/>
              </a:rPr>
              <a:t> team members </a:t>
            </a:r>
            <a:r>
              <a:rPr lang="nl-NL" sz="700" spc="-1" dirty="0" err="1">
                <a:latin typeface="Acumin Pro" panose="020B0504020202020204" pitchFamily="34" charset="0"/>
              </a:rPr>
              <a:t>won’t</a:t>
            </a:r>
            <a:r>
              <a:rPr lang="nl-NL" sz="700" spc="-1" dirty="0">
                <a:latin typeface="Acumin Pro" panose="020B0504020202020204" pitchFamily="34" charset="0"/>
              </a:rPr>
              <a:t> </a:t>
            </a:r>
            <a:r>
              <a:rPr lang="nl-NL" sz="700" spc="-1" dirty="0" err="1">
                <a:latin typeface="Acumin Pro" panose="020B0504020202020204" pitchFamily="34" charset="0"/>
              </a:rPr>
              <a:t>be</a:t>
            </a:r>
            <a:r>
              <a:rPr lang="nl-NL" sz="700" spc="-1" dirty="0">
                <a:latin typeface="Acumin Pro" panose="020B0504020202020204" pitchFamily="34" charset="0"/>
              </a:rPr>
              <a:t> </a:t>
            </a:r>
            <a:r>
              <a:rPr lang="nl-NL" sz="700" spc="-1" dirty="0" err="1">
                <a:latin typeface="Acumin Pro" panose="020B0504020202020204" pitchFamily="34" charset="0"/>
              </a:rPr>
              <a:t>able</a:t>
            </a:r>
            <a:r>
              <a:rPr lang="nl-NL" sz="700" spc="-1" dirty="0">
                <a:latin typeface="Acumin Pro" panose="020B0504020202020204" pitchFamily="34" charset="0"/>
              </a:rPr>
              <a:t> </a:t>
            </a:r>
            <a:r>
              <a:rPr lang="nl-NL" sz="700" spc="-1" dirty="0" err="1">
                <a:latin typeface="Acumin Pro" panose="020B0504020202020204" pitchFamily="34" charset="0"/>
              </a:rPr>
              <a:t>to</a:t>
            </a:r>
            <a:r>
              <a:rPr lang="nl-NL" sz="700" spc="-1" dirty="0">
                <a:latin typeface="Acumin Pro" panose="020B0504020202020204" pitchFamily="34" charset="0"/>
              </a:rPr>
              <a:t> </a:t>
            </a:r>
            <a:r>
              <a:rPr lang="nl-NL" sz="700" spc="-1" dirty="0" err="1">
                <a:latin typeface="Acumin Pro" panose="020B0504020202020204" pitchFamily="34" charset="0"/>
              </a:rPr>
              <a:t>see</a:t>
            </a:r>
            <a:r>
              <a:rPr lang="nl-NL" sz="700" spc="-1" dirty="0">
                <a:latin typeface="Acumin Pro" panose="020B0504020202020204" pitchFamily="34" charset="0"/>
              </a:rPr>
              <a:t> these changes </a:t>
            </a:r>
            <a:r>
              <a:rPr lang="nl-NL" sz="700" spc="-1" dirty="0" err="1">
                <a:latin typeface="Acumin Pro" panose="020B0504020202020204" pitchFamily="34" charset="0"/>
              </a:rPr>
              <a:t>yet</a:t>
            </a:r>
            <a:r>
              <a:rPr lang="nl-NL" sz="700" spc="-1" dirty="0">
                <a:latin typeface="Acumin Pro" panose="020B0504020202020204" pitchFamily="34" charset="0"/>
              </a:rPr>
              <a:t>.</a:t>
            </a:r>
            <a:endParaRPr lang="nl-NL" sz="700" b="0" strike="noStrike" spc="-1" dirty="0">
              <a:latin typeface="Acumin Pro" panose="020B0504020202020204" pitchFamily="34" charset="0"/>
            </a:endParaRPr>
          </a:p>
        </p:txBody>
      </p:sp>
      <p:cxnSp>
        <p:nvCxnSpPr>
          <p:cNvPr id="23" name="Straight Arrow Connector 22">
            <a:extLst>
              <a:ext uri="{FF2B5EF4-FFF2-40B4-BE49-F238E27FC236}">
                <a16:creationId xmlns:a16="http://schemas.microsoft.com/office/drawing/2014/main" id="{36D5D7AD-4151-4778-9EBC-5AD528C90CC9}"/>
              </a:ext>
            </a:extLst>
          </p:cNvPr>
          <p:cNvCxnSpPr>
            <a:cxnSpLocks/>
          </p:cNvCxnSpPr>
          <p:nvPr/>
        </p:nvCxnSpPr>
        <p:spPr>
          <a:xfrm>
            <a:off x="2603046" y="1149309"/>
            <a:ext cx="0" cy="213447"/>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25AE0-3E32-45A4-A3B5-C06C359B65FE}"/>
              </a:ext>
            </a:extLst>
          </p:cNvPr>
          <p:cNvCxnSpPr>
            <a:cxnSpLocks/>
          </p:cNvCxnSpPr>
          <p:nvPr/>
        </p:nvCxnSpPr>
        <p:spPr>
          <a:xfrm flipV="1">
            <a:off x="3721214" y="879718"/>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ED7E708-654D-411B-884F-6CB339F5394F}"/>
              </a:ext>
            </a:extLst>
          </p:cNvPr>
          <p:cNvCxnSpPr>
            <a:cxnSpLocks/>
          </p:cNvCxnSpPr>
          <p:nvPr/>
        </p:nvCxnSpPr>
        <p:spPr>
          <a:xfrm>
            <a:off x="3619142" y="1927808"/>
            <a:ext cx="625355" cy="664378"/>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55969B3-C89F-4B0D-9438-15F3B8E8091C}"/>
              </a:ext>
            </a:extLst>
          </p:cNvPr>
          <p:cNvCxnSpPr>
            <a:cxnSpLocks/>
          </p:cNvCxnSpPr>
          <p:nvPr/>
        </p:nvCxnSpPr>
        <p:spPr>
          <a:xfrm>
            <a:off x="6404068" y="2777504"/>
            <a:ext cx="334467"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ED15C6-FBF2-4121-9621-EC767925E594}"/>
              </a:ext>
            </a:extLst>
          </p:cNvPr>
          <p:cNvCxnSpPr>
            <a:cxnSpLocks/>
          </p:cNvCxnSpPr>
          <p:nvPr/>
        </p:nvCxnSpPr>
        <p:spPr>
          <a:xfrm>
            <a:off x="6222696" y="664747"/>
            <a:ext cx="547399" cy="0"/>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144" name="CustomShape 8"/>
          <p:cNvSpPr/>
          <p:nvPr/>
        </p:nvSpPr>
        <p:spPr>
          <a:xfrm>
            <a:off x="2083988" y="1405377"/>
            <a:ext cx="1766398" cy="583321"/>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2. </a:t>
            </a:r>
            <a:r>
              <a:rPr lang="en-US" sz="800" b="0" strike="noStrike" spc="-1" dirty="0">
                <a:solidFill>
                  <a:srgbClr val="000000"/>
                </a:solidFill>
                <a:latin typeface="Acumin Pro" panose="020B0504020202020204" pitchFamily="34" charset="0"/>
              </a:rPr>
              <a:t>Next, decide on whether to </a:t>
            </a:r>
            <a:r>
              <a:rPr lang="en-US" sz="800" spc="-1" dirty="0">
                <a:solidFill>
                  <a:srgbClr val="000000"/>
                </a:solidFill>
                <a:latin typeface="Acumin Pro" panose="020B0504020202020204" pitchFamily="34" charset="0"/>
              </a:rPr>
              <a:t>work privately (e.g., for confidential projects), or publicly (e.g., for open-source projects)</a:t>
            </a:r>
            <a:endParaRPr lang="nl-NL" sz="800" b="0" strike="noStrike" spc="-1" dirty="0">
              <a:latin typeface="Acumin Pro" panose="020B0504020202020204" pitchFamily="34" charset="0"/>
            </a:endParaRPr>
          </a:p>
        </p:txBody>
      </p:sp>
      <p:cxnSp>
        <p:nvCxnSpPr>
          <p:cNvPr id="124" name="Straight Arrow Connector 123">
            <a:extLst>
              <a:ext uri="{FF2B5EF4-FFF2-40B4-BE49-F238E27FC236}">
                <a16:creationId xmlns:a16="http://schemas.microsoft.com/office/drawing/2014/main" id="{0D843C92-3C82-4936-8F0F-686B836BA032}"/>
              </a:ext>
            </a:extLst>
          </p:cNvPr>
          <p:cNvCxnSpPr>
            <a:cxnSpLocks/>
          </p:cNvCxnSpPr>
          <p:nvPr/>
        </p:nvCxnSpPr>
        <p:spPr>
          <a:xfrm flipV="1">
            <a:off x="8772925" y="2171215"/>
            <a:ext cx="533348" cy="552752"/>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730CBA0-6ED3-46DD-88AD-24494489CB8B}"/>
              </a:ext>
            </a:extLst>
          </p:cNvPr>
          <p:cNvCxnSpPr>
            <a:cxnSpLocks/>
          </p:cNvCxnSpPr>
          <p:nvPr/>
        </p:nvCxnSpPr>
        <p:spPr>
          <a:xfrm>
            <a:off x="8768055" y="1127060"/>
            <a:ext cx="537011" cy="570521"/>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72CAF20-D864-472E-B77F-06424BE72C17}"/>
              </a:ext>
            </a:extLst>
          </p:cNvPr>
          <p:cNvSpPr txBox="1"/>
          <p:nvPr/>
        </p:nvSpPr>
        <p:spPr>
          <a:xfrm>
            <a:off x="6770095" y="2226797"/>
            <a:ext cx="2138097"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3b) Team members check out the owner’s repository to their computers.</a:t>
            </a:r>
          </a:p>
          <a:p>
            <a:pPr>
              <a:lnSpc>
                <a:spcPct val="100000"/>
              </a:lnSpc>
            </a:pPr>
            <a:r>
              <a:rPr lang="en-US" sz="800" b="1" strike="noStrike" spc="-1" dirty="0">
                <a:solidFill>
                  <a:srgbClr val="000000"/>
                </a:solidFill>
                <a:latin typeface="Acumin Pro" panose="020B0504020202020204" pitchFamily="34" charset="0"/>
              </a:rPr>
              <a:t> </a:t>
            </a: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sp>
        <p:nvSpPr>
          <p:cNvPr id="82" name="TextBox 81">
            <a:extLst>
              <a:ext uri="{FF2B5EF4-FFF2-40B4-BE49-F238E27FC236}">
                <a16:creationId xmlns:a16="http://schemas.microsoft.com/office/drawing/2014/main" id="{C3A35B2A-562E-4996-B377-7A61C015E617}"/>
              </a:ext>
            </a:extLst>
          </p:cNvPr>
          <p:cNvSpPr txBox="1"/>
          <p:nvPr/>
        </p:nvSpPr>
        <p:spPr>
          <a:xfrm>
            <a:off x="6815355" y="354058"/>
            <a:ext cx="2125272" cy="707886"/>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3a) Team members check out </a:t>
            </a:r>
            <a:r>
              <a:rPr lang="en-US" sz="800" b="1" u="sng" spc="-1" dirty="0">
                <a:solidFill>
                  <a:srgbClr val="000000"/>
                </a:solidFill>
                <a:latin typeface="Acumin Pro" panose="020B0504020202020204" pitchFamily="34" charset="0"/>
              </a:rPr>
              <a:t>forks</a:t>
            </a:r>
            <a:r>
              <a:rPr lang="en-US" sz="800" b="1" spc="-1" dirty="0">
                <a:solidFill>
                  <a:srgbClr val="000000"/>
                </a:solidFill>
                <a:latin typeface="Acumin Pro" panose="020B0504020202020204" pitchFamily="34" charset="0"/>
              </a:rPr>
              <a:t> to their computers.</a:t>
            </a:r>
            <a:r>
              <a:rPr lang="en-US" sz="800" b="1" strike="noStrike" spc="-1" dirty="0">
                <a:solidFill>
                  <a:srgbClr val="000000"/>
                </a:solidFill>
                <a:latin typeface="Acumin Pro" panose="020B0504020202020204" pitchFamily="34" charset="0"/>
              </a:rPr>
              <a:t> </a:t>
            </a:r>
          </a:p>
          <a:p>
            <a:pPr>
              <a:lnSpc>
                <a:spcPct val="100000"/>
              </a:lnSpc>
            </a:pPr>
            <a:r>
              <a:rPr lang="en-US" sz="800" b="0" strike="noStrike" spc="-1" dirty="0">
                <a:solidFill>
                  <a:srgbClr val="000000"/>
                </a:solidFill>
                <a:latin typeface="Acumin Pro" panose="020B0504020202020204" pitchFamily="34" charset="0"/>
              </a:rPr>
              <a:t>Go to a directory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right click </a:t>
            </a:r>
            <a:r>
              <a:rPr lang="en-US" sz="800" b="0" strike="noStrike" spc="-1" dirty="0">
                <a:solidFill>
                  <a:srgbClr val="000000"/>
                </a:solidFill>
                <a:latin typeface="Wingdings" panose="05000000000000000000" pitchFamily="2" charset="2"/>
                <a:cs typeface="Calibri" panose="020F0502020204030204" pitchFamily="34" charset="0"/>
              </a:rPr>
              <a:t></a:t>
            </a:r>
            <a:r>
              <a:rPr lang="en-US" sz="800" b="0" strike="noStrike" spc="-1" dirty="0">
                <a:solidFill>
                  <a:srgbClr val="000000"/>
                </a:solidFill>
                <a:latin typeface="Acumin Pro" panose="020B0504020202020204" pitchFamily="34" charset="0"/>
              </a:rPr>
              <a:t> “Git Bash here”. Finally, type cd {</a:t>
            </a:r>
            <a:r>
              <a:rPr lang="en-US" sz="800" b="0" strike="noStrike" spc="-1" dirty="0" err="1">
                <a:solidFill>
                  <a:srgbClr val="000000"/>
                </a:solidFill>
                <a:latin typeface="Acumin Pro" panose="020B0504020202020204" pitchFamily="34" charset="0"/>
              </a:rPr>
              <a:t>project_name</a:t>
            </a:r>
            <a:r>
              <a:rPr lang="en-US" sz="800" b="0" strike="noStrike" spc="-1" dirty="0">
                <a:solidFill>
                  <a:srgbClr val="000000"/>
                </a:solidFill>
                <a:latin typeface="Acumin Pro" panose="020B0504020202020204" pitchFamily="34" charset="0"/>
              </a:rPr>
              <a:t>}.</a:t>
            </a:r>
          </a:p>
          <a:p>
            <a:pPr>
              <a:lnSpc>
                <a:spcPct val="100000"/>
              </a:lnSpc>
            </a:pPr>
            <a:r>
              <a:rPr lang="en-US" sz="800" b="0" strike="noStrike" spc="-1" dirty="0">
                <a:solidFill>
                  <a:srgbClr val="000000"/>
                </a:solidFill>
                <a:latin typeface="Acumin Pro" panose="020B0504020202020204" pitchFamily="34" charset="0"/>
              </a:rPr>
              <a:t>Now, clone the repository!</a:t>
            </a:r>
            <a:endParaRPr lang="nl-NL" sz="800" b="0" strike="noStrike" spc="-1" dirty="0">
              <a:latin typeface="Acumin Pro" panose="020B0504020202020204" pitchFamily="34" charset="0"/>
            </a:endParaRPr>
          </a:p>
        </p:txBody>
      </p:sp>
      <p:cxnSp>
        <p:nvCxnSpPr>
          <p:cNvPr id="127" name="Straight Arrow Connector 126">
            <a:extLst>
              <a:ext uri="{FF2B5EF4-FFF2-40B4-BE49-F238E27FC236}">
                <a16:creationId xmlns:a16="http://schemas.microsoft.com/office/drawing/2014/main" id="{70524BF1-33DD-4C0E-BBBB-985C932EFEB1}"/>
              </a:ext>
            </a:extLst>
          </p:cNvPr>
          <p:cNvCxnSpPr>
            <a:cxnSpLocks/>
          </p:cNvCxnSpPr>
          <p:nvPr/>
        </p:nvCxnSpPr>
        <p:spPr>
          <a:xfrm>
            <a:off x="10005421" y="2045784"/>
            <a:ext cx="0" cy="355724"/>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170EF1F-1BEF-47AD-BC11-1E49DFD533A2}"/>
              </a:ext>
            </a:extLst>
          </p:cNvPr>
          <p:cNvCxnSpPr>
            <a:cxnSpLocks/>
          </p:cNvCxnSpPr>
          <p:nvPr/>
        </p:nvCxnSpPr>
        <p:spPr>
          <a:xfrm flipV="1">
            <a:off x="10005421" y="1469436"/>
            <a:ext cx="0" cy="367267"/>
          </a:xfrm>
          <a:prstGeom prst="straightConnector1">
            <a:avLst/>
          </a:prstGeom>
          <a:ln w="381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5A8228D0-8017-4DED-92F1-1571EE3A4AC9}"/>
              </a:ext>
            </a:extLst>
          </p:cNvPr>
          <p:cNvCxnSpPr>
            <a:cxnSpLocks/>
          </p:cNvCxnSpPr>
          <p:nvPr/>
        </p:nvCxnSpPr>
        <p:spPr>
          <a:xfrm flipV="1">
            <a:off x="4980391" y="4466820"/>
            <a:ext cx="3341" cy="317905"/>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B0CDCEB-B01F-45A1-A775-EFD098CBC966}"/>
              </a:ext>
            </a:extLst>
          </p:cNvPr>
          <p:cNvSpPr txBox="1"/>
          <p:nvPr/>
        </p:nvSpPr>
        <p:spPr>
          <a:xfrm>
            <a:off x="2674057" y="4768621"/>
            <a:ext cx="2656338" cy="58477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2. Create a branch</a:t>
            </a:r>
          </a:p>
          <a:p>
            <a:pPr>
              <a:lnSpc>
                <a:spcPct val="100000"/>
              </a:lnSpc>
            </a:pPr>
            <a:r>
              <a:rPr lang="en-US" sz="800" b="0" strike="noStrike" spc="-1" dirty="0">
                <a:solidFill>
                  <a:srgbClr val="000000"/>
                </a:solidFill>
                <a:latin typeface="Acumin Pro" panose="020B0504020202020204" pitchFamily="34" charset="0"/>
              </a:rPr>
              <a:t>Create a branch, specific for the issue you will be working on. This helps others to review your code, and avoids conflicts when pulling and pushing changes.</a:t>
            </a:r>
          </a:p>
        </p:txBody>
      </p:sp>
      <p:cxnSp>
        <p:nvCxnSpPr>
          <p:cNvPr id="137" name="Straight Arrow Connector 136">
            <a:extLst>
              <a:ext uri="{FF2B5EF4-FFF2-40B4-BE49-F238E27FC236}">
                <a16:creationId xmlns:a16="http://schemas.microsoft.com/office/drawing/2014/main" id="{2BDCB233-7749-4CA1-BE31-BDBFF6391AD0}"/>
              </a:ext>
            </a:extLst>
          </p:cNvPr>
          <p:cNvCxnSpPr>
            <a:cxnSpLocks/>
          </p:cNvCxnSpPr>
          <p:nvPr/>
        </p:nvCxnSpPr>
        <p:spPr>
          <a:xfrm>
            <a:off x="8310172" y="4237811"/>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A8CD9C2-30D3-604D-B766-4191B18B0634}"/>
              </a:ext>
            </a:extLst>
          </p:cNvPr>
          <p:cNvSpPr txBox="1"/>
          <p:nvPr/>
        </p:nvSpPr>
        <p:spPr>
          <a:xfrm>
            <a:off x="4468095" y="3968879"/>
            <a:ext cx="3847905" cy="584775"/>
          </a:xfrm>
          <a:prstGeom prst="rect">
            <a:avLst/>
          </a:prstGeom>
          <a:solidFill>
            <a:schemeClr val="bg1"/>
          </a:solidFill>
        </p:spPr>
        <p:txBody>
          <a:bodyPr wrap="square">
            <a:spAutoFit/>
          </a:bodyPr>
          <a:lstStyle/>
          <a:p>
            <a:pPr>
              <a:lnSpc>
                <a:spcPct val="100000"/>
              </a:lnSpc>
            </a:pPr>
            <a:r>
              <a:rPr lang="en-US" sz="800" b="1" strike="noStrike" spc="-1" dirty="0">
                <a:solidFill>
                  <a:srgbClr val="000000"/>
                </a:solidFill>
                <a:latin typeface="Acumin Pro" panose="020B0504020202020204" pitchFamily="34" charset="0"/>
              </a:rPr>
              <a:t>3. </a:t>
            </a:r>
            <a:r>
              <a:rPr lang="en-US" sz="800" b="1" spc="-1" dirty="0">
                <a:solidFill>
                  <a:srgbClr val="000000"/>
                </a:solidFill>
                <a:latin typeface="Acumin Pro" panose="020B0504020202020204" pitchFamily="34" charset="0"/>
              </a:rPr>
              <a:t>Start working on the issue</a:t>
            </a:r>
            <a:endParaRPr lang="nl-NL" sz="800" b="0" strike="noStrike" spc="-1" dirty="0">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Make the necessary changes in the source code of </a:t>
            </a:r>
            <a:r>
              <a:rPr lang="en-US" sz="800" spc="-1" dirty="0">
                <a:solidFill>
                  <a:srgbClr val="000000"/>
                </a:solidFill>
                <a:latin typeface="Acumin Pro" panose="020B0504020202020204" pitchFamily="34" charset="0"/>
              </a:rPr>
              <a:t>the files in the repository. Working on an issue usually entails multiple commits, which can </a:t>
            </a:r>
            <a:r>
              <a:rPr lang="en-US" sz="800" b="0" strike="noStrike" spc="-1" dirty="0">
                <a:solidFill>
                  <a:srgbClr val="000000"/>
                </a:solidFill>
                <a:latin typeface="Acumin Pro" panose="020B0504020202020204" pitchFamily="34" charset="0"/>
              </a:rPr>
              <a:t>be done through Git Bash </a:t>
            </a:r>
            <a:r>
              <a:rPr lang="en-US" sz="800" spc="-1" dirty="0">
                <a:solidFill>
                  <a:srgbClr val="000000"/>
                </a:solidFill>
                <a:latin typeface="Acumin Pro" panose="020B0504020202020204" pitchFamily="34" charset="0"/>
              </a:rPr>
              <a:t>or </a:t>
            </a:r>
            <a:r>
              <a:rPr lang="en-US" sz="800" b="0" strike="noStrike" spc="-1" dirty="0">
                <a:solidFill>
                  <a:srgbClr val="000000"/>
                </a:solidFill>
                <a:latin typeface="Acumin Pro" panose="020B0504020202020204" pitchFamily="34" charset="0"/>
              </a:rPr>
              <a:t>editors such as RStudio.</a:t>
            </a:r>
          </a:p>
        </p:txBody>
      </p:sp>
      <p:cxnSp>
        <p:nvCxnSpPr>
          <p:cNvPr id="147" name="Straight Arrow Connector 146">
            <a:extLst>
              <a:ext uri="{FF2B5EF4-FFF2-40B4-BE49-F238E27FC236}">
                <a16:creationId xmlns:a16="http://schemas.microsoft.com/office/drawing/2014/main" id="{2B20A7EE-D610-4427-A9E2-06C810C84F31}"/>
              </a:ext>
            </a:extLst>
          </p:cNvPr>
          <p:cNvCxnSpPr>
            <a:cxnSpLocks/>
          </p:cNvCxnSpPr>
          <p:nvPr/>
        </p:nvCxnSpPr>
        <p:spPr>
          <a:xfrm>
            <a:off x="1999962" y="4942172"/>
            <a:ext cx="682669" cy="0"/>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91" name="CustomShape 33">
            <a:extLst>
              <a:ext uri="{FF2B5EF4-FFF2-40B4-BE49-F238E27FC236}">
                <a16:creationId xmlns:a16="http://schemas.microsoft.com/office/drawing/2014/main" id="{4351B8E3-3967-40F1-B184-E41CDDBFDF62}"/>
              </a:ext>
            </a:extLst>
          </p:cNvPr>
          <p:cNvSpPr/>
          <p:nvPr/>
        </p:nvSpPr>
        <p:spPr>
          <a:xfrm>
            <a:off x="553260" y="4392394"/>
            <a:ext cx="1684903" cy="107576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1. Find an issue to work on</a:t>
            </a:r>
            <a:r>
              <a:rPr lang="en-US" sz="800" strike="noStrike" spc="-1" dirty="0">
                <a:solidFill>
                  <a:srgbClr val="000000"/>
                </a:solidFill>
                <a:latin typeface="Acumin Pro" panose="020B0504020202020204" pitchFamily="34" charset="0"/>
              </a:rPr>
              <a:t> (i.e., select one from the Issues or Project page)</a:t>
            </a:r>
          </a:p>
          <a:p>
            <a:pPr>
              <a:lnSpc>
                <a:spcPct val="100000"/>
              </a:lnSpc>
            </a:pPr>
            <a:endParaRPr lang="en-US" sz="800" b="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 If </a:t>
            </a:r>
            <a:r>
              <a:rPr lang="en-US" sz="800" b="0" u="sng" strike="noStrike" spc="-1" dirty="0">
                <a:solidFill>
                  <a:srgbClr val="000000"/>
                </a:solidFill>
                <a:latin typeface="Acumin Pro" panose="020B0504020202020204" pitchFamily="34" charset="0"/>
              </a:rPr>
              <a:t>forked</a:t>
            </a:r>
            <a:r>
              <a:rPr lang="en-US" sz="800" b="0" strike="noStrike" spc="-1" dirty="0">
                <a:solidFill>
                  <a:srgbClr val="000000"/>
                </a:solidFill>
                <a:latin typeface="Acumin Pro" panose="020B0504020202020204" pitchFamily="34" charset="0"/>
              </a:rPr>
              <a:t> – check if fork is up-to-date using </a:t>
            </a:r>
            <a:r>
              <a:rPr lang="en-US" sz="800" u="sng" spc="-1" dirty="0">
                <a:solidFill>
                  <a:srgbClr val="000000"/>
                </a:solidFill>
                <a:latin typeface="Acumin Pro" panose="020B0504020202020204" pitchFamily="34" charset="0"/>
              </a:rPr>
              <a:t>s</a:t>
            </a:r>
            <a:r>
              <a:rPr lang="en-US" sz="800" b="0" u="sng" strike="noStrike" spc="-1" dirty="0">
                <a:solidFill>
                  <a:srgbClr val="000000"/>
                </a:solidFill>
                <a:latin typeface="Acumin Pro" panose="020B0504020202020204" pitchFamily="34" charset="0"/>
              </a:rPr>
              <a:t>ync fork</a:t>
            </a:r>
            <a:r>
              <a:rPr lang="en-US" sz="800" b="0" strike="noStrike" spc="-1" dirty="0">
                <a:solidFill>
                  <a:srgbClr val="000000"/>
                </a:solidFill>
                <a:latin typeface="Acumin Pro" panose="020B0504020202020204" pitchFamily="34" charset="0"/>
              </a:rPr>
              <a:t> on </a:t>
            </a:r>
            <a:r>
              <a:rPr lang="en-US" sz="800" b="0" strike="noStrike" spc="-1" dirty="0" err="1">
                <a:solidFill>
                  <a:srgbClr val="000000"/>
                </a:solidFill>
                <a:latin typeface="Acumin Pro" panose="020B0504020202020204" pitchFamily="34" charset="0"/>
              </a:rPr>
              <a:t>Github.com</a:t>
            </a:r>
            <a:r>
              <a:rPr lang="en-US" sz="800" spc="-1" dirty="0">
                <a:solidFill>
                  <a:srgbClr val="000000"/>
                </a:solidFill>
                <a:latin typeface="Acumin Pro" panose="020B0504020202020204" pitchFamily="34" charset="0"/>
              </a:rPr>
              <a:t>, and </a:t>
            </a:r>
            <a:r>
              <a:rPr lang="en-US" sz="800" b="0" u="sng" strike="noStrike" spc="-1" dirty="0">
                <a:solidFill>
                  <a:srgbClr val="000000"/>
                </a:solidFill>
                <a:latin typeface="Acumin Pro" panose="020B0504020202020204" pitchFamily="34" charset="0"/>
              </a:rPr>
              <a:t>git pull</a:t>
            </a:r>
            <a:r>
              <a:rPr lang="en-US" sz="800" b="0" strike="noStrike" spc="-1" dirty="0">
                <a:solidFill>
                  <a:srgbClr val="000000"/>
                </a:solidFill>
                <a:latin typeface="Acumin Pro" panose="020B0504020202020204" pitchFamily="34" charset="0"/>
              </a:rPr>
              <a:t> to retrieve the latest changes locally.</a:t>
            </a:r>
          </a:p>
        </p:txBody>
      </p:sp>
      <p:pic>
        <p:nvPicPr>
          <p:cNvPr id="5" name="Picture 4" descr="Logo&#10;&#10;Description automatically generated">
            <a:extLst>
              <a:ext uri="{FF2B5EF4-FFF2-40B4-BE49-F238E27FC236}">
                <a16:creationId xmlns:a16="http://schemas.microsoft.com/office/drawing/2014/main" id="{4454BC64-B473-426D-91D8-0026332BC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011" y="6329132"/>
            <a:ext cx="2321816" cy="377970"/>
          </a:xfrm>
          <a:prstGeom prst="rect">
            <a:avLst/>
          </a:prstGeom>
        </p:spPr>
      </p:pic>
      <p:grpSp>
        <p:nvGrpSpPr>
          <p:cNvPr id="8" name="Group 7">
            <a:extLst>
              <a:ext uri="{FF2B5EF4-FFF2-40B4-BE49-F238E27FC236}">
                <a16:creationId xmlns:a16="http://schemas.microsoft.com/office/drawing/2014/main" id="{54190EE6-A72F-43B7-8A72-4600450BF94D}"/>
              </a:ext>
            </a:extLst>
          </p:cNvPr>
          <p:cNvGrpSpPr/>
          <p:nvPr/>
        </p:nvGrpSpPr>
        <p:grpSpPr>
          <a:xfrm>
            <a:off x="7335963" y="1057711"/>
            <a:ext cx="1589144" cy="644060"/>
            <a:chOff x="8026444" y="1082658"/>
            <a:chExt cx="1589144" cy="644060"/>
          </a:xfrm>
        </p:grpSpPr>
        <p:sp>
          <p:nvSpPr>
            <p:cNvPr id="44" name="Rechthoek: met één afgeschuinde hoek 59">
              <a:extLst>
                <a:ext uri="{FF2B5EF4-FFF2-40B4-BE49-F238E27FC236}">
                  <a16:creationId xmlns:a16="http://schemas.microsoft.com/office/drawing/2014/main" id="{AB39B713-2B24-4CF2-9A1B-A5C4C0455C91}"/>
                </a:ext>
              </a:extLst>
            </p:cNvPr>
            <p:cNvSpPr/>
            <p:nvPr/>
          </p:nvSpPr>
          <p:spPr>
            <a:xfrm rot="10800000" flipH="1">
              <a:off x="8040820" y="1082658"/>
              <a:ext cx="1574768" cy="593598"/>
            </a:xfrm>
            <a:prstGeom prst="snip1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solidFill>
                  <a:schemeClr val="accent3"/>
                </a:solidFill>
                <a:latin typeface="Acumin Pro" panose="020B0504020202020204" pitchFamily="34" charset="0"/>
                <a:cs typeface="Arial" panose="020B0604020202020204" pitchFamily="34" charset="0"/>
              </a:endParaRPr>
            </a:p>
          </p:txBody>
        </p:sp>
        <p:sp>
          <p:nvSpPr>
            <p:cNvPr id="167" name="CustomShape 31"/>
            <p:cNvSpPr/>
            <p:nvPr/>
          </p:nvSpPr>
          <p:spPr>
            <a:xfrm>
              <a:off x="8026444" y="1097230"/>
              <a:ext cx="1454901" cy="6294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700" b="0" strike="noStrike" spc="-1" dirty="0">
                  <a:solidFill>
                    <a:srgbClr val="000000"/>
                  </a:solidFill>
                  <a:latin typeface="Roboto Mono Light" panose="00000009000000000000" pitchFamily="49" charset="0"/>
                  <a:ea typeface="Roboto Mono Light" panose="00000009000000000000" pitchFamily="49" charset="0"/>
                </a:rPr>
                <a:t>git clone [your url]</a:t>
              </a: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a:solidFill>
                    <a:srgbClr val="000000"/>
                  </a:solidFill>
                  <a:latin typeface="Roboto Mono Light" panose="00000009000000000000" pitchFamily="49" charset="0"/>
                  <a:ea typeface="Roboto Mono Light" panose="00000009000000000000" pitchFamily="49" charset="0"/>
                </a:rPr>
                <a:t>git clone github.com/</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r>
                <a:rPr lang="en-US" sz="700" b="0" i="1" strike="noStrike" spc="-1" dirty="0" err="1">
                  <a:solidFill>
                    <a:srgbClr val="000000"/>
                  </a:solidFill>
                  <a:latin typeface="Roboto Mono Light" panose="00000009000000000000" pitchFamily="49" charset="0"/>
                  <a:ea typeface="Roboto Mono Light" panose="00000009000000000000" pitchFamily="49" charset="0"/>
                </a:rPr>
                <a:t>alex</a:t>
              </a:r>
              <a:r>
                <a:rPr lang="en-US" sz="700" b="0" i="1" strike="noStrike" spc="-1" dirty="0">
                  <a:solidFill>
                    <a:srgbClr val="000000"/>
                  </a:solidFill>
                  <a:latin typeface="Roboto Mono Light" panose="00000009000000000000" pitchFamily="49" charset="0"/>
                  <a:ea typeface="Roboto Mono Light" panose="00000009000000000000" pitchFamily="49" charset="0"/>
                </a:rPr>
                <a:t>/{project_name}</a:t>
              </a:r>
              <a:endParaRPr lang="nl-NL" sz="700" b="0" i="1" strike="noStrike" spc="-1" dirty="0">
                <a:latin typeface="Roboto Mono Light" panose="00000009000000000000" pitchFamily="49" charset="0"/>
                <a:ea typeface="Roboto Mono Light" panose="00000009000000000000" pitchFamily="49" charset="0"/>
              </a:endParaRPr>
            </a:p>
            <a:p>
              <a:pPr>
                <a:lnSpc>
                  <a:spcPct val="100000"/>
                </a:lnSpc>
              </a:pPr>
              <a:endParaRPr lang="nl-NL" sz="700" b="0" strike="noStrike" spc="-1" dirty="0">
                <a:latin typeface="Lucida Console" panose="020B0609040504020204" pitchFamily="49" charset="0"/>
              </a:endParaRPr>
            </a:p>
          </p:txBody>
        </p:sp>
      </p:grpSp>
      <p:cxnSp>
        <p:nvCxnSpPr>
          <p:cNvPr id="11" name="Straight Connector 10">
            <a:extLst>
              <a:ext uri="{FF2B5EF4-FFF2-40B4-BE49-F238E27FC236}">
                <a16:creationId xmlns:a16="http://schemas.microsoft.com/office/drawing/2014/main" id="{FA2F65B7-9328-4E9A-B52D-2318FD7ADB4D}"/>
              </a:ext>
            </a:extLst>
          </p:cNvPr>
          <p:cNvCxnSpPr/>
          <p:nvPr/>
        </p:nvCxnSpPr>
        <p:spPr>
          <a:xfrm>
            <a:off x="0" y="3721100"/>
            <a:ext cx="12192000" cy="0"/>
          </a:xfrm>
          <a:prstGeom prst="line">
            <a:avLst/>
          </a:prstGeom>
          <a:ln w="6350">
            <a:solidFill>
              <a:srgbClr val="00336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733BED-6A33-4E10-9853-598BF795208B}"/>
              </a:ext>
            </a:extLst>
          </p:cNvPr>
          <p:cNvSpPr txBox="1"/>
          <p:nvPr/>
        </p:nvSpPr>
        <p:spPr>
          <a:xfrm>
            <a:off x="364854" y="3895108"/>
            <a:ext cx="1859612" cy="338554"/>
          </a:xfrm>
          <a:prstGeom prst="rect">
            <a:avLst/>
          </a:prstGeom>
          <a:noFill/>
        </p:spPr>
        <p:txBody>
          <a:bodyPr wrap="none" rtlCol="0">
            <a:spAutoFit/>
          </a:bodyPr>
          <a:lstStyle/>
          <a:p>
            <a:r>
              <a:rPr lang="en-US" sz="1600" b="1" strike="noStrike" spc="-1" dirty="0">
                <a:solidFill>
                  <a:srgbClr val="CC9933"/>
                </a:solidFill>
                <a:latin typeface="FormaDJRDisplay Medium Edu" panose="00000000000000090000" pitchFamily="50" charset="0"/>
              </a:rPr>
              <a:t>2. The Git </a:t>
            </a:r>
            <a:r>
              <a:rPr lang="en-US" sz="1600" strike="noStrike" spc="-1" dirty="0">
                <a:solidFill>
                  <a:srgbClr val="CC9933"/>
                </a:solidFill>
                <a:latin typeface="FormaDJRDisplay Medium Edu" panose="00000000000000090000" pitchFamily="50" charset="0"/>
              </a:rPr>
              <a:t>Workflow</a:t>
            </a:r>
            <a:endParaRPr lang="nl-NL" sz="1600" strike="noStrike" spc="-1" dirty="0">
              <a:solidFill>
                <a:srgbClr val="CC9933"/>
              </a:solidFill>
              <a:latin typeface="FormaDJRDisplay Medium Edu" panose="00000000000000090000" pitchFamily="50" charset="0"/>
            </a:endParaRPr>
          </a:p>
        </p:txBody>
      </p:sp>
      <p:sp>
        <p:nvSpPr>
          <p:cNvPr id="22" name="TextBox 21">
            <a:extLst>
              <a:ext uri="{FF2B5EF4-FFF2-40B4-BE49-F238E27FC236}">
                <a16:creationId xmlns:a16="http://schemas.microsoft.com/office/drawing/2014/main" id="{BD58B4C7-B5BD-4550-9AFD-0BC7814DA497}"/>
              </a:ext>
            </a:extLst>
          </p:cNvPr>
          <p:cNvSpPr txBox="1"/>
          <p:nvPr/>
        </p:nvSpPr>
        <p:spPr>
          <a:xfrm>
            <a:off x="-1013460" y="3429000"/>
            <a:ext cx="184731" cy="369332"/>
          </a:xfrm>
          <a:prstGeom prst="rect">
            <a:avLst/>
          </a:prstGeom>
          <a:noFill/>
        </p:spPr>
        <p:txBody>
          <a:bodyPr wrap="none" rtlCol="0">
            <a:spAutoFit/>
          </a:bodyPr>
          <a:lstStyle/>
          <a:p>
            <a:endParaRPr lang="nl-NL" dirty="0"/>
          </a:p>
        </p:txBody>
      </p:sp>
      <p:sp>
        <p:nvSpPr>
          <p:cNvPr id="24" name="TextBox 23">
            <a:extLst>
              <a:ext uri="{FF2B5EF4-FFF2-40B4-BE49-F238E27FC236}">
                <a16:creationId xmlns:a16="http://schemas.microsoft.com/office/drawing/2014/main" id="{A602939C-21A9-4761-994F-F90ACABB0091}"/>
              </a:ext>
            </a:extLst>
          </p:cNvPr>
          <p:cNvSpPr txBox="1"/>
          <p:nvPr/>
        </p:nvSpPr>
        <p:spPr>
          <a:xfrm>
            <a:off x="364853" y="187404"/>
            <a:ext cx="3175421" cy="338554"/>
          </a:xfrm>
          <a:prstGeom prst="rect">
            <a:avLst/>
          </a:prstGeom>
          <a:noFill/>
        </p:spPr>
        <p:txBody>
          <a:bodyPr wrap="none" rtlCol="0">
            <a:spAutoFit/>
          </a:bodyPr>
          <a:lstStyle/>
          <a:p>
            <a:r>
              <a:rPr lang="en-US" sz="1600" strike="noStrike" spc="-1" dirty="0">
                <a:solidFill>
                  <a:srgbClr val="003366"/>
                </a:solidFill>
                <a:latin typeface="FormaDJRDisplay Medium Edu" panose="00000000000000090000" pitchFamily="50" charset="0"/>
              </a:rPr>
              <a:t>1. Organizing your project on GitHub</a:t>
            </a:r>
            <a:endParaRPr lang="nl-NL" sz="1600" strike="noStrike" spc="-1" dirty="0">
              <a:solidFill>
                <a:srgbClr val="003366"/>
              </a:solidFill>
              <a:latin typeface="FormaDJRDisplay Medium Edu" panose="00000000000000090000" pitchFamily="50" charset="0"/>
            </a:endParaRPr>
          </a:p>
        </p:txBody>
      </p:sp>
      <p:cxnSp>
        <p:nvCxnSpPr>
          <p:cNvPr id="18" name="Straight Arrow Connector 17">
            <a:extLst>
              <a:ext uri="{FF2B5EF4-FFF2-40B4-BE49-F238E27FC236}">
                <a16:creationId xmlns:a16="http://schemas.microsoft.com/office/drawing/2014/main" id="{9B91E90A-4E3B-B931-2830-B412623FC8B3}"/>
              </a:ext>
            </a:extLst>
          </p:cNvPr>
          <p:cNvCxnSpPr>
            <a:cxnSpLocks/>
          </p:cNvCxnSpPr>
          <p:nvPr/>
        </p:nvCxnSpPr>
        <p:spPr>
          <a:xfrm>
            <a:off x="10416507" y="5042352"/>
            <a:ext cx="0" cy="293114"/>
          </a:xfrm>
          <a:prstGeom prst="straightConnector1">
            <a:avLst/>
          </a:prstGeom>
          <a:ln w="38100">
            <a:solidFill>
              <a:srgbClr val="CC9933"/>
            </a:solidFill>
            <a:tailEnd type="triangle"/>
          </a:ln>
        </p:spPr>
        <p:style>
          <a:lnRef idx="1">
            <a:schemeClr val="accent1"/>
          </a:lnRef>
          <a:fillRef idx="0">
            <a:schemeClr val="accent1"/>
          </a:fillRef>
          <a:effectRef idx="0">
            <a:schemeClr val="accent1"/>
          </a:effectRef>
          <a:fontRef idx="minor">
            <a:schemeClr val="tx1"/>
          </a:fontRef>
        </p:style>
      </p:cxnSp>
      <p:sp>
        <p:nvSpPr>
          <p:cNvPr id="94" name="CustomShape 48">
            <a:extLst>
              <a:ext uri="{FF2B5EF4-FFF2-40B4-BE49-F238E27FC236}">
                <a16:creationId xmlns:a16="http://schemas.microsoft.com/office/drawing/2014/main" id="{52932680-C31A-4BB6-A834-FDAD96387382}"/>
              </a:ext>
            </a:extLst>
          </p:cNvPr>
          <p:cNvSpPr/>
          <p:nvPr/>
        </p:nvSpPr>
        <p:spPr>
          <a:xfrm>
            <a:off x="9031465" y="3984518"/>
            <a:ext cx="2792340" cy="107576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Update </a:t>
            </a:r>
            <a:r>
              <a:rPr lang="en-US" sz="800" b="1" spc="-1" dirty="0">
                <a:solidFill>
                  <a:srgbClr val="000000"/>
                </a:solidFill>
                <a:latin typeface="Acumin Pro" panose="020B0504020202020204" pitchFamily="34" charset="0"/>
              </a:rPr>
              <a:t>the Git “Issue” </a:t>
            </a:r>
            <a:r>
              <a:rPr lang="en-US" sz="800" spc="-1" dirty="0">
                <a:solidFill>
                  <a:srgbClr val="000000"/>
                </a:solidFill>
                <a:latin typeface="Acumin Pro" panose="020B0504020202020204" pitchFamily="34" charset="0"/>
              </a:rPr>
              <a:t>by letting others know what you changed, inform about what still needs to be done, or request feedback. </a:t>
            </a:r>
            <a:r>
              <a:rPr lang="en-US" sz="800" b="0" strike="noStrike" spc="-1" dirty="0">
                <a:solidFill>
                  <a:srgbClr val="000000"/>
                </a:solidFill>
                <a:latin typeface="Acumin Pro" panose="020B0504020202020204" pitchFamily="34" charset="0"/>
              </a:rPr>
              <a:t>Tips on how to write good issues can be found at Tilburg Science Hub: </a:t>
            </a:r>
            <a:r>
              <a:rPr lang="en-US" sz="800" b="0" strike="noStrike" spc="-1" dirty="0" err="1">
                <a:solidFill>
                  <a:srgbClr val="000000"/>
                </a:solidFill>
                <a:latin typeface="Acumin Pro" panose="020B0504020202020204" pitchFamily="34" charset="0"/>
              </a:rPr>
              <a:t>tilburgsciencehub.com</a:t>
            </a:r>
            <a:r>
              <a:rPr lang="en-US" sz="800" b="0" strike="noStrike" spc="-1" dirty="0">
                <a:solidFill>
                  <a:srgbClr val="000000"/>
                </a:solidFill>
                <a:latin typeface="Acumin Pro" panose="020B0504020202020204" pitchFamily="34" charset="0"/>
              </a:rPr>
              <a:t>/write/issues!</a:t>
            </a:r>
          </a:p>
          <a:p>
            <a:pPr>
              <a:lnSpc>
                <a:spcPct val="100000"/>
              </a:lnSpc>
            </a:pPr>
            <a:endParaRPr lang="en-US" sz="800" spc="-1" dirty="0">
              <a:solidFill>
                <a:srgbClr val="000000"/>
              </a:solidFill>
              <a:latin typeface="Acumin Pro" panose="020B0504020202020204" pitchFamily="34" charset="0"/>
            </a:endParaRPr>
          </a:p>
          <a:p>
            <a:pPr>
              <a:lnSpc>
                <a:spcPct val="100000"/>
              </a:lnSpc>
            </a:pPr>
            <a:r>
              <a:rPr lang="en-US" sz="800" spc="-1" dirty="0">
                <a:solidFill>
                  <a:srgbClr val="000000"/>
                </a:solidFill>
                <a:latin typeface="Acumin Pro" panose="020B0504020202020204" pitchFamily="34" charset="0"/>
              </a:rPr>
              <a:t>If you worked on a forked repository, follow step 5A above to contribute your changes to the main repository.</a:t>
            </a:r>
            <a:endParaRPr lang="nl-NL" sz="800" b="0" strike="noStrike" spc="-1" dirty="0">
              <a:latin typeface="Acumin Pro" panose="020B0504020202020204" pitchFamily="34" charset="0"/>
            </a:endParaRPr>
          </a:p>
        </p:txBody>
      </p:sp>
      <p:sp>
        <p:nvSpPr>
          <p:cNvPr id="2" name="CustomShape 33">
            <a:extLst>
              <a:ext uri="{FF2B5EF4-FFF2-40B4-BE49-F238E27FC236}">
                <a16:creationId xmlns:a16="http://schemas.microsoft.com/office/drawing/2014/main" id="{BC0781B6-6A89-DF99-A835-048881098111}"/>
              </a:ext>
            </a:extLst>
          </p:cNvPr>
          <p:cNvSpPr/>
          <p:nvPr/>
        </p:nvSpPr>
        <p:spPr>
          <a:xfrm>
            <a:off x="9009210" y="5336160"/>
            <a:ext cx="2814594" cy="952653"/>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5) Make a </a:t>
            </a:r>
            <a:r>
              <a:rPr lang="en-US" sz="800" b="1" spc="-1" dirty="0">
                <a:solidFill>
                  <a:srgbClr val="000000"/>
                </a:solidFill>
                <a:latin typeface="Acumin Pro" panose="020B0504020202020204" pitchFamily="34" charset="0"/>
              </a:rPr>
              <a:t>pull request</a:t>
            </a:r>
            <a:endParaRPr lang="en-US" sz="800" b="1" strike="noStrike" spc="-1" dirty="0">
              <a:solidFill>
                <a:srgbClr val="000000"/>
              </a:solidFill>
              <a:latin typeface="Acumin Pro" panose="020B0504020202020204" pitchFamily="34" charset="0"/>
            </a:endParaRPr>
          </a:p>
          <a:p>
            <a:pPr>
              <a:lnSpc>
                <a:spcPct val="100000"/>
              </a:lnSpc>
            </a:pPr>
            <a:r>
              <a:rPr lang="en-US" sz="800" spc="-1" dirty="0">
                <a:solidFill>
                  <a:srgbClr val="000000"/>
                </a:solidFill>
                <a:latin typeface="Acumin Pro" panose="020B0504020202020204" pitchFamily="34" charset="0"/>
              </a:rPr>
              <a:t>Happy with your changes and ready to ask team members to integrate them with your main project? Make a pull request! </a:t>
            </a:r>
            <a:endParaRPr lang="en-US" sz="800" strike="noStrike" spc="-1" dirty="0">
              <a:solidFill>
                <a:srgbClr val="000000"/>
              </a:solidFill>
              <a:latin typeface="Acumin Pro" panose="020B0504020202020204" pitchFamily="34" charset="0"/>
            </a:endParaRPr>
          </a:p>
          <a:p>
            <a:pPr>
              <a:lnSpc>
                <a:spcPct val="100000"/>
              </a:lnSpc>
            </a:pPr>
            <a:endParaRPr lang="en-US" sz="800" strike="noStrike" spc="-1" dirty="0">
              <a:solidFill>
                <a:srgbClr val="000000"/>
              </a:solidFill>
              <a:latin typeface="Acumin Pro" panose="020B0504020202020204" pitchFamily="34" charset="0"/>
            </a:endParaRPr>
          </a:p>
          <a:p>
            <a:pPr>
              <a:lnSpc>
                <a:spcPct val="100000"/>
              </a:lnSpc>
            </a:pPr>
            <a:r>
              <a:rPr lang="en-US" sz="800" b="0" strike="noStrike" spc="-1" dirty="0">
                <a:solidFill>
                  <a:srgbClr val="000000"/>
                </a:solidFill>
                <a:latin typeface="Acumin Pro" panose="020B0504020202020204" pitchFamily="34" charset="0"/>
              </a:rPr>
              <a:t>See </a:t>
            </a:r>
            <a:r>
              <a:rPr lang="en-US" sz="800" spc="-1" dirty="0" err="1">
                <a:solidFill>
                  <a:srgbClr val="000000"/>
                </a:solidFill>
                <a:latin typeface="Acumin Pro" panose="020B0504020202020204" pitchFamily="34" charset="0"/>
              </a:rPr>
              <a:t>tilburgsciencehub.com</a:t>
            </a:r>
            <a:r>
              <a:rPr lang="en-US" sz="800" spc="-1" dirty="0">
                <a:solidFill>
                  <a:srgbClr val="000000"/>
                </a:solidFill>
                <a:latin typeface="Acumin Pro" panose="020B0504020202020204" pitchFamily="34" charset="0"/>
              </a:rPr>
              <a:t>/contribute/</a:t>
            </a:r>
            <a:r>
              <a:rPr lang="en-US" sz="800" spc="-1" dirty="0" err="1">
                <a:solidFill>
                  <a:srgbClr val="000000"/>
                </a:solidFill>
                <a:latin typeface="Acumin Pro" panose="020B0504020202020204" pitchFamily="34" charset="0"/>
              </a:rPr>
              <a:t>pullrequests</a:t>
            </a:r>
            <a:r>
              <a:rPr lang="en-US" sz="800" spc="-1" dirty="0">
                <a:solidFill>
                  <a:srgbClr val="000000"/>
                </a:solidFill>
                <a:latin typeface="Acumin Pro" panose="020B0504020202020204" pitchFamily="34" charset="0"/>
              </a:rPr>
              <a:t> </a:t>
            </a:r>
            <a:r>
              <a:rPr lang="en-US" sz="800" b="0" strike="noStrike" spc="-1" dirty="0">
                <a:solidFill>
                  <a:srgbClr val="000000"/>
                </a:solidFill>
                <a:latin typeface="Acumin Pro" panose="020B0504020202020204" pitchFamily="34" charset="0"/>
              </a:rPr>
              <a:t>to find out how to perform pull requests!</a:t>
            </a:r>
            <a:endParaRPr lang="nl-NL" sz="800" b="0" strike="noStrike" spc="-1" dirty="0">
              <a:latin typeface="Acumin Pro" panose="020B0504020202020204" pitchFamily="34" charset="0"/>
            </a:endParaRPr>
          </a:p>
        </p:txBody>
      </p:sp>
      <p:sp>
        <p:nvSpPr>
          <p:cNvPr id="168" name="CustomShape 32"/>
          <p:cNvSpPr/>
          <p:nvPr/>
        </p:nvSpPr>
        <p:spPr>
          <a:xfrm>
            <a:off x="8946343" y="1752971"/>
            <a:ext cx="1497893" cy="3371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800" b="1" strike="noStrike" spc="-1" dirty="0">
                <a:solidFill>
                  <a:srgbClr val="000000"/>
                </a:solidFill>
                <a:latin typeface="Acumin Pro" panose="020B0504020202020204" pitchFamily="34" charset="0"/>
              </a:rPr>
              <a:t>4. </a:t>
            </a:r>
            <a:r>
              <a:rPr lang="en-US" sz="800" b="1" spc="-1" dirty="0">
                <a:solidFill>
                  <a:srgbClr val="000000"/>
                </a:solidFill>
                <a:latin typeface="Acumin Pro" panose="020B0504020202020204" pitchFamily="34" charset="0"/>
              </a:rPr>
              <a:t>Follow the Git Workflow</a:t>
            </a:r>
            <a:br>
              <a:rPr lang="en-US" sz="800" spc="-1" dirty="0">
                <a:solidFill>
                  <a:srgbClr val="000000"/>
                </a:solidFill>
                <a:latin typeface="Acumin Pro" panose="020B0504020202020204" pitchFamily="34" charset="0"/>
              </a:rPr>
            </a:br>
            <a:r>
              <a:rPr lang="en-US" sz="800" spc="-1" dirty="0">
                <a:solidFill>
                  <a:srgbClr val="000000"/>
                </a:solidFill>
                <a:latin typeface="Acumin Pro" panose="020B0504020202020204" pitchFamily="34" charset="0"/>
              </a:rPr>
              <a:t>(see below)</a:t>
            </a:r>
            <a:endParaRPr lang="nl-NL" sz="800" b="0" strike="noStrike" spc="-1" dirty="0">
              <a:latin typeface="Acumin Pro" panose="020B0504020202020204" pitchFamily="34" charset="0"/>
            </a:endParaRPr>
          </a:p>
        </p:txBody>
      </p:sp>
      <p:sp>
        <p:nvSpPr>
          <p:cNvPr id="149" name="CustomShape 40">
            <a:extLst>
              <a:ext uri="{FF2B5EF4-FFF2-40B4-BE49-F238E27FC236}">
                <a16:creationId xmlns:a16="http://schemas.microsoft.com/office/drawing/2014/main" id="{A3F057C7-584D-46E6-96E1-58C4AD1FFEE8}"/>
              </a:ext>
            </a:extLst>
          </p:cNvPr>
          <p:cNvSpPr/>
          <p:nvPr/>
        </p:nvSpPr>
        <p:spPr>
          <a:xfrm>
            <a:off x="9476921" y="1794513"/>
            <a:ext cx="886272" cy="123111"/>
          </a:xfrm>
          <a:prstGeom prst="rect">
            <a:avLst/>
          </a:prstGeom>
          <a:solidFill>
            <a:srgbClr val="CC9933"/>
          </a:solidFill>
          <a:ln>
            <a:noFill/>
          </a:ln>
        </p:spPr>
        <p:style>
          <a:lnRef idx="0">
            <a:scrgbClr r="0" g="0" b="0"/>
          </a:lnRef>
          <a:fillRef idx="0">
            <a:scrgbClr r="0" g="0" b="0"/>
          </a:fillRef>
          <a:effectRef idx="0">
            <a:scrgbClr r="0" g="0" b="0"/>
          </a:effectRef>
          <a:fontRef idx="minor"/>
        </p:style>
        <p:txBody>
          <a:bodyPr wrap="square" lIns="36000" tIns="0" rIns="0" bIns="0">
            <a:spAutoFit/>
          </a:bodyPr>
          <a:lstStyle/>
          <a:p>
            <a:pPr>
              <a:lnSpc>
                <a:spcPct val="100000"/>
              </a:lnSpc>
            </a:pPr>
            <a:r>
              <a:rPr lang="en-US" sz="800" b="1" strike="noStrike" spc="-1" dirty="0">
                <a:solidFill>
                  <a:schemeClr val="bg1"/>
                </a:solidFill>
                <a:latin typeface="Acumin Pro" panose="020B0504020202020204" pitchFamily="34" charset="0"/>
              </a:rPr>
              <a:t>the Git Workflow</a:t>
            </a:r>
            <a:endParaRPr lang="nl-NL" sz="800" b="0" strike="noStrike" spc="-1" dirty="0">
              <a:solidFill>
                <a:schemeClr val="bg1"/>
              </a:solidFill>
              <a:latin typeface="Acumin Pro" panose="020B0504020202020204" pitchFamily="34" charset="0"/>
            </a:endParaRPr>
          </a:p>
        </p:txBody>
      </p:sp>
    </p:spTree>
    <p:extLst>
      <p:ext uri="{BB962C8B-B14F-4D97-AF65-F5344CB8AC3E}">
        <p14:creationId xmlns:p14="http://schemas.microsoft.com/office/powerpoint/2010/main" val="271627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TotalTime>
  <Words>874</Words>
  <Application>Microsoft Macintosh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Acumin Pro</vt:lpstr>
      <vt:lpstr>Arial</vt:lpstr>
      <vt:lpstr>Calibri</vt:lpstr>
      <vt:lpstr>Calibri Light</vt:lpstr>
      <vt:lpstr>FormaDJRDisplay Medium Edu</vt:lpstr>
      <vt:lpstr>Lucida Console</vt:lpstr>
      <vt:lpstr>Roboto Mono Light</vt:lpstr>
      <vt:lpstr>StarSymbol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Ralph Delsing</dc:creator>
  <dc:description/>
  <cp:lastModifiedBy>Hannes Datta</cp:lastModifiedBy>
  <cp:revision>43</cp:revision>
  <cp:lastPrinted>2022-09-08T06:14:07Z</cp:lastPrinted>
  <dcterms:created xsi:type="dcterms:W3CDTF">2021-12-16T19:34:46Z</dcterms:created>
  <dcterms:modified xsi:type="dcterms:W3CDTF">2022-09-08T06:18:01Z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