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Lst>
  <p:sldIdLst>
    <p:sldId id="256" r:id="rId2"/>
    <p:sldId id="285" r:id="rId3"/>
    <p:sldId id="301" r:id="rId4"/>
    <p:sldId id="286" r:id="rId5"/>
    <p:sldId id="287" r:id="rId6"/>
    <p:sldId id="288" r:id="rId7"/>
    <p:sldId id="289" r:id="rId8"/>
    <p:sldId id="290" r:id="rId9"/>
    <p:sldId id="291" r:id="rId10"/>
    <p:sldId id="292" r:id="rId11"/>
    <p:sldId id="283" r:id="rId12"/>
    <p:sldId id="293" r:id="rId13"/>
    <p:sldId id="294" r:id="rId14"/>
    <p:sldId id="295" r:id="rId15"/>
    <p:sldId id="296" r:id="rId16"/>
    <p:sldId id="297" r:id="rId17"/>
    <p:sldId id="298" r:id="rId18"/>
    <p:sldId id="300"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4660"/>
  </p:normalViewPr>
  <p:slideViewPr>
    <p:cSldViewPr snapToGrid="0">
      <p:cViewPr varScale="1">
        <p:scale>
          <a:sx n="62" d="100"/>
          <a:sy n="62" d="100"/>
        </p:scale>
        <p:origin x="9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311211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3AC6B-96DE-4CD1-AD24-FF47AA4246F4}"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112035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28184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3108324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1986277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4001863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119203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952284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228440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51998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3AC6B-96DE-4CD1-AD24-FF47AA4246F4}"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211441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C3AC6B-96DE-4CD1-AD24-FF47AA4246F4}"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81429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C3AC6B-96DE-4CD1-AD24-FF47AA4246F4}" type="datetimeFigureOut">
              <a:rPr lang="en-IN" smtClean="0"/>
              <a:t>30-04-2023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253235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C3AC6B-96DE-4CD1-AD24-FF47AA4246F4}" type="datetimeFigureOut">
              <a:rPr lang="en-IN" smtClean="0"/>
              <a:t>30-04-2023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3439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3AC6B-96DE-4CD1-AD24-FF47AA4246F4}" type="datetimeFigureOut">
              <a:rPr lang="en-IN" smtClean="0"/>
              <a:t>30-04-2023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334310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3AC6B-96DE-4CD1-AD24-FF47AA4246F4}"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18323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3AC6B-96DE-4CD1-AD24-FF47AA4246F4}"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09C29-C5D4-493F-B79E-B73499A22047}" type="slidenum">
              <a:rPr lang="en-IN" smtClean="0"/>
              <a:t>‹#›</a:t>
            </a:fld>
            <a:endParaRPr lang="en-IN"/>
          </a:p>
        </p:txBody>
      </p:sp>
    </p:spTree>
    <p:extLst>
      <p:ext uri="{BB962C8B-B14F-4D97-AF65-F5344CB8AC3E}">
        <p14:creationId xmlns:p14="http://schemas.microsoft.com/office/powerpoint/2010/main" val="394657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0000"/>
            <a:lum/>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C3AC6B-96DE-4CD1-AD24-FF47AA4246F4}" type="datetimeFigureOut">
              <a:rPr lang="en-IN" smtClean="0"/>
              <a:t>30-04-2023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C09C29-C5D4-493F-B79E-B73499A22047}" type="slidenum">
              <a:rPr lang="en-IN" smtClean="0"/>
              <a:t>‹#›</a:t>
            </a:fld>
            <a:endParaRPr lang="en-IN"/>
          </a:p>
        </p:txBody>
      </p:sp>
    </p:spTree>
    <p:extLst>
      <p:ext uri="{BB962C8B-B14F-4D97-AF65-F5344CB8AC3E}">
        <p14:creationId xmlns:p14="http://schemas.microsoft.com/office/powerpoint/2010/main" val="3410787387"/>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 id="2147484219" r:id="rId16"/>
    <p:sldLayoutId id="214748422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umaraswamy/ISF_code/blob/827e43b44f819a0f2bda3705527149b5e10f4093/Python_code.py" TargetMode="External"/><Relationship Id="rId2" Type="http://schemas.openxmlformats.org/officeDocument/2006/relationships/hyperlink" Target="https://github.com/K-umaraswamy/ISF_code/blob/827e43b44f819a0f2bda3705527149b5e10f4093/ISF_BTP.cpp"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sciencedirect.com/science/article/pii/S0890695518308691"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281E24B-7CEA-FF0F-E0E1-D7730F762022}"/>
              </a:ext>
            </a:extLst>
          </p:cNvPr>
          <p:cNvSpPr>
            <a:spLocks noGrp="1"/>
          </p:cNvSpPr>
          <p:nvPr>
            <p:ph type="subTitle" idx="1"/>
          </p:nvPr>
        </p:nvSpPr>
        <p:spPr>
          <a:xfrm>
            <a:off x="2243392" y="534256"/>
            <a:ext cx="9784222" cy="4702628"/>
          </a:xfrm>
        </p:spPr>
        <p:txBody>
          <a:bodyPr>
            <a:normAutofit fontScale="92500"/>
          </a:bodyPr>
          <a:lstStyle/>
          <a:p>
            <a:pPr algn="ctr"/>
            <a:r>
              <a:rPr lang="en-IN" sz="2800" dirty="0">
                <a:solidFill>
                  <a:schemeClr val="tx1">
                    <a:lumMod val="95000"/>
                    <a:lumOff val="5000"/>
                  </a:schemeClr>
                </a:solidFill>
                <a:latin typeface="Arial Rounded MT Bold" panose="020F0704030504030204" pitchFamily="34" charset="0"/>
              </a:rPr>
              <a:t>   BTP phase 2</a:t>
            </a:r>
          </a:p>
          <a:p>
            <a:pPr algn="l"/>
            <a:endParaRPr lang="en-IN" dirty="0"/>
          </a:p>
          <a:p>
            <a:pPr algn="ctr"/>
            <a:r>
              <a:rPr lang="en-IN" sz="2400" dirty="0">
                <a:solidFill>
                  <a:schemeClr val="tx1">
                    <a:lumMod val="95000"/>
                    <a:lumOff val="5000"/>
                  </a:schemeClr>
                </a:solidFill>
                <a:latin typeface="Arial Rounded MT Bold" panose="020F0704030504030204" pitchFamily="34" charset="0"/>
              </a:rPr>
              <a:t>                   Modelling and simulation of incremental sheet metal forming</a:t>
            </a:r>
          </a:p>
          <a:p>
            <a:pPr algn="l"/>
            <a:endParaRPr lang="en-IN" dirty="0"/>
          </a:p>
          <a:p>
            <a:pPr algn="l"/>
            <a:endParaRPr lang="en-IN" dirty="0"/>
          </a:p>
          <a:p>
            <a:pPr algn="l"/>
            <a:r>
              <a:rPr lang="en-IN" dirty="0"/>
              <a:t>                                </a:t>
            </a:r>
            <a:r>
              <a:rPr lang="en-IN" sz="2400" dirty="0">
                <a:solidFill>
                  <a:schemeClr val="tx1">
                    <a:lumMod val="95000"/>
                    <a:lumOff val="5000"/>
                  </a:schemeClr>
                </a:solidFill>
                <a:latin typeface="Arial Rounded MT Bold" panose="020F0704030504030204" pitchFamily="34" charset="0"/>
              </a:rPr>
              <a:t>Group Members </a:t>
            </a:r>
            <a:r>
              <a:rPr lang="en-IN" sz="2000" dirty="0">
                <a:solidFill>
                  <a:schemeClr val="tx1">
                    <a:lumMod val="95000"/>
                    <a:lumOff val="5000"/>
                  </a:schemeClr>
                </a:solidFill>
                <a:latin typeface="Arial Rounded MT Bold" panose="020F0704030504030204" pitchFamily="34" charset="0"/>
              </a:rPr>
              <a:t>                                                  </a:t>
            </a:r>
            <a:r>
              <a:rPr lang="en-IN" sz="2400" dirty="0">
                <a:solidFill>
                  <a:schemeClr val="tx1">
                    <a:lumMod val="95000"/>
                    <a:lumOff val="5000"/>
                  </a:schemeClr>
                </a:solidFill>
                <a:latin typeface="Arial Rounded MT Bold" panose="020F0704030504030204" pitchFamily="34" charset="0"/>
              </a:rPr>
              <a:t>Supervisor</a:t>
            </a:r>
          </a:p>
          <a:p>
            <a:pPr algn="l"/>
            <a:r>
              <a:rPr lang="en-IN" b="1" dirty="0">
                <a:solidFill>
                  <a:schemeClr val="tx1">
                    <a:lumMod val="95000"/>
                    <a:lumOff val="5000"/>
                  </a:schemeClr>
                </a:solidFill>
                <a:latin typeface="Arial" panose="020B0604020202020204" pitchFamily="34" charset="0"/>
                <a:cs typeface="Arial" panose="020B0604020202020204" pitchFamily="34" charset="0"/>
              </a:rPr>
              <a:t>                       </a:t>
            </a:r>
            <a:r>
              <a:rPr lang="en-IN" dirty="0">
                <a:solidFill>
                  <a:schemeClr val="tx1">
                    <a:lumMod val="95000"/>
                    <a:lumOff val="5000"/>
                  </a:schemeClr>
                </a:solidFill>
                <a:latin typeface="Arial" panose="020B0604020202020204" pitchFamily="34" charset="0"/>
                <a:cs typeface="Arial" panose="020B0604020202020204" pitchFamily="34" charset="0"/>
              </a:rPr>
              <a:t>Kumara Swamy B S                                        DR Uday Shanker Dixit</a:t>
            </a:r>
          </a:p>
          <a:p>
            <a:pPr algn="l"/>
            <a:r>
              <a:rPr lang="en-IN" dirty="0">
                <a:solidFill>
                  <a:schemeClr val="tx1">
                    <a:lumMod val="95000"/>
                    <a:lumOff val="5000"/>
                  </a:schemeClr>
                </a:solidFill>
                <a:latin typeface="Arial" panose="020B0604020202020204" pitchFamily="34" charset="0"/>
                <a:cs typeface="Arial" panose="020B0604020202020204" pitchFamily="34" charset="0"/>
              </a:rPr>
              <a:t>                       </a:t>
            </a:r>
            <a:r>
              <a:rPr lang="en-IN" sz="1900" dirty="0">
                <a:solidFill>
                  <a:schemeClr val="tx1">
                    <a:lumMod val="95000"/>
                    <a:lumOff val="5000"/>
                  </a:schemeClr>
                </a:solidFill>
                <a:latin typeface="Arial" panose="020B0604020202020204" pitchFamily="34" charset="0"/>
                <a:cs typeface="Arial" panose="020B0604020202020204" pitchFamily="34" charset="0"/>
              </a:rPr>
              <a:t>(200103131)                                          </a:t>
            </a:r>
            <a:r>
              <a:rPr lang="en-IN" sz="1900" dirty="0">
                <a:latin typeface="Arial" panose="020B0604020202020204" pitchFamily="34" charset="0"/>
                <a:cs typeface="Arial" panose="020B0604020202020204" pitchFamily="34" charset="0"/>
              </a:rPr>
              <a:t>(Department of Mechanical Engineering)</a:t>
            </a:r>
            <a:endParaRPr lang="en-IN" sz="2000" dirty="0">
              <a:latin typeface="Arial" panose="020B0604020202020204" pitchFamily="34" charset="0"/>
              <a:cs typeface="Arial" panose="020B0604020202020204" pitchFamily="34" charset="0"/>
            </a:endParaRPr>
          </a:p>
          <a:p>
            <a:pPr algn="l"/>
            <a:r>
              <a:rPr lang="en-IN" dirty="0">
                <a:solidFill>
                  <a:schemeClr val="tx1">
                    <a:lumMod val="95000"/>
                    <a:lumOff val="5000"/>
                  </a:schemeClr>
                </a:solidFill>
                <a:latin typeface="Arial" panose="020B0604020202020204" pitchFamily="34" charset="0"/>
                <a:cs typeface="Arial" panose="020B0604020202020204" pitchFamily="34" charset="0"/>
              </a:rPr>
              <a:t>                       Neeraj Kumar</a:t>
            </a:r>
          </a:p>
          <a:p>
            <a:pPr algn="l"/>
            <a:r>
              <a:rPr lang="en-IN" sz="1900" dirty="0">
                <a:solidFill>
                  <a:schemeClr val="tx1">
                    <a:lumMod val="95000"/>
                    <a:lumOff val="5000"/>
                  </a:schemeClr>
                </a:solidFill>
                <a:latin typeface="Arial" panose="020B0604020202020204" pitchFamily="34" charset="0"/>
                <a:cs typeface="Arial" panose="020B0604020202020204" pitchFamily="34" charset="0"/>
              </a:rPr>
              <a:t>                        (200103136)</a:t>
            </a:r>
          </a:p>
        </p:txBody>
      </p:sp>
      <p:pic>
        <p:nvPicPr>
          <p:cNvPr id="5" name="Picture 4">
            <a:extLst>
              <a:ext uri="{FF2B5EF4-FFF2-40B4-BE49-F238E27FC236}">
                <a16:creationId xmlns:a16="http://schemas.microsoft.com/office/drawing/2014/main" id="{DDC26194-1961-2CCA-C3CC-629146CEC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007" y="390418"/>
            <a:ext cx="1415242" cy="1428108"/>
          </a:xfrm>
          <a:prstGeom prst="rect">
            <a:avLst/>
          </a:prstGeom>
        </p:spPr>
      </p:pic>
    </p:spTree>
    <p:extLst>
      <p:ext uri="{BB962C8B-B14F-4D97-AF65-F5344CB8AC3E}">
        <p14:creationId xmlns:p14="http://schemas.microsoft.com/office/powerpoint/2010/main" val="205197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 calcmode="lin" valueType="num">
                                      <p:cBhvr additive="base">
                                        <p:cTn id="4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180472-53AB-0406-56DE-7BAD20E70AD4}"/>
                  </a:ext>
                </a:extLst>
              </p:cNvPr>
              <p:cNvSpPr txBox="1"/>
              <p:nvPr/>
            </p:nvSpPr>
            <p:spPr>
              <a:xfrm>
                <a:off x="2524378" y="691888"/>
                <a:ext cx="8982677" cy="5796780"/>
              </a:xfrm>
              <a:prstGeom prst="rect">
                <a:avLst/>
              </a:prstGeom>
              <a:noFill/>
            </p:spPr>
            <p:txBody>
              <a:bodyPr wrap="square" rtlCol="0">
                <a:spAutoFit/>
              </a:bodyPr>
              <a:lstStyle/>
              <a:p>
                <a:r>
                  <a:rPr lang="en-IN" sz="2000" dirty="0">
                    <a:latin typeface="19"/>
                    <a:cs typeface="Arial" panose="020B0604020202020204" pitchFamily="34" charset="0"/>
                  </a:rPr>
                  <a:t>The equivalent stress can be calculated by, </a:t>
                </a:r>
              </a:p>
              <a:p>
                <a:pPr/>
                <a14:m>
                  <m:oMathPara xmlns:m="http://schemas.openxmlformats.org/officeDocument/2006/math">
                    <m:oMathParaPr>
                      <m:jc m:val="centerGroup"/>
                    </m:oMathParaPr>
                    <m:oMath xmlns:m="http://schemas.openxmlformats.org/officeDocument/2006/math">
                      <m:acc>
                        <m:accPr>
                          <m:chr m:val="̅"/>
                          <m:ctrlPr>
                            <a:rPr lang="en-IN" sz="2000" i="1" kern="1200" smtClean="0">
                              <a:solidFill>
                                <a:srgbClr val="002060"/>
                              </a:solidFill>
                              <a:effectLst/>
                              <a:latin typeface="Cambria Math" panose="02040503050406030204" pitchFamily="18" charset="0"/>
                              <a:ea typeface="Cambria Math" panose="02040503050406030204" pitchFamily="18" charset="0"/>
                            </a:rPr>
                          </m:ctrlPr>
                        </m:accPr>
                        <m:e>
                          <m:r>
                            <a:rPr lang="en-IN" sz="2000" i="1" kern="1200">
                              <a:solidFill>
                                <a:srgbClr val="002060"/>
                              </a:solidFill>
                              <a:effectLst/>
                              <a:latin typeface="Cambria Math" panose="02040503050406030204" pitchFamily="18" charset="0"/>
                              <a:ea typeface="Cambria Math" panose="02040503050406030204" pitchFamily="18" charset="0"/>
                            </a:rPr>
                            <m:t>𝜎</m:t>
                          </m:r>
                        </m:e>
                      </m:acc>
                      <m:r>
                        <a:rPr lang="en-IN" sz="2000" b="0" i="1" kern="1200">
                          <a:solidFill>
                            <a:srgbClr val="002060"/>
                          </a:solidFill>
                          <a:effectLst/>
                          <a:latin typeface="Cambria Math" panose="02040503050406030204" pitchFamily="18" charset="0"/>
                          <a:ea typeface="Cambria Math" panose="02040503050406030204" pitchFamily="18" charset="0"/>
                        </a:rPr>
                        <m:t>= </m:t>
                      </m:r>
                      <m:f>
                        <m:fPr>
                          <m:ctrlPr>
                            <a:rPr lang="en-IN" sz="2000" b="0" i="1" kern="1200">
                              <a:solidFill>
                                <a:srgbClr val="002060"/>
                              </a:solidFill>
                              <a:effectLst/>
                              <a:latin typeface="Cambria Math" panose="02040503050406030204" pitchFamily="18" charset="0"/>
                              <a:ea typeface="Cambria Math" panose="02040503050406030204" pitchFamily="18" charset="0"/>
                            </a:rPr>
                          </m:ctrlPr>
                        </m:fPr>
                        <m:num>
                          <m:r>
                            <a:rPr lang="en-IN" sz="2000" b="0" i="1" kern="1200">
                              <a:solidFill>
                                <a:srgbClr val="002060"/>
                              </a:solidFill>
                              <a:effectLst/>
                              <a:latin typeface="Cambria Math" panose="02040503050406030204" pitchFamily="18" charset="0"/>
                              <a:ea typeface="Cambria Math" panose="02040503050406030204" pitchFamily="18" charset="0"/>
                            </a:rPr>
                            <m:t>1</m:t>
                          </m:r>
                        </m:num>
                        <m:den>
                          <m:rad>
                            <m:radPr>
                              <m:degHide m:val="on"/>
                              <m:ctrlPr>
                                <a:rPr lang="en-IN" sz="2000" b="0" i="1" kern="1200">
                                  <a:solidFill>
                                    <a:srgbClr val="002060"/>
                                  </a:solidFill>
                                  <a:effectLst/>
                                  <a:latin typeface="Cambria Math" panose="02040503050406030204" pitchFamily="18" charset="0"/>
                                  <a:ea typeface="Cambria Math" panose="02040503050406030204" pitchFamily="18" charset="0"/>
                                </a:rPr>
                              </m:ctrlPr>
                            </m:radPr>
                            <m:deg/>
                            <m:e>
                              <m:r>
                                <a:rPr lang="en-IN" sz="2000" b="0" i="1" kern="1200">
                                  <a:solidFill>
                                    <a:srgbClr val="002060"/>
                                  </a:solidFill>
                                  <a:effectLst/>
                                  <a:latin typeface="Cambria Math" panose="02040503050406030204" pitchFamily="18" charset="0"/>
                                  <a:ea typeface="Cambria Math" panose="02040503050406030204" pitchFamily="18" charset="0"/>
                                </a:rPr>
                                <m:t>2</m:t>
                              </m:r>
                            </m:e>
                          </m:rad>
                        </m:den>
                      </m:f>
                      <m:rad>
                        <m:radPr>
                          <m:degHide m:val="on"/>
                          <m:ctrlPr>
                            <a:rPr lang="en-IN" sz="2000" b="0" i="1" kern="1200">
                              <a:solidFill>
                                <a:srgbClr val="002060"/>
                              </a:solidFill>
                              <a:effectLst/>
                              <a:latin typeface="Cambria Math" panose="02040503050406030204" pitchFamily="18" charset="0"/>
                              <a:ea typeface="Cambria Math" panose="02040503050406030204" pitchFamily="18" charset="0"/>
                            </a:rPr>
                          </m:ctrlPr>
                        </m:radPr>
                        <m:deg/>
                        <m:e>
                          <m:sSup>
                            <m:sSupPr>
                              <m:ctrlPr>
                                <a:rPr lang="en-IN" sz="2000" b="0" i="1" kern="1200">
                                  <a:solidFill>
                                    <a:srgbClr val="002060"/>
                                  </a:solidFill>
                                  <a:effectLst/>
                                  <a:latin typeface="Cambria Math" panose="02040503050406030204" pitchFamily="18" charset="0"/>
                                  <a:ea typeface="Cambria Math" panose="02040503050406030204" pitchFamily="18" charset="0"/>
                                </a:rPr>
                              </m:ctrlPr>
                            </m:sSupPr>
                            <m:e>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𝜑</m:t>
                                  </m:r>
                                </m:sub>
                              </m:sSub>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𝑡</m:t>
                                  </m:r>
                                </m:sub>
                              </m:sSub>
                              <m:r>
                                <a:rPr lang="en-IN" sz="2000" b="0" i="1" kern="1200">
                                  <a:solidFill>
                                    <a:srgbClr val="002060"/>
                                  </a:solidFill>
                                  <a:effectLst/>
                                  <a:latin typeface="Cambria Math" panose="02040503050406030204" pitchFamily="18" charset="0"/>
                                  <a:ea typeface="Cambria Math" panose="02040503050406030204" pitchFamily="18" charset="0"/>
                                </a:rPr>
                                <m:t> )</m:t>
                              </m:r>
                            </m:e>
                            <m:sup>
                              <m:r>
                                <a:rPr lang="en-IN" sz="2000" b="0" i="1" kern="1200">
                                  <a:solidFill>
                                    <a:srgbClr val="002060"/>
                                  </a:solidFill>
                                  <a:effectLst/>
                                  <a:latin typeface="Cambria Math" panose="02040503050406030204" pitchFamily="18" charset="0"/>
                                  <a:ea typeface="Cambria Math" panose="02040503050406030204" pitchFamily="18" charset="0"/>
                                </a:rPr>
                                <m:t>2</m:t>
                              </m:r>
                            </m:sup>
                          </m:sSup>
                          <m:r>
                            <a:rPr lang="en-IN" sz="2000" b="0" i="1" kern="1200">
                              <a:solidFill>
                                <a:srgbClr val="002060"/>
                              </a:solidFill>
                              <a:effectLst/>
                              <a:latin typeface="Cambria Math" panose="02040503050406030204" pitchFamily="18" charset="0"/>
                              <a:ea typeface="Cambria Math" panose="02040503050406030204" pitchFamily="18" charset="0"/>
                            </a:rPr>
                            <m:t>+</m:t>
                          </m:r>
                          <m:sSup>
                            <m:sSupPr>
                              <m:ctrlPr>
                                <a:rPr lang="en-IN" sz="2000" b="0" i="1" kern="1200">
                                  <a:solidFill>
                                    <a:srgbClr val="002060"/>
                                  </a:solidFill>
                                  <a:effectLst/>
                                  <a:latin typeface="Cambria Math" panose="02040503050406030204" pitchFamily="18" charset="0"/>
                                  <a:ea typeface="Cambria Math" panose="02040503050406030204" pitchFamily="18" charset="0"/>
                                </a:rPr>
                              </m:ctrlPr>
                            </m:sSupPr>
                            <m:e>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𝜃</m:t>
                                  </m:r>
                                </m:sub>
                              </m:sSub>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𝑡</m:t>
                                  </m:r>
                                </m:sub>
                              </m:sSub>
                              <m:r>
                                <a:rPr lang="en-IN" sz="2000" b="0" i="1" kern="1200">
                                  <a:solidFill>
                                    <a:srgbClr val="002060"/>
                                  </a:solidFill>
                                  <a:effectLst/>
                                  <a:latin typeface="Cambria Math" panose="02040503050406030204" pitchFamily="18" charset="0"/>
                                  <a:ea typeface="Cambria Math" panose="02040503050406030204" pitchFamily="18" charset="0"/>
                                </a:rPr>
                                <m:t> )</m:t>
                              </m:r>
                            </m:e>
                            <m:sup>
                              <m:r>
                                <a:rPr lang="en-IN" sz="2000" b="0" i="1" kern="1200">
                                  <a:solidFill>
                                    <a:srgbClr val="002060"/>
                                  </a:solidFill>
                                  <a:effectLst/>
                                  <a:latin typeface="Cambria Math" panose="02040503050406030204" pitchFamily="18" charset="0"/>
                                  <a:ea typeface="Cambria Math" panose="02040503050406030204" pitchFamily="18" charset="0"/>
                                </a:rPr>
                                <m:t>2</m:t>
                              </m:r>
                            </m:sup>
                          </m:sSup>
                          <m:r>
                            <a:rPr lang="en-IN" sz="2000" b="0" i="1" kern="1200">
                              <a:solidFill>
                                <a:srgbClr val="002060"/>
                              </a:solidFill>
                              <a:effectLst/>
                              <a:latin typeface="Cambria Math" panose="02040503050406030204" pitchFamily="18" charset="0"/>
                              <a:ea typeface="Cambria Math" panose="02040503050406030204" pitchFamily="18" charset="0"/>
                            </a:rPr>
                            <m:t>+</m:t>
                          </m:r>
                          <m:sSup>
                            <m:sSupPr>
                              <m:ctrlPr>
                                <a:rPr lang="en-IN" sz="2000" b="0" i="1" kern="1200">
                                  <a:solidFill>
                                    <a:srgbClr val="002060"/>
                                  </a:solidFill>
                                  <a:effectLst/>
                                  <a:latin typeface="Cambria Math" panose="02040503050406030204" pitchFamily="18" charset="0"/>
                                  <a:ea typeface="Cambria Math" panose="02040503050406030204" pitchFamily="18" charset="0"/>
                                </a:rPr>
                              </m:ctrlPr>
                            </m:sSupPr>
                            <m:e>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𝜑</m:t>
                                  </m:r>
                                </m:sub>
                              </m:sSub>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𝜃</m:t>
                                  </m:r>
                                </m:sub>
                              </m:sSub>
                              <m:r>
                                <a:rPr lang="en-IN" sz="2000" b="0" i="1" kern="1200">
                                  <a:solidFill>
                                    <a:srgbClr val="002060"/>
                                  </a:solidFill>
                                  <a:effectLst/>
                                  <a:latin typeface="Cambria Math" panose="02040503050406030204" pitchFamily="18" charset="0"/>
                                  <a:ea typeface="Cambria Math" panose="02040503050406030204" pitchFamily="18" charset="0"/>
                                </a:rPr>
                                <m:t> )</m:t>
                              </m:r>
                            </m:e>
                            <m:sup>
                              <m:r>
                                <a:rPr lang="en-IN" sz="2000" b="0" i="1" kern="1200">
                                  <a:solidFill>
                                    <a:srgbClr val="002060"/>
                                  </a:solidFill>
                                  <a:effectLst/>
                                  <a:latin typeface="Cambria Math" panose="02040503050406030204" pitchFamily="18" charset="0"/>
                                  <a:ea typeface="Cambria Math" panose="02040503050406030204" pitchFamily="18" charset="0"/>
                                </a:rPr>
                                <m:t>2</m:t>
                              </m:r>
                            </m:sup>
                          </m:sSup>
                        </m:e>
                      </m:rad>
                      <m:r>
                        <a:rPr lang="en-IN" sz="2000" b="0" i="1" kern="1200">
                          <a:solidFill>
                            <a:srgbClr val="002060"/>
                          </a:solidFill>
                          <a:effectLst/>
                          <a:latin typeface="Cambria Math" panose="02040503050406030204" pitchFamily="18" charset="0"/>
                          <a:ea typeface="Cambria Math" panose="02040503050406030204" pitchFamily="18" charset="0"/>
                        </a:rPr>
                        <m:t> = </m:t>
                      </m:r>
                      <m:f>
                        <m:fPr>
                          <m:ctrlPr>
                            <a:rPr lang="en-IN" sz="2000" b="0" i="1" kern="1200">
                              <a:solidFill>
                                <a:srgbClr val="002060"/>
                              </a:solidFill>
                              <a:effectLst/>
                              <a:latin typeface="Cambria Math" panose="02040503050406030204" pitchFamily="18" charset="0"/>
                              <a:ea typeface="Cambria Math" panose="02040503050406030204" pitchFamily="18" charset="0"/>
                            </a:rPr>
                          </m:ctrlPr>
                        </m:fPr>
                        <m:num>
                          <m:rad>
                            <m:radPr>
                              <m:degHide m:val="on"/>
                              <m:ctrlPr>
                                <a:rPr lang="en-IN" sz="2000" b="0" i="1" kern="1200">
                                  <a:solidFill>
                                    <a:srgbClr val="002060"/>
                                  </a:solidFill>
                                  <a:effectLst/>
                                  <a:latin typeface="Cambria Math" panose="02040503050406030204" pitchFamily="18" charset="0"/>
                                  <a:ea typeface="Cambria Math" panose="02040503050406030204" pitchFamily="18" charset="0"/>
                                </a:rPr>
                              </m:ctrlPr>
                            </m:radPr>
                            <m:deg/>
                            <m:e>
                              <m:r>
                                <a:rPr lang="en-IN" sz="2000" b="0" i="1" kern="1200">
                                  <a:solidFill>
                                    <a:srgbClr val="002060"/>
                                  </a:solidFill>
                                  <a:effectLst/>
                                  <a:latin typeface="Cambria Math" panose="02040503050406030204" pitchFamily="18" charset="0"/>
                                  <a:ea typeface="Cambria Math" panose="02040503050406030204" pitchFamily="18" charset="0"/>
                                </a:rPr>
                                <m:t>3</m:t>
                              </m:r>
                            </m:e>
                          </m:rad>
                        </m:num>
                        <m:den>
                          <m:r>
                            <a:rPr lang="en-IN" sz="2000" b="0" i="1" kern="1200">
                              <a:solidFill>
                                <a:srgbClr val="002060"/>
                              </a:solidFill>
                              <a:effectLst/>
                              <a:latin typeface="Cambria Math" panose="02040503050406030204" pitchFamily="18" charset="0"/>
                              <a:ea typeface="Cambria Math" panose="02040503050406030204" pitchFamily="18" charset="0"/>
                            </a:rPr>
                            <m:t>2</m:t>
                          </m:r>
                        </m:den>
                      </m:f>
                      <m:d>
                        <m:dPr>
                          <m:begChr m:val="|"/>
                          <m:endChr m:val="|"/>
                          <m:ctrlPr>
                            <a:rPr lang="en-IN" sz="2000" b="0" i="1" kern="1200">
                              <a:solidFill>
                                <a:srgbClr val="002060"/>
                              </a:solidFill>
                              <a:effectLst/>
                              <a:latin typeface="Cambria Math" panose="02040503050406030204" pitchFamily="18" charset="0"/>
                              <a:ea typeface="Cambria Math" panose="02040503050406030204" pitchFamily="18" charset="0"/>
                            </a:rPr>
                          </m:ctrlPr>
                        </m:dPr>
                        <m:e>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𝜑</m:t>
                              </m:r>
                            </m:sub>
                          </m:sSub>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𝑡</m:t>
                              </m:r>
                            </m:sub>
                          </m:sSub>
                        </m:e>
                      </m:d>
                    </m:oMath>
                  </m:oMathPara>
                </a14:m>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19"/>
                    <a:cs typeface="Arial" panose="020B0604020202020204" pitchFamily="34" charset="0"/>
                  </a:rPr>
                  <a:t>The following equations for calculating the meridional stress and through-thickness acting on the small element can be represented as, </a:t>
                </a:r>
              </a:p>
              <a:p>
                <a:pPr/>
                <a14:m>
                  <m:oMathPara xmlns:m="http://schemas.openxmlformats.org/officeDocument/2006/math">
                    <m:oMathParaPr>
                      <m:jc m:val="centerGroup"/>
                    </m:oMathParaPr>
                    <m:oMath xmlns:m="http://schemas.openxmlformats.org/officeDocument/2006/math">
                      <m:sSub>
                        <m:sSubPr>
                          <m:ctrlPr>
                            <a:rPr lang="en-IN" sz="2000" i="1" kern="1200" smtClean="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𝜎</m:t>
                          </m:r>
                        </m:e>
                        <m:sub>
                          <m:r>
                            <a:rPr lang="en-IN" sz="2000" i="1" kern="1200">
                              <a:solidFill>
                                <a:srgbClr val="002060"/>
                              </a:solidFill>
                              <a:effectLst/>
                              <a:latin typeface="Cambria Math" panose="02040503050406030204" pitchFamily="18" charset="0"/>
                              <a:ea typeface="Cambria Math" panose="02040503050406030204" pitchFamily="18" charset="0"/>
                            </a:rPr>
                            <m:t>∅</m:t>
                          </m:r>
                        </m:sub>
                      </m:sSub>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num>
                        <m:den>
                          <m:rad>
                            <m:radPr>
                              <m:degHide m:val="on"/>
                              <m:ctrlPr>
                                <a:rPr lang="en-IN" sz="2000" b="0" i="1" kern="1200">
                                  <a:solidFill>
                                    <a:srgbClr val="002060"/>
                                  </a:solidFill>
                                  <a:effectLst/>
                                  <a:latin typeface="Cambria Math" panose="02040503050406030204" pitchFamily="18" charset="0"/>
                                </a:rPr>
                              </m:ctrlPr>
                            </m:radPr>
                            <m:deg/>
                            <m:e>
                              <m:r>
                                <a:rPr lang="en-IN" sz="2000" b="0" i="1" kern="1200">
                                  <a:solidFill>
                                    <a:srgbClr val="002060"/>
                                  </a:solidFill>
                                  <a:effectLst/>
                                  <a:latin typeface="Cambria Math" panose="02040503050406030204" pitchFamily="18" charset="0"/>
                                </a:rPr>
                                <m:t>3</m:t>
                              </m:r>
                            </m:e>
                          </m:rad>
                        </m:den>
                      </m:f>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+0.5</m:t>
                          </m:r>
                          <m:r>
                            <a:rPr lang="en-IN" sz="2000" b="0" i="1" kern="1200">
                              <a:solidFill>
                                <a:srgbClr val="002060"/>
                              </a:solidFill>
                              <a:effectLst/>
                              <a:latin typeface="Cambria Math" panose="02040503050406030204" pitchFamily="18" charset="0"/>
                            </a:rPr>
                            <m:t>𝑡</m:t>
                          </m:r>
                        </m:num>
                        <m:den>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+2.5</m:t>
                          </m:r>
                          <m:r>
                            <a:rPr lang="en-IN" sz="2000" b="0" i="1" kern="1200">
                              <a:solidFill>
                                <a:srgbClr val="002060"/>
                              </a:solidFill>
                              <a:effectLst/>
                              <a:latin typeface="Cambria Math" panose="02040503050406030204" pitchFamily="18" charset="0"/>
                            </a:rPr>
                            <m:t>𝑡</m:t>
                          </m:r>
                        </m:den>
                      </m:f>
                      <m:acc>
                        <m:accPr>
                          <m:chr m:val="̅"/>
                          <m:ctrlPr>
                            <a:rPr lang="en-IN" sz="2000" b="0" i="1" kern="1200">
                              <a:solidFill>
                                <a:srgbClr val="002060"/>
                              </a:solidFill>
                              <a:effectLst/>
                              <a:latin typeface="Cambria Math" panose="02040503050406030204" pitchFamily="18" charset="0"/>
                            </a:rPr>
                          </m:ctrlPr>
                        </m:accPr>
                        <m:e>
                          <m:r>
                            <a:rPr lang="en-IN" sz="2000" b="0" i="1" kern="1200">
                              <a:solidFill>
                                <a:srgbClr val="002060"/>
                              </a:solidFill>
                              <a:effectLst/>
                              <a:latin typeface="Cambria Math" panose="02040503050406030204" pitchFamily="18" charset="0"/>
                              <a:ea typeface="Cambria Math" panose="02040503050406030204" pitchFamily="18" charset="0"/>
                            </a:rPr>
                            <m:t>𝜎</m:t>
                          </m:r>
                        </m:e>
                      </m:acc>
                    </m:oMath>
                  </m:oMathPara>
                </a14:m>
                <a:endParaRPr lang="en-IN" sz="2000" dirty="0">
                  <a:solidFill>
                    <a:srgbClr val="002060"/>
                  </a:solidFill>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IN" sz="2000" i="1" kern="1200" smtClean="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rPr>
                            <m:t>𝑡</m:t>
                          </m:r>
                        </m:sub>
                      </m:sSub>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num>
                        <m:den>
                          <m:rad>
                            <m:radPr>
                              <m:degHide m:val="on"/>
                              <m:ctrlPr>
                                <a:rPr lang="en-IN" sz="2000" b="0" i="1" kern="1200">
                                  <a:solidFill>
                                    <a:srgbClr val="002060"/>
                                  </a:solidFill>
                                  <a:effectLst/>
                                  <a:latin typeface="Cambria Math" panose="02040503050406030204" pitchFamily="18" charset="0"/>
                                </a:rPr>
                              </m:ctrlPr>
                            </m:radPr>
                            <m:deg/>
                            <m:e>
                              <m:r>
                                <a:rPr lang="en-IN" sz="2000" b="0" i="1" kern="1200">
                                  <a:solidFill>
                                    <a:srgbClr val="002060"/>
                                  </a:solidFill>
                                  <a:effectLst/>
                                  <a:latin typeface="Cambria Math" panose="02040503050406030204" pitchFamily="18" charset="0"/>
                                </a:rPr>
                                <m:t>3</m:t>
                              </m:r>
                            </m:e>
                          </m:rad>
                        </m:den>
                      </m:f>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𝑡</m:t>
                          </m:r>
                        </m:num>
                        <m:den>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+2.5</m:t>
                          </m:r>
                          <m:r>
                            <a:rPr lang="en-IN" sz="2000" b="0" i="1" kern="1200">
                              <a:solidFill>
                                <a:srgbClr val="002060"/>
                              </a:solidFill>
                              <a:effectLst/>
                              <a:latin typeface="Cambria Math" panose="02040503050406030204" pitchFamily="18" charset="0"/>
                            </a:rPr>
                            <m:t>𝑡</m:t>
                          </m:r>
                        </m:den>
                      </m:f>
                      <m:acc>
                        <m:accPr>
                          <m:chr m:val="̅"/>
                          <m:ctrlPr>
                            <a:rPr lang="en-IN" sz="2000" b="0" i="1" kern="1200">
                              <a:solidFill>
                                <a:srgbClr val="002060"/>
                              </a:solidFill>
                              <a:effectLst/>
                              <a:latin typeface="Cambria Math" panose="02040503050406030204" pitchFamily="18" charset="0"/>
                            </a:rPr>
                          </m:ctrlPr>
                        </m:accPr>
                        <m:e>
                          <m:r>
                            <a:rPr lang="en-IN" sz="2000" b="0" i="1" kern="1200">
                              <a:solidFill>
                                <a:srgbClr val="002060"/>
                              </a:solidFill>
                              <a:effectLst/>
                              <a:latin typeface="Cambria Math" panose="02040503050406030204" pitchFamily="18" charset="0"/>
                              <a:ea typeface="Cambria Math" panose="02040503050406030204" pitchFamily="18" charset="0"/>
                            </a:rPr>
                            <m:t>𝜎</m:t>
                          </m:r>
                        </m:e>
                      </m:acc>
                    </m:oMath>
                  </m:oMathPara>
                </a14:m>
                <a:endParaRPr lang="en-IN" sz="2000" dirty="0">
                  <a:solidFill>
                    <a:srgbClr val="002060"/>
                  </a:solidFill>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19"/>
                    <a:cs typeface="Arial" panose="020B0604020202020204" pitchFamily="34" charset="0"/>
                  </a:rPr>
                  <a:t>The cosine law is used to calculate the sheet thickness in the present work as follow </a:t>
                </a:r>
              </a:p>
              <a:p>
                <a:pPr/>
                <a14:m>
                  <m:oMathPara xmlns:m="http://schemas.openxmlformats.org/officeDocument/2006/math">
                    <m:oMathParaPr>
                      <m:jc m:val="centerGroup"/>
                    </m:oMathParaPr>
                    <m:oMath xmlns:m="http://schemas.openxmlformats.org/officeDocument/2006/math">
                      <m:r>
                        <a:rPr lang="en-IN" sz="2000" b="0" i="1" kern="1200" smtClean="0">
                          <a:solidFill>
                            <a:srgbClr val="002060"/>
                          </a:solidFill>
                          <a:effectLst/>
                          <a:latin typeface="Cambria Math" panose="02040503050406030204" pitchFamily="18" charset="0"/>
                        </a:rPr>
                        <m:t>𝑡</m:t>
                      </m:r>
                      <m:r>
                        <a:rPr lang="en-IN" sz="2000" b="0" i="1" kern="1200" smtClean="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𝑡</m:t>
                          </m:r>
                        </m:e>
                        <m:sub>
                          <m:r>
                            <a:rPr lang="en-IN" sz="2000" b="0" i="1" kern="1200">
                              <a:solidFill>
                                <a:srgbClr val="002060"/>
                              </a:solidFill>
                              <a:effectLst/>
                              <a:latin typeface="Cambria Math" panose="02040503050406030204" pitchFamily="18" charset="0"/>
                            </a:rPr>
                            <m:t>0</m:t>
                          </m:r>
                        </m:sub>
                      </m:sSub>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r>
                            <a:rPr lang="en-IN" sz="2000" b="0" i="1" kern="1200">
                              <a:solidFill>
                                <a:srgbClr val="002060"/>
                              </a:solidFill>
                              <a:effectLst/>
                              <a:latin typeface="Cambria Math" panose="02040503050406030204" pitchFamily="18" charset="0"/>
                              <a:ea typeface="Cambria Math" panose="02040503050406030204" pitchFamily="18" charset="0"/>
                            </a:rPr>
                            <m:t>𝛼</m:t>
                          </m:r>
                        </m:e>
                      </m:func>
                    </m:oMath>
                  </m:oMathPara>
                </a14:m>
                <a:endParaRPr lang="en-IN" sz="2000" dirty="0">
                  <a:solidFill>
                    <a:srgbClr val="002060"/>
                  </a:solidFill>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sz="2000" b="1" dirty="0">
                    <a:latin typeface="19"/>
                    <a:cs typeface="Arial" panose="020B0604020202020204" pitchFamily="34" charset="0"/>
                  </a:rPr>
                  <a:t>Analytical forming force model of SPIF:</a:t>
                </a:r>
              </a:p>
              <a:p>
                <a:endParaRPr lang="en-IN" sz="2000" dirty="0">
                  <a:latin typeface="19"/>
                  <a:cs typeface="Arial" panose="020B0604020202020204" pitchFamily="34" charset="0"/>
                </a:endParaRPr>
              </a:p>
              <a:p>
                <a:r>
                  <a:rPr lang="en-IN" sz="2000" dirty="0">
                    <a:latin typeface="19"/>
                    <a:cs typeface="Arial" panose="020B0604020202020204" pitchFamily="34" charset="0"/>
                  </a:rPr>
                  <a:t>The equivalent stress can be described by,</a:t>
                </a:r>
              </a:p>
              <a:p>
                <a:pPr/>
                <a14:m>
                  <m:oMathPara xmlns:m="http://schemas.openxmlformats.org/officeDocument/2006/math">
                    <m:oMathParaPr>
                      <m:jc m:val="centerGroup"/>
                    </m:oMathParaPr>
                    <m:oMath xmlns:m="http://schemas.openxmlformats.org/officeDocument/2006/math">
                      <m:acc>
                        <m:accPr>
                          <m:chr m:val="̅"/>
                          <m:ctrlPr>
                            <a:rPr lang="en-IN" sz="2000" b="0" i="1" kern="1200" smtClean="0">
                              <a:solidFill>
                                <a:srgbClr val="002060"/>
                              </a:solidFill>
                              <a:effectLst/>
                              <a:latin typeface="Cambria Math" panose="02040503050406030204" pitchFamily="18" charset="0"/>
                              <a:ea typeface="Cambria Math" panose="02040503050406030204" pitchFamily="18" charset="0"/>
                            </a:rPr>
                          </m:ctrlPr>
                        </m:accPr>
                        <m:e>
                          <m:r>
                            <a:rPr lang="en-IN" sz="2000" b="0" i="1" kern="1200">
                              <a:solidFill>
                                <a:srgbClr val="002060"/>
                              </a:solidFill>
                              <a:effectLst/>
                              <a:latin typeface="Cambria Math" panose="02040503050406030204" pitchFamily="18" charset="0"/>
                              <a:ea typeface="Cambria Math" panose="02040503050406030204" pitchFamily="18" charset="0"/>
                            </a:rPr>
                            <m:t>𝜎</m:t>
                          </m:r>
                        </m:e>
                      </m:acc>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0</m:t>
                          </m:r>
                        </m:sub>
                      </m:sSub>
                      <m:r>
                        <a:rPr lang="en-IN" sz="2000" b="0" i="1" kern="1200">
                          <a:solidFill>
                            <a:srgbClr val="002060"/>
                          </a:solidFill>
                          <a:effectLst/>
                          <a:latin typeface="Cambria Math" panose="02040503050406030204" pitchFamily="18" charset="0"/>
                          <a:ea typeface="Cambria Math" panose="02040503050406030204" pitchFamily="18" charset="0"/>
                        </a:rPr>
                        <m:t>+</m:t>
                      </m:r>
                      <m:r>
                        <a:rPr lang="en-IN" sz="2000" b="0" i="1" kern="1200">
                          <a:solidFill>
                            <a:srgbClr val="002060"/>
                          </a:solidFill>
                          <a:effectLst/>
                          <a:latin typeface="Cambria Math" panose="02040503050406030204" pitchFamily="18" charset="0"/>
                          <a:ea typeface="Cambria Math" panose="02040503050406030204" pitchFamily="18" charset="0"/>
                        </a:rPr>
                        <m:t>𝐾</m:t>
                      </m:r>
                      <m:r>
                        <a:rPr lang="en-IN" sz="2000" b="0" i="1" kern="1200">
                          <a:solidFill>
                            <a:srgbClr val="002060"/>
                          </a:solidFill>
                          <a:effectLst/>
                          <a:latin typeface="Cambria Math" panose="02040503050406030204" pitchFamily="18" charset="0"/>
                          <a:ea typeface="Cambria Math" panose="02040503050406030204" pitchFamily="18" charset="0"/>
                        </a:rPr>
                        <m:t>(1−</m:t>
                      </m:r>
                      <m:sSup>
                        <m:sSupPr>
                          <m:ctrlPr>
                            <a:rPr lang="en-IN" sz="2000" b="0" i="1" kern="1200">
                              <a:solidFill>
                                <a:srgbClr val="002060"/>
                              </a:solidFill>
                              <a:effectLst/>
                              <a:latin typeface="Cambria Math" panose="02040503050406030204" pitchFamily="18" charset="0"/>
                              <a:ea typeface="Cambria Math" panose="02040503050406030204" pitchFamily="18" charset="0"/>
                            </a:rPr>
                          </m:ctrlPr>
                        </m:sSupPr>
                        <m:e>
                          <m:r>
                            <a:rPr lang="en-IN" sz="2000" b="0" i="1" kern="1200">
                              <a:solidFill>
                                <a:srgbClr val="002060"/>
                              </a:solidFill>
                              <a:effectLst/>
                              <a:latin typeface="Cambria Math" panose="02040503050406030204" pitchFamily="18" charset="0"/>
                              <a:ea typeface="Cambria Math" panose="02040503050406030204" pitchFamily="18" charset="0"/>
                            </a:rPr>
                            <m:t>𝑒</m:t>
                          </m:r>
                        </m:e>
                        <m:sup>
                          <m:r>
                            <a:rPr lang="en-IN" sz="2000" b="0" i="1" kern="1200">
                              <a:solidFill>
                                <a:srgbClr val="002060"/>
                              </a:solidFill>
                              <a:effectLst/>
                              <a:latin typeface="Cambria Math" panose="02040503050406030204" pitchFamily="18" charset="0"/>
                              <a:ea typeface="Cambria Math" panose="02040503050406030204" pitchFamily="18" charset="0"/>
                            </a:rPr>
                            <m:t>−</m:t>
                          </m:r>
                          <m:r>
                            <a:rPr lang="en-IN" sz="2000" b="0" i="1" kern="1200">
                              <a:solidFill>
                                <a:srgbClr val="002060"/>
                              </a:solidFill>
                              <a:effectLst/>
                              <a:latin typeface="Cambria Math" panose="02040503050406030204" pitchFamily="18" charset="0"/>
                              <a:ea typeface="Cambria Math" panose="02040503050406030204" pitchFamily="18" charset="0"/>
                            </a:rPr>
                            <m:t>𝑛</m:t>
                          </m:r>
                          <m:sSup>
                            <m:sSupPr>
                              <m:ctrlPr>
                                <a:rPr lang="en-IN" sz="2000" b="0" i="1" kern="1200">
                                  <a:solidFill>
                                    <a:srgbClr val="002060"/>
                                  </a:solidFill>
                                  <a:effectLst/>
                                  <a:latin typeface="Cambria Math" panose="02040503050406030204" pitchFamily="18" charset="0"/>
                                  <a:ea typeface="Cambria Math" panose="02040503050406030204" pitchFamily="18" charset="0"/>
                                </a:rPr>
                              </m:ctrlPr>
                            </m:sSupPr>
                            <m:e>
                              <m:acc>
                                <m:accPr>
                                  <m:chr m:val="̅"/>
                                  <m:ctrlPr>
                                    <a:rPr lang="en-IN" sz="2000" b="0" i="1" kern="1200">
                                      <a:solidFill>
                                        <a:srgbClr val="002060"/>
                                      </a:solidFill>
                                      <a:effectLst/>
                                      <a:latin typeface="Cambria Math" panose="02040503050406030204" pitchFamily="18" charset="0"/>
                                      <a:ea typeface="Cambria Math" panose="02040503050406030204" pitchFamily="18" charset="0"/>
                                    </a:rPr>
                                  </m:ctrlPr>
                                </m:accPr>
                                <m:e>
                                  <m:r>
                                    <a:rPr lang="en-IN" sz="2000" b="0" i="1" kern="1200">
                                      <a:solidFill>
                                        <a:srgbClr val="002060"/>
                                      </a:solidFill>
                                      <a:effectLst/>
                                      <a:latin typeface="Cambria Math" panose="02040503050406030204" pitchFamily="18" charset="0"/>
                                      <a:ea typeface="Cambria Math" panose="02040503050406030204" pitchFamily="18" charset="0"/>
                                    </a:rPr>
                                    <m:t>𝜀</m:t>
                                  </m:r>
                                </m:e>
                              </m:acc>
                            </m:e>
                            <m:sup>
                              <m:r>
                                <a:rPr lang="en-IN" sz="2000" b="0" i="1" kern="1200">
                                  <a:solidFill>
                                    <a:srgbClr val="002060"/>
                                  </a:solidFill>
                                  <a:effectLst/>
                                  <a:latin typeface="Cambria Math" panose="02040503050406030204" pitchFamily="18" charset="0"/>
                                  <a:ea typeface="Cambria Math" panose="02040503050406030204" pitchFamily="18" charset="0"/>
                                </a:rPr>
                                <m:t>𝑝</m:t>
                              </m:r>
                            </m:sup>
                          </m:sSup>
                        </m:sup>
                      </m:sSup>
                      <m:r>
                        <a:rPr lang="en-IN" sz="2000" b="0" i="1" kern="1200">
                          <a:solidFill>
                            <a:srgbClr val="002060"/>
                          </a:solidFill>
                          <a:effectLst/>
                          <a:latin typeface="Cambria Math" panose="02040503050406030204" pitchFamily="18" charset="0"/>
                          <a:ea typeface="Cambria Math" panose="02040503050406030204" pitchFamily="18" charset="0"/>
                        </a:rPr>
                        <m:t>)</m:t>
                      </m:r>
                    </m:oMath>
                  </m:oMathPara>
                </a14:m>
                <a:endParaRPr lang="en-US" sz="2000" dirty="0">
                  <a:latin typeface="19"/>
                  <a:cs typeface="Arial" panose="020B0604020202020204" pitchFamily="34" charset="0"/>
                </a:endParaRPr>
              </a:p>
            </p:txBody>
          </p:sp>
        </mc:Choice>
        <mc:Fallback xmlns="">
          <p:sp>
            <p:nvSpPr>
              <p:cNvPr id="4" name="TextBox 3">
                <a:extLst>
                  <a:ext uri="{FF2B5EF4-FFF2-40B4-BE49-F238E27FC236}">
                    <a16:creationId xmlns:a16="http://schemas.microsoft.com/office/drawing/2014/main" id="{6B180472-53AB-0406-56DE-7BAD20E70AD4}"/>
                  </a:ext>
                </a:extLst>
              </p:cNvPr>
              <p:cNvSpPr txBox="1">
                <a:spLocks noRot="1" noChangeAspect="1" noMove="1" noResize="1" noEditPoints="1" noAdjustHandles="1" noChangeArrowheads="1" noChangeShapeType="1" noTextEdit="1"/>
              </p:cNvSpPr>
              <p:nvPr/>
            </p:nvSpPr>
            <p:spPr>
              <a:xfrm>
                <a:off x="2524378" y="691888"/>
                <a:ext cx="8982677" cy="5796780"/>
              </a:xfrm>
              <a:prstGeom prst="rect">
                <a:avLst/>
              </a:prstGeom>
              <a:blipFill>
                <a:blip r:embed="rId2"/>
                <a:stretch>
                  <a:fillRect l="-678" t="-526" b="-210"/>
                </a:stretch>
              </a:blipFill>
            </p:spPr>
            <p:txBody>
              <a:bodyPr/>
              <a:lstStyle/>
              <a:p>
                <a:r>
                  <a:rPr lang="en-IN">
                    <a:noFill/>
                  </a:rPr>
                  <a:t> </a:t>
                </a:r>
              </a:p>
            </p:txBody>
          </p:sp>
        </mc:Fallback>
      </mc:AlternateContent>
    </p:spTree>
    <p:extLst>
      <p:ext uri="{BB962C8B-B14F-4D97-AF65-F5344CB8AC3E}">
        <p14:creationId xmlns:p14="http://schemas.microsoft.com/office/powerpoint/2010/main" val="3879588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500"/>
                                        <p:tgtEl>
                                          <p:spTgt spid="4">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barn(inVertical)">
                                      <p:cBhvr>
                                        <p:cTn id="30" dur="500"/>
                                        <p:tgtEl>
                                          <p:spTgt spid="4">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D5B702-8FF3-38A2-2EAE-FAE3EB916DB8}"/>
              </a:ext>
            </a:extLst>
          </p:cNvPr>
          <p:cNvSpPr txBox="1"/>
          <p:nvPr/>
        </p:nvSpPr>
        <p:spPr>
          <a:xfrm>
            <a:off x="3904339" y="6400647"/>
            <a:ext cx="6729413" cy="338554"/>
          </a:xfrm>
          <a:prstGeom prst="rect">
            <a:avLst/>
          </a:prstGeom>
          <a:noFill/>
        </p:spPr>
        <p:txBody>
          <a:bodyPr wrap="square" rtlCol="0">
            <a:spAutoFit/>
          </a:bodyPr>
          <a:lstStyle/>
          <a:p>
            <a:r>
              <a:rPr lang="en-US" sz="1600" dirty="0">
                <a:solidFill>
                  <a:srgbClr val="7030A0"/>
                </a:solidFill>
                <a:latin typeface="Arial" panose="020B0604020202020204" pitchFamily="34" charset="0"/>
                <a:cs typeface="Arial" panose="020B0604020202020204" pitchFamily="34" charset="0"/>
              </a:rPr>
              <a:t>Schematic representation of ISF forming (inspired by Silva et al.)</a:t>
            </a:r>
            <a:endParaRPr lang="en-IN" sz="1600" dirty="0">
              <a:solidFill>
                <a:srgbClr val="7030A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C31544E-0E02-3A29-BAA2-A24222E17A6A}"/>
              </a:ext>
            </a:extLst>
          </p:cNvPr>
          <p:cNvPicPr>
            <a:picLocks noChangeAspect="1"/>
          </p:cNvPicPr>
          <p:nvPr/>
        </p:nvPicPr>
        <p:blipFill>
          <a:blip r:embed="rId2"/>
          <a:stretch>
            <a:fillRect/>
          </a:stretch>
        </p:blipFill>
        <p:spPr>
          <a:xfrm>
            <a:off x="2759805" y="56508"/>
            <a:ext cx="7873947" cy="6292769"/>
          </a:xfrm>
          <a:prstGeom prst="rect">
            <a:avLst/>
          </a:prstGeom>
        </p:spPr>
      </p:pic>
    </p:spTree>
    <p:extLst>
      <p:ext uri="{BB962C8B-B14F-4D97-AF65-F5344CB8AC3E}">
        <p14:creationId xmlns:p14="http://schemas.microsoft.com/office/powerpoint/2010/main" val="1684614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180472-53AB-0406-56DE-7BAD20E70AD4}"/>
                  </a:ext>
                </a:extLst>
              </p:cNvPr>
              <p:cNvSpPr txBox="1"/>
              <p:nvPr/>
            </p:nvSpPr>
            <p:spPr>
              <a:xfrm>
                <a:off x="2534653" y="446886"/>
                <a:ext cx="8982677" cy="6411114"/>
              </a:xfrm>
              <a:prstGeom prst="rect">
                <a:avLst/>
              </a:prstGeom>
              <a:noFill/>
            </p:spPr>
            <p:txBody>
              <a:bodyPr wrap="square" rtlCol="0">
                <a:spAutoFit/>
              </a:bodyPr>
              <a:lstStyle/>
              <a:p>
                <a:r>
                  <a:rPr lang="en-US" sz="2000" dirty="0">
                    <a:latin typeface="19"/>
                    <a:cs typeface="Arial" panose="020B0604020202020204" pitchFamily="34" charset="0"/>
                  </a:rPr>
                  <a:t>The circumferential strain </a:t>
                </a:r>
                <a14:m>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i="1" smtClean="0">
                            <a:latin typeface="Cambria Math" panose="02040503050406030204" pitchFamily="18" charset="0"/>
                            <a:ea typeface="Cambria Math" panose="02040503050406030204" pitchFamily="18" charset="0"/>
                            <a:cs typeface="Arial" panose="020B0604020202020204" pitchFamily="34" charset="0"/>
                          </a:rPr>
                          <m:t>𝜀</m:t>
                        </m:r>
                      </m:e>
                      <m:sub>
                        <m:r>
                          <a:rPr lang="en-US" sz="2000" i="1" smtClean="0">
                            <a:latin typeface="Cambria Math" panose="02040503050406030204" pitchFamily="18" charset="0"/>
                            <a:ea typeface="Cambria Math" panose="02040503050406030204" pitchFamily="18" charset="0"/>
                            <a:cs typeface="Arial" panose="020B0604020202020204" pitchFamily="34" charset="0"/>
                          </a:rPr>
                          <m:t>∅</m:t>
                        </m:r>
                      </m:sub>
                    </m:sSub>
                  </m:oMath>
                </a14:m>
                <a:r>
                  <a:rPr lang="en-US" sz="2000" dirty="0">
                    <a:latin typeface="19"/>
                    <a:cs typeface="Arial" panose="020B0604020202020204" pitchFamily="34" charset="0"/>
                  </a:rPr>
                  <a:t> is caused by stretching and bending, which can be derived by,</a:t>
                </a:r>
              </a:p>
              <a:p>
                <a:endParaRPr lang="en-US" sz="2000" dirty="0">
                  <a:latin typeface="19"/>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IN" sz="2000" i="1" kern="1200" smtClean="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i="1" kern="1200">
                              <a:solidFill>
                                <a:srgbClr val="002060"/>
                              </a:solidFill>
                              <a:effectLst/>
                              <a:latin typeface="Cambria Math" panose="02040503050406030204" pitchFamily="18" charset="0"/>
                              <a:ea typeface="Cambria Math" panose="02040503050406030204" pitchFamily="18" charset="0"/>
                            </a:rPr>
                            <m:t>∅</m:t>
                          </m:r>
                        </m:sub>
                      </m:sSub>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rPr>
                            <m:t>𝑠𝑡𝑟𝑒𝑡𝑐h𝑖𝑛𝑔</m:t>
                          </m:r>
                        </m:sub>
                      </m:sSub>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rPr>
                            <m:t>𝑏𝑒𝑛𝑑𝑖𝑛𝑔</m:t>
                          </m:r>
                        </m:sub>
                      </m:sSub>
                      <m:r>
                        <a:rPr lang="en-IN" sz="2000" b="0" i="1" kern="1200">
                          <a:solidFill>
                            <a:srgbClr val="002060"/>
                          </a:solidFill>
                          <a:effectLst/>
                          <a:latin typeface="Cambria Math" panose="02040503050406030204" pitchFamily="18" charset="0"/>
                        </a:rPr>
                        <m:t>=</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ln</m:t>
                          </m:r>
                        </m:fName>
                        <m:e>
                          <m:d>
                            <m:dPr>
                              <m:ctrlPr>
                                <a:rPr lang="en-IN" sz="2000" b="0" i="1" kern="1200">
                                  <a:solidFill>
                                    <a:srgbClr val="002060"/>
                                  </a:solidFill>
                                  <a:effectLst/>
                                  <a:latin typeface="Cambria Math" panose="02040503050406030204" pitchFamily="18" charset="0"/>
                                </a:rPr>
                              </m:ctrlPr>
                            </m:dPr>
                            <m:e>
                              <m:f>
                                <m:fPr>
                                  <m:ctrlPr>
                                    <a:rPr lang="en-IN" sz="2000" b="0" i="1" kern="1200">
                                      <a:solidFill>
                                        <a:srgbClr val="002060"/>
                                      </a:solidFill>
                                      <a:effectLst/>
                                      <a:latin typeface="Cambria Math" panose="02040503050406030204" pitchFamily="18" charset="0"/>
                                    </a:rPr>
                                  </m:ctrlPr>
                                </m:fPr>
                                <m:num>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𝑡</m:t>
                                      </m:r>
                                    </m:e>
                                    <m:sub>
                                      <m:r>
                                        <a:rPr lang="en-IN" sz="2000" b="0" i="1" kern="1200">
                                          <a:solidFill>
                                            <a:srgbClr val="002060"/>
                                          </a:solidFill>
                                          <a:effectLst/>
                                          <a:latin typeface="Cambria Math" panose="02040503050406030204" pitchFamily="18" charset="0"/>
                                        </a:rPr>
                                        <m:t>0</m:t>
                                      </m:r>
                                    </m:sub>
                                  </m:sSub>
                                </m:num>
                                <m:den>
                                  <m:r>
                                    <a:rPr lang="en-IN" sz="2000" b="0" i="1" kern="1200">
                                      <a:solidFill>
                                        <a:srgbClr val="002060"/>
                                      </a:solidFill>
                                      <a:effectLst/>
                                      <a:latin typeface="Cambria Math" panose="02040503050406030204" pitchFamily="18" charset="0"/>
                                    </a:rPr>
                                    <m:t>𝑡</m:t>
                                  </m:r>
                                </m:den>
                              </m:f>
                            </m:e>
                          </m:d>
                          <m:r>
                            <a:rPr lang="en-IN" sz="2000" b="0" i="1" kern="1200">
                              <a:solidFill>
                                <a:srgbClr val="002060"/>
                              </a:solidFill>
                              <a:effectLst/>
                              <a:latin typeface="Cambria Math" panose="02040503050406030204" pitchFamily="18" charset="0"/>
                            </a:rPr>
                            <m:t>+</m:t>
                          </m:r>
                          <m:func>
                            <m:funcPr>
                              <m:ctrlPr>
                                <a:rPr lang="en-IN" sz="2000" b="0" i="1" kern="1200">
                                  <a:solidFill>
                                    <a:srgbClr val="002060"/>
                                  </a:solidFill>
                                  <a:effectLst/>
                                  <a:latin typeface="Cambria Math" panose="02040503050406030204" pitchFamily="18" charset="0"/>
                                </a:rPr>
                              </m:ctrlPr>
                            </m:funcPr>
                            <m:fName>
                              <m:r>
                                <a:rPr lang="en-IN" sz="2000" b="0" i="0" kern="1200">
                                  <a:solidFill>
                                    <a:srgbClr val="002060"/>
                                  </a:solidFill>
                                  <a:effectLst/>
                                  <a:latin typeface="Cambria Math" panose="02040503050406030204" pitchFamily="18" charset="0"/>
                                </a:rPr>
                                <m:t>(</m:t>
                              </m:r>
                              <m:r>
                                <m:rPr>
                                  <m:sty m:val="p"/>
                                </m:rPr>
                                <a:rPr lang="en-IN" sz="2000" b="0" i="0" kern="1200">
                                  <a:solidFill>
                                    <a:srgbClr val="002060"/>
                                  </a:solidFill>
                                  <a:effectLst/>
                                  <a:latin typeface="Cambria Math" panose="02040503050406030204" pitchFamily="18" charset="0"/>
                                </a:rPr>
                                <m:t>ln</m:t>
                              </m:r>
                            </m:fName>
                            <m:e>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𝑟</m:t>
                                  </m:r>
                                </m:num>
                                <m:den>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𝑅</m:t>
                                      </m:r>
                                    </m:e>
                                    <m:sub>
                                      <m:r>
                                        <a:rPr lang="en-IN" sz="2000" b="0" i="1" kern="1200">
                                          <a:solidFill>
                                            <a:srgbClr val="002060"/>
                                          </a:solidFill>
                                          <a:effectLst/>
                                          <a:latin typeface="Cambria Math" panose="02040503050406030204" pitchFamily="18" charset="0"/>
                                        </a:rPr>
                                        <m:t>𝑚</m:t>
                                      </m:r>
                                    </m:sub>
                                  </m:sSub>
                                </m:den>
                              </m:f>
                              <m:r>
                                <a:rPr lang="en-IN" sz="2000" b="0" i="1" kern="1200">
                                  <a:solidFill>
                                    <a:srgbClr val="002060"/>
                                  </a:solidFill>
                                  <a:effectLst/>
                                  <a:latin typeface="Cambria Math" panose="02040503050406030204" pitchFamily="18" charset="0"/>
                                </a:rPr>
                                <m:t>)=</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ln</m:t>
                                  </m:r>
                                </m:fName>
                                <m:e>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𝑟</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𝑡</m:t>
                                          </m:r>
                                        </m:e>
                                        <m:sub>
                                          <m:r>
                                            <a:rPr lang="en-IN" sz="2000" b="0" i="1" kern="1200">
                                              <a:solidFill>
                                                <a:srgbClr val="002060"/>
                                              </a:solidFill>
                                              <a:effectLst/>
                                              <a:latin typeface="Cambria Math" panose="02040503050406030204" pitchFamily="18" charset="0"/>
                                            </a:rPr>
                                            <m:t>0</m:t>
                                          </m:r>
                                        </m:sub>
                                      </m:sSub>
                                    </m:num>
                                    <m:den>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𝑅</m:t>
                                          </m:r>
                                        </m:e>
                                        <m:sub>
                                          <m:r>
                                            <a:rPr lang="en-IN" sz="2000" b="0" i="1" kern="1200">
                                              <a:solidFill>
                                                <a:srgbClr val="002060"/>
                                              </a:solidFill>
                                              <a:effectLst/>
                                              <a:latin typeface="Cambria Math" panose="02040503050406030204" pitchFamily="18" charset="0"/>
                                            </a:rPr>
                                            <m:t>𝑚</m:t>
                                          </m:r>
                                        </m:sub>
                                      </m:sSub>
                                      <m:r>
                                        <a:rPr lang="en-IN" sz="2000" b="0" i="1" kern="1200">
                                          <a:solidFill>
                                            <a:srgbClr val="002060"/>
                                          </a:solidFill>
                                          <a:effectLst/>
                                          <a:latin typeface="Cambria Math" panose="02040503050406030204" pitchFamily="18" charset="0"/>
                                        </a:rPr>
                                        <m:t>𝑡</m:t>
                                      </m:r>
                                    </m:den>
                                  </m:f>
                                </m:e>
                              </m:func>
                            </m:e>
                          </m:func>
                        </m:e>
                      </m:func>
                      <m:r>
                        <a:rPr lang="en-IN" sz="2000" b="0" i="1" kern="1200">
                          <a:solidFill>
                            <a:srgbClr val="002060"/>
                          </a:solidFill>
                          <a:effectLst/>
                          <a:latin typeface="Cambria Math" panose="02040503050406030204" pitchFamily="18" charset="0"/>
                        </a:rPr>
                        <m:t>)</m:t>
                      </m:r>
                    </m:oMath>
                  </m:oMathPara>
                </a14:m>
                <a:endParaRPr lang="en-IN" sz="2000" dirty="0">
                  <a:solidFill>
                    <a:srgbClr val="002060"/>
                  </a:solidFill>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US" sz="2000" dirty="0">
                    <a:latin typeface="19"/>
                    <a:cs typeface="Arial" panose="020B0604020202020204" pitchFamily="34" charset="0"/>
                  </a:rPr>
                  <a:t>Based on volume constancy assumption and plane strain state, the thickness strain can be given by,</a:t>
                </a:r>
                <a:endParaRPr lang="en-IN" sz="2000" dirty="0">
                  <a:latin typeface="19"/>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IN" sz="2000" i="1" kern="1200" smtClean="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rPr>
                            <m:t>𝑡</m:t>
                          </m:r>
                        </m:sub>
                      </m:sSub>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ea typeface="Cambria Math" panose="02040503050406030204" pitchFamily="18" charset="0"/>
                            </a:rPr>
                            <m:t>𝜑</m:t>
                          </m:r>
                        </m:sub>
                      </m:sSub>
                      <m:r>
                        <a:rPr lang="en-IN" sz="2000" b="0" i="1" kern="1200">
                          <a:solidFill>
                            <a:srgbClr val="002060"/>
                          </a:solidFill>
                          <a:effectLst/>
                          <a:latin typeface="Cambria Math" panose="02040503050406030204" pitchFamily="18" charset="0"/>
                        </a:rPr>
                        <m:t>=</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ln</m:t>
                          </m:r>
                        </m:fName>
                        <m:e>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𝑟</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r>
                                    <a:rPr lang="en-IN" sz="2000" b="0" i="1" kern="1200">
                                      <a:solidFill>
                                        <a:srgbClr val="002060"/>
                                      </a:solidFill>
                                      <a:effectLst/>
                                      <a:latin typeface="Cambria Math" panose="02040503050406030204" pitchFamily="18" charset="0"/>
                                      <a:ea typeface="Cambria Math" panose="02040503050406030204" pitchFamily="18" charset="0"/>
                                    </a:rPr>
                                    <m:t>𝛼</m:t>
                                  </m:r>
                                  <m:r>
                                    <a:rPr lang="en-IN" sz="2000" b="0" i="1" kern="1200">
                                      <a:solidFill>
                                        <a:srgbClr val="002060"/>
                                      </a:solidFill>
                                      <a:effectLst/>
                                      <a:latin typeface="Cambria Math" panose="02040503050406030204" pitchFamily="18" charset="0"/>
                                      <a:ea typeface="Cambria Math" panose="02040503050406030204" pitchFamily="18" charset="0"/>
                                    </a:rPr>
                                    <m:t>+</m:t>
                                  </m:r>
                                  <m:r>
                                    <a:rPr lang="en-IN" sz="2000" b="0" i="1" kern="1200">
                                      <a:solidFill>
                                        <a:srgbClr val="002060"/>
                                      </a:solidFill>
                                      <a:effectLst/>
                                      <a:latin typeface="Cambria Math" panose="02040503050406030204" pitchFamily="18" charset="0"/>
                                      <a:ea typeface="Cambria Math" panose="02040503050406030204" pitchFamily="18" charset="0"/>
                                    </a:rPr>
                                    <m:t>𝑡</m:t>
                                  </m:r>
                                  <m:func>
                                    <m:funcPr>
                                      <m:ctrlPr>
                                        <a:rPr lang="en-IN" sz="2000" b="0" i="1" kern="1200">
                                          <a:solidFill>
                                            <a:srgbClr val="002060"/>
                                          </a:solidFill>
                                          <a:effectLst/>
                                          <a:latin typeface="Cambria Math" panose="02040503050406030204" pitchFamily="18" charset="0"/>
                                          <a:ea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ea typeface="Cambria Math" panose="02040503050406030204" pitchFamily="18" charset="0"/>
                                        </a:rPr>
                                        <m:t>cos</m:t>
                                      </m:r>
                                    </m:fName>
                                    <m:e>
                                      <m:r>
                                        <a:rPr lang="en-IN" sz="2000" b="0" i="1" kern="1200">
                                          <a:solidFill>
                                            <a:srgbClr val="002060"/>
                                          </a:solidFill>
                                          <a:effectLst/>
                                          <a:latin typeface="Cambria Math" panose="02040503050406030204" pitchFamily="18" charset="0"/>
                                          <a:ea typeface="Cambria Math" panose="02040503050406030204" pitchFamily="18" charset="0"/>
                                        </a:rPr>
                                        <m:t>𝛼</m:t>
                                      </m:r>
                                    </m:e>
                                  </m:func>
                                </m:e>
                              </m:func>
                            </m:num>
                            <m:den>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𝑟</m:t>
                              </m:r>
                            </m:den>
                          </m:f>
                          <m:r>
                            <a:rPr lang="en-IN" sz="2000" b="0" i="1" kern="1200">
                              <a:solidFill>
                                <a:srgbClr val="002060"/>
                              </a:solidFill>
                              <a:effectLst/>
                              <a:latin typeface="Cambria Math" panose="02040503050406030204" pitchFamily="18" charset="0"/>
                            </a:rPr>
                            <m:t>)</m:t>
                          </m:r>
                        </m:e>
                      </m:func>
                    </m:oMath>
                  </m:oMathPara>
                </a14:m>
                <a:endParaRPr lang="en-IN" sz="2000" dirty="0">
                  <a:solidFill>
                    <a:srgbClr val="002060"/>
                  </a:solidFill>
                  <a:effectLst/>
                  <a:latin typeface="Arial" panose="020B0604020202020204" pitchFamily="34" charset="0"/>
                  <a:cs typeface="Arial" panose="020B0604020202020204" pitchFamily="34" charset="0"/>
                </a:endParaRPr>
              </a:p>
              <a:p>
                <a:endParaRPr lang="en-IN" sz="2000" dirty="0">
                  <a:effectLst/>
                  <a:latin typeface="Arial" panose="020B0604020202020204" pitchFamily="34" charset="0"/>
                  <a:cs typeface="Arial" panose="020B0604020202020204" pitchFamily="34" charset="0"/>
                </a:endParaRPr>
              </a:p>
              <a:p>
                <a:r>
                  <a:rPr lang="en-US" sz="2000" dirty="0">
                    <a:latin typeface="19"/>
                    <a:cs typeface="Arial" panose="020B0604020202020204" pitchFamily="34" charset="0"/>
                  </a:rPr>
                  <a:t>The equivalent plastic strain can be calculated by,</a:t>
                </a:r>
              </a:p>
              <a:p>
                <a:endParaRPr lang="en-US" sz="2000" dirty="0">
                  <a:latin typeface="19"/>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IN" sz="2000" b="0" i="1" kern="1200" smtClean="0">
                              <a:solidFill>
                                <a:srgbClr val="002060"/>
                              </a:solidFill>
                              <a:effectLst/>
                              <a:latin typeface="Cambria Math" panose="02040503050406030204" pitchFamily="18" charset="0"/>
                            </a:rPr>
                          </m:ctrlPr>
                        </m:accPr>
                        <m:e>
                          <m:r>
                            <a:rPr lang="en-IN" sz="2000" b="0" i="1" kern="1200">
                              <a:solidFill>
                                <a:srgbClr val="002060"/>
                              </a:solidFill>
                              <a:effectLst/>
                              <a:latin typeface="Cambria Math" panose="02040503050406030204" pitchFamily="18" charset="0"/>
                              <a:ea typeface="Cambria Math" panose="02040503050406030204" pitchFamily="18" charset="0"/>
                            </a:rPr>
                            <m:t>𝜀</m:t>
                          </m:r>
                        </m:e>
                      </m:acc>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ad>
                            <m:radPr>
                              <m:degHide m:val="on"/>
                              <m:ctrlPr>
                                <a:rPr lang="en-IN" sz="2000" b="0" i="1" kern="1200">
                                  <a:solidFill>
                                    <a:srgbClr val="002060"/>
                                  </a:solidFill>
                                  <a:effectLst/>
                                  <a:latin typeface="Cambria Math" panose="02040503050406030204" pitchFamily="18" charset="0"/>
                                </a:rPr>
                              </m:ctrlPr>
                            </m:radPr>
                            <m:deg/>
                            <m:e>
                              <m:r>
                                <a:rPr lang="en-IN" sz="2000" b="0" i="1" kern="1200">
                                  <a:solidFill>
                                    <a:srgbClr val="002060"/>
                                  </a:solidFill>
                                  <a:effectLst/>
                                  <a:latin typeface="Cambria Math" panose="02040503050406030204" pitchFamily="18" charset="0"/>
                                </a:rPr>
                                <m:t>2</m:t>
                              </m:r>
                            </m:e>
                          </m:rad>
                        </m:num>
                        <m:den>
                          <m:r>
                            <a:rPr lang="en-IN" sz="2000" b="0" i="1" kern="1200">
                              <a:solidFill>
                                <a:srgbClr val="002060"/>
                              </a:solidFill>
                              <a:effectLst/>
                              <a:latin typeface="Cambria Math" panose="02040503050406030204" pitchFamily="18" charset="0"/>
                            </a:rPr>
                            <m:t>3</m:t>
                          </m:r>
                        </m:den>
                      </m:f>
                      <m:rad>
                        <m:radPr>
                          <m:degHide m:val="on"/>
                          <m:ctrlPr>
                            <a:rPr lang="en-IN" sz="2000" b="0" i="1" kern="1200">
                              <a:solidFill>
                                <a:srgbClr val="002060"/>
                              </a:solidFill>
                              <a:effectLst/>
                              <a:latin typeface="Cambria Math" panose="02040503050406030204" pitchFamily="18" charset="0"/>
                            </a:rPr>
                          </m:ctrlPr>
                        </m:radPr>
                        <m:deg/>
                        <m:e>
                          <m:sSup>
                            <m:sSupPr>
                              <m:ctrlPr>
                                <a:rPr lang="en-IN" sz="2000" b="0" i="1" kern="1200">
                                  <a:solidFill>
                                    <a:srgbClr val="002060"/>
                                  </a:solidFill>
                                  <a:effectLst/>
                                  <a:latin typeface="Cambria Math" panose="02040503050406030204" pitchFamily="18" charset="0"/>
                                </a:rPr>
                              </m:ctrlPr>
                            </m:sSupPr>
                            <m:e>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rPr>
                                    <m:t>𝑟</m:t>
                                  </m:r>
                                </m:sub>
                              </m:sSub>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ea typeface="Cambria Math" panose="02040503050406030204" pitchFamily="18" charset="0"/>
                                    </a:rPr>
                                    <m:t>𝜃</m:t>
                                  </m:r>
                                </m:sub>
                              </m:sSub>
                              <m:r>
                                <a:rPr lang="en-IN" sz="2000" b="0" i="1" kern="1200">
                                  <a:solidFill>
                                    <a:srgbClr val="002060"/>
                                  </a:solidFill>
                                  <a:effectLst/>
                                  <a:latin typeface="Cambria Math" panose="02040503050406030204" pitchFamily="18" charset="0"/>
                                </a:rPr>
                                <m:t> )</m:t>
                              </m:r>
                            </m:e>
                            <m:sup>
                              <m:r>
                                <a:rPr lang="en-IN" sz="2000" b="0" i="1" kern="1200">
                                  <a:solidFill>
                                    <a:srgbClr val="002060"/>
                                  </a:solidFill>
                                  <a:effectLst/>
                                  <a:latin typeface="Cambria Math" panose="02040503050406030204" pitchFamily="18" charset="0"/>
                                </a:rPr>
                                <m:t>2</m:t>
                              </m:r>
                            </m:sup>
                          </m:sSup>
                          <m:r>
                            <a:rPr lang="en-IN" sz="2000" b="0" i="1" kern="1200">
                              <a:solidFill>
                                <a:srgbClr val="002060"/>
                              </a:solidFill>
                              <a:effectLst/>
                              <a:latin typeface="Cambria Math" panose="02040503050406030204" pitchFamily="18" charset="0"/>
                            </a:rPr>
                            <m:t>+</m:t>
                          </m:r>
                          <m:sSup>
                            <m:sSupPr>
                              <m:ctrlPr>
                                <a:rPr lang="en-IN" sz="2000" b="0" i="1" kern="1200">
                                  <a:solidFill>
                                    <a:srgbClr val="002060"/>
                                  </a:solidFill>
                                  <a:effectLst/>
                                  <a:latin typeface="Cambria Math" panose="02040503050406030204" pitchFamily="18" charset="0"/>
                                </a:rPr>
                              </m:ctrlPr>
                            </m:sSupPr>
                            <m:e>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ea typeface="Cambria Math" panose="02040503050406030204" pitchFamily="18" charset="0"/>
                                    </a:rPr>
                                    <m:t>𝜑</m:t>
                                  </m:r>
                                </m:sub>
                              </m:sSub>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ea typeface="Cambria Math" panose="02040503050406030204" pitchFamily="18" charset="0"/>
                                    </a:rPr>
                                    <m:t>𝜃</m:t>
                                  </m:r>
                                </m:sub>
                              </m:sSub>
                              <m:r>
                                <a:rPr lang="en-IN" sz="2000" b="0" i="1" kern="1200">
                                  <a:solidFill>
                                    <a:srgbClr val="002060"/>
                                  </a:solidFill>
                                  <a:effectLst/>
                                  <a:latin typeface="Cambria Math" panose="02040503050406030204" pitchFamily="18" charset="0"/>
                                </a:rPr>
                                <m:t> )</m:t>
                              </m:r>
                            </m:e>
                            <m:sup>
                              <m:r>
                                <a:rPr lang="en-IN" sz="2000" b="0" i="1" kern="1200">
                                  <a:solidFill>
                                    <a:srgbClr val="002060"/>
                                  </a:solidFill>
                                  <a:effectLst/>
                                  <a:latin typeface="Cambria Math" panose="02040503050406030204" pitchFamily="18" charset="0"/>
                                </a:rPr>
                                <m:t>2</m:t>
                              </m:r>
                            </m:sup>
                          </m:sSup>
                          <m:r>
                            <a:rPr lang="en-IN" sz="2000" b="0" i="1" kern="1200">
                              <a:solidFill>
                                <a:srgbClr val="002060"/>
                              </a:solidFill>
                              <a:effectLst/>
                              <a:latin typeface="Cambria Math" panose="02040503050406030204" pitchFamily="18" charset="0"/>
                            </a:rPr>
                            <m:t>+</m:t>
                          </m:r>
                          <m:sSup>
                            <m:sSupPr>
                              <m:ctrlPr>
                                <a:rPr lang="en-IN" sz="2000" b="0" i="1" kern="1200">
                                  <a:solidFill>
                                    <a:srgbClr val="002060"/>
                                  </a:solidFill>
                                  <a:effectLst/>
                                  <a:latin typeface="Cambria Math" panose="02040503050406030204" pitchFamily="18" charset="0"/>
                                </a:rPr>
                              </m:ctrlPr>
                            </m:sSupPr>
                            <m:e>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rPr>
                                    <m:t>𝑟</m:t>
                                  </m:r>
                                </m:sub>
                              </m:sSub>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𝜀</m:t>
                                  </m:r>
                                </m:e>
                                <m:sub>
                                  <m:r>
                                    <a:rPr lang="en-IN" sz="2000" b="0" i="1" kern="1200">
                                      <a:solidFill>
                                        <a:srgbClr val="002060"/>
                                      </a:solidFill>
                                      <a:effectLst/>
                                      <a:latin typeface="Cambria Math" panose="02040503050406030204" pitchFamily="18" charset="0"/>
                                      <a:ea typeface="Cambria Math" panose="02040503050406030204" pitchFamily="18" charset="0"/>
                                    </a:rPr>
                                    <m:t>𝜑</m:t>
                                  </m:r>
                                </m:sub>
                              </m:sSub>
                              <m:r>
                                <a:rPr lang="en-IN" sz="2000" b="0" i="1" kern="1200">
                                  <a:solidFill>
                                    <a:srgbClr val="002060"/>
                                  </a:solidFill>
                                  <a:effectLst/>
                                  <a:latin typeface="Cambria Math" panose="02040503050406030204" pitchFamily="18" charset="0"/>
                                </a:rPr>
                                <m:t> )</m:t>
                              </m:r>
                            </m:e>
                            <m:sup>
                              <m:r>
                                <a:rPr lang="en-IN" sz="2000" b="0" i="1" kern="1200">
                                  <a:solidFill>
                                    <a:srgbClr val="002060"/>
                                  </a:solidFill>
                                  <a:effectLst/>
                                  <a:latin typeface="Cambria Math" panose="02040503050406030204" pitchFamily="18" charset="0"/>
                                </a:rPr>
                                <m:t>2</m:t>
                              </m:r>
                            </m:sup>
                          </m:sSup>
                          <m:r>
                            <a:rPr lang="en-IN" sz="2000" b="0" i="1" kern="1200">
                              <a:solidFill>
                                <a:srgbClr val="002060"/>
                              </a:solidFill>
                              <a:effectLst/>
                              <a:latin typeface="Cambria Math" panose="02040503050406030204" pitchFamily="18" charset="0"/>
                            </a:rPr>
                            <m:t>  </m:t>
                          </m:r>
                        </m:e>
                      </m:rad>
                      <m:r>
                        <a:rPr lang="en-IN" sz="2000" b="0" i="1" kern="1200">
                          <a:solidFill>
                            <a:srgbClr val="002060"/>
                          </a:solidFill>
                          <a:effectLst/>
                          <a:latin typeface="Cambria Math" panose="02040503050406030204" pitchFamily="18" charset="0"/>
                        </a:rPr>
                        <m:t>= </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num>
                        <m:den>
                          <m:rad>
                            <m:radPr>
                              <m:degHide m:val="on"/>
                              <m:ctrlPr>
                                <a:rPr lang="en-IN" sz="2000" b="0" i="1" kern="1200">
                                  <a:solidFill>
                                    <a:srgbClr val="002060"/>
                                  </a:solidFill>
                                  <a:effectLst/>
                                  <a:latin typeface="Cambria Math" panose="02040503050406030204" pitchFamily="18" charset="0"/>
                                </a:rPr>
                              </m:ctrlPr>
                            </m:radPr>
                            <m:deg/>
                            <m:e>
                              <m:r>
                                <a:rPr lang="en-IN" sz="2000" b="0" i="1" kern="1200">
                                  <a:solidFill>
                                    <a:srgbClr val="002060"/>
                                  </a:solidFill>
                                  <a:effectLst/>
                                  <a:latin typeface="Cambria Math" panose="02040503050406030204" pitchFamily="18" charset="0"/>
                                </a:rPr>
                                <m:t>3</m:t>
                              </m:r>
                            </m:e>
                          </m:rad>
                        </m:den>
                      </m:f>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ln</m:t>
                          </m:r>
                        </m:fName>
                        <m:e>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𝑟</m:t>
                              </m:r>
                            </m:num>
                            <m:den>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𝑟</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r>
                                    <a:rPr lang="en-IN" sz="2000" b="0" i="1" kern="1200">
                                      <a:solidFill>
                                        <a:srgbClr val="002060"/>
                                      </a:solidFill>
                                      <a:effectLst/>
                                      <a:latin typeface="Cambria Math" panose="02040503050406030204" pitchFamily="18" charset="0"/>
                                      <a:ea typeface="Cambria Math" panose="02040503050406030204" pitchFamily="18" charset="0"/>
                                    </a:rPr>
                                    <m:t>𝛼</m:t>
                                  </m:r>
                                  <m:r>
                                    <a:rPr lang="en-IN" sz="2000" b="0" i="1" kern="1200">
                                      <a:solidFill>
                                        <a:srgbClr val="002060"/>
                                      </a:solidFill>
                                      <a:effectLst/>
                                      <a:latin typeface="Cambria Math" panose="02040503050406030204" pitchFamily="18" charset="0"/>
                                      <a:ea typeface="Cambria Math" panose="02040503050406030204" pitchFamily="18" charset="0"/>
                                    </a:rPr>
                                    <m:t>+</m:t>
                                  </m:r>
                                  <m:r>
                                    <a:rPr lang="en-IN" sz="2000" b="0" i="1" kern="1200">
                                      <a:solidFill>
                                        <a:srgbClr val="002060"/>
                                      </a:solidFill>
                                      <a:effectLst/>
                                      <a:latin typeface="Cambria Math" panose="02040503050406030204" pitchFamily="18" charset="0"/>
                                      <a:ea typeface="Cambria Math" panose="02040503050406030204" pitchFamily="18" charset="0"/>
                                    </a:rPr>
                                    <m:t>𝑡</m:t>
                                  </m:r>
                                  <m:func>
                                    <m:funcPr>
                                      <m:ctrlPr>
                                        <a:rPr lang="en-IN" sz="2000" b="0" i="1" kern="1200">
                                          <a:solidFill>
                                            <a:srgbClr val="002060"/>
                                          </a:solidFill>
                                          <a:effectLst/>
                                          <a:latin typeface="Cambria Math" panose="02040503050406030204" pitchFamily="18" charset="0"/>
                                          <a:ea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ea typeface="Cambria Math" panose="02040503050406030204" pitchFamily="18" charset="0"/>
                                        </a:rPr>
                                        <m:t>cos</m:t>
                                      </m:r>
                                    </m:fName>
                                    <m:e>
                                      <m:r>
                                        <a:rPr lang="en-IN" sz="2000" b="0" i="1" kern="1200">
                                          <a:solidFill>
                                            <a:srgbClr val="002060"/>
                                          </a:solidFill>
                                          <a:effectLst/>
                                          <a:latin typeface="Cambria Math" panose="02040503050406030204" pitchFamily="18" charset="0"/>
                                          <a:ea typeface="Cambria Math" panose="02040503050406030204" pitchFamily="18" charset="0"/>
                                        </a:rPr>
                                        <m:t>𝛼</m:t>
                                      </m:r>
                                    </m:e>
                                  </m:func>
                                </m:e>
                              </m:func>
                            </m:den>
                          </m:f>
                          <m:r>
                            <a:rPr lang="en-IN" sz="2000" b="0" i="1" kern="1200">
                              <a:solidFill>
                                <a:srgbClr val="002060"/>
                              </a:solidFill>
                              <a:effectLst/>
                              <a:latin typeface="Cambria Math" panose="02040503050406030204" pitchFamily="18" charset="0"/>
                            </a:rPr>
                            <m:t>)</m:t>
                          </m:r>
                        </m:e>
                      </m:func>
                    </m:oMath>
                  </m:oMathPara>
                </a14:m>
                <a:endParaRPr lang="en-US" sz="2000" dirty="0">
                  <a:solidFill>
                    <a:srgbClr val="00206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19"/>
                    <a:cs typeface="Arial" panose="020B0604020202020204" pitchFamily="34" charset="0"/>
                  </a:rPr>
                  <a:t>The analytical resultant force model of SPIF can be given by,</a:t>
                </a:r>
              </a:p>
              <a:p>
                <a:pPr/>
                <a14:m>
                  <m:oMathPara xmlns:m="http://schemas.openxmlformats.org/officeDocument/2006/math">
                    <m:oMathParaPr>
                      <m:jc m:val="centerGroup"/>
                    </m:oMathParaPr>
                    <m:oMath xmlns:m="http://schemas.openxmlformats.org/officeDocument/2006/math">
                      <m:r>
                        <a:rPr lang="en-IN" sz="2000" b="0" i="1" kern="1200" smtClean="0">
                          <a:solidFill>
                            <a:srgbClr val="002060"/>
                          </a:solidFill>
                          <a:effectLst/>
                          <a:latin typeface="Cambria Math" panose="02040503050406030204" pitchFamily="18" charset="0"/>
                        </a:rPr>
                        <m:t>𝐹</m:t>
                      </m:r>
                      <m:r>
                        <a:rPr lang="en-IN" sz="2000" b="0" i="1" kern="1200" smtClean="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rPr>
                            <m:t>𝑡</m:t>
                          </m:r>
                        </m:sub>
                      </m:sSub>
                      <m:r>
                        <a:rPr lang="en-IN" sz="2000" b="0" i="1" kern="1200">
                          <a:solidFill>
                            <a:srgbClr val="002060"/>
                          </a:solidFill>
                          <a:effectLst/>
                          <a:latin typeface="Cambria Math" panose="02040503050406030204" pitchFamily="18" charset="0"/>
                        </a:rPr>
                        <m:t>𝑆</m:t>
                      </m:r>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num>
                        <m:den>
                          <m:rad>
                            <m:radPr>
                              <m:degHide m:val="on"/>
                              <m:ctrlPr>
                                <a:rPr lang="en-IN" sz="2000" b="0" i="1" kern="1200">
                                  <a:solidFill>
                                    <a:srgbClr val="002060"/>
                                  </a:solidFill>
                                  <a:effectLst/>
                                  <a:latin typeface="Cambria Math" panose="02040503050406030204" pitchFamily="18" charset="0"/>
                                </a:rPr>
                              </m:ctrlPr>
                            </m:radPr>
                            <m:deg/>
                            <m:e>
                              <m:r>
                                <a:rPr lang="en-IN" sz="2000" b="0" i="1" kern="1200">
                                  <a:solidFill>
                                    <a:srgbClr val="002060"/>
                                  </a:solidFill>
                                  <a:effectLst/>
                                  <a:latin typeface="Cambria Math" panose="02040503050406030204" pitchFamily="18" charset="0"/>
                                </a:rPr>
                                <m:t>3</m:t>
                              </m:r>
                            </m:e>
                          </m:rad>
                        </m:den>
                      </m:f>
                      <m:r>
                        <a:rPr lang="en-IN" sz="2000" b="0" i="1" kern="1200">
                          <a:solidFill>
                            <a:srgbClr val="002060"/>
                          </a:solidFill>
                          <a:effectLst/>
                          <a:latin typeface="Cambria Math" panose="02040503050406030204" pitchFamily="18" charset="0"/>
                        </a:rPr>
                        <m:t> </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𝑡</m:t>
                          </m:r>
                        </m:num>
                        <m:den>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+2.5</m:t>
                          </m:r>
                          <m:r>
                            <a:rPr lang="en-IN" sz="2000" b="0" i="1" kern="1200">
                              <a:solidFill>
                                <a:srgbClr val="002060"/>
                              </a:solidFill>
                              <a:effectLst/>
                              <a:latin typeface="Cambria Math" panose="02040503050406030204" pitchFamily="18" charset="0"/>
                            </a:rPr>
                            <m:t>𝑡</m:t>
                          </m:r>
                        </m:den>
                      </m:f>
                      <m:acc>
                        <m:accPr>
                          <m:chr m:val="̅"/>
                          <m:ctrlPr>
                            <a:rPr lang="en-IN" sz="2000" b="0" i="1" kern="1200">
                              <a:solidFill>
                                <a:srgbClr val="002060"/>
                              </a:solidFill>
                              <a:effectLst/>
                              <a:latin typeface="Cambria Math" panose="02040503050406030204" pitchFamily="18" charset="0"/>
                            </a:rPr>
                          </m:ctrlPr>
                        </m:accPr>
                        <m:e>
                          <m:r>
                            <a:rPr lang="en-IN" sz="2000" b="0" i="1" kern="1200">
                              <a:solidFill>
                                <a:srgbClr val="002060"/>
                              </a:solidFill>
                              <a:effectLst/>
                              <a:latin typeface="Cambria Math" panose="02040503050406030204" pitchFamily="18" charset="0"/>
                              <a:ea typeface="Cambria Math" panose="02040503050406030204" pitchFamily="18" charset="0"/>
                            </a:rPr>
                            <m:t>𝜎</m:t>
                          </m:r>
                        </m:e>
                      </m:acc>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ea typeface="Cambria Math" panose="02040503050406030204" pitchFamily="18" charset="0"/>
                            </a:rPr>
                            <m:t>𝜋</m:t>
                          </m:r>
                          <m:r>
                            <a:rPr lang="en-IN" sz="2000" b="0" i="1" kern="1200">
                              <a:solidFill>
                                <a:srgbClr val="002060"/>
                              </a:solidFill>
                              <a:effectLst/>
                              <a:latin typeface="Cambria Math" panose="02040503050406030204" pitchFamily="18" charset="0"/>
                              <a:ea typeface="Cambria Math" panose="02040503050406030204" pitchFamily="18" charset="0"/>
                            </a:rPr>
                            <m:t>𝑟</m:t>
                          </m:r>
                        </m:num>
                        <m:den>
                          <m:r>
                            <a:rPr lang="en-IN" sz="2000" b="0" i="1" kern="1200">
                              <a:solidFill>
                                <a:srgbClr val="002060"/>
                              </a:solidFill>
                              <a:effectLst/>
                              <a:latin typeface="Cambria Math" panose="02040503050406030204" pitchFamily="18" charset="0"/>
                            </a:rPr>
                            <m:t>2</m:t>
                          </m:r>
                        </m:den>
                      </m:f>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1</m:t>
                          </m:r>
                        </m:sub>
                      </m:sSub>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(1−</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r>
                            <a:rPr lang="en-IN" sz="2000" b="0" i="1" kern="1200">
                              <a:solidFill>
                                <a:srgbClr val="002060"/>
                              </a:solidFill>
                              <a:effectLst/>
                              <a:latin typeface="Cambria Math" panose="02040503050406030204" pitchFamily="18" charset="0"/>
                              <a:ea typeface="Cambria Math" panose="02040503050406030204" pitchFamily="18" charset="0"/>
                            </a:rPr>
                            <m:t>𝛼</m:t>
                          </m:r>
                        </m:e>
                      </m:func>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ea typeface="Cambria Math" panose="02040503050406030204" pitchFamily="18" charset="0"/>
                            </a:rPr>
                            <m:t>𝛼</m:t>
                          </m:r>
                          <m:r>
                            <a:rPr lang="en-IN" sz="2000" b="0" i="1" kern="1200">
                              <a:solidFill>
                                <a:srgbClr val="002060"/>
                              </a:solidFill>
                              <a:effectLst/>
                              <a:latin typeface="Cambria Math" panose="02040503050406030204" pitchFamily="18" charset="0"/>
                              <a:ea typeface="Cambria Math" panose="02040503050406030204" pitchFamily="18" charset="0"/>
                            </a:rPr>
                            <m:t>+</m:t>
                          </m:r>
                          <m:func>
                            <m:funcPr>
                              <m:ctrlPr>
                                <a:rPr lang="en-IN" sz="2000" b="0" i="1" kern="1200">
                                  <a:solidFill>
                                    <a:srgbClr val="002060"/>
                                  </a:solidFill>
                                  <a:effectLst/>
                                  <a:latin typeface="Cambria Math" panose="02040503050406030204" pitchFamily="18" charset="0"/>
                                  <a:ea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ea typeface="Cambria Math" panose="02040503050406030204" pitchFamily="18" charset="0"/>
                                </a:rPr>
                                <m:t>arccos</m:t>
                              </m:r>
                            </m:fName>
                            <m:e>
                              <m:f>
                                <m:fPr>
                                  <m:ctrlPr>
                                    <a:rPr lang="en-IN" sz="2000" b="0" i="1" kern="1200">
                                      <a:solidFill>
                                        <a:srgbClr val="002060"/>
                                      </a:solidFill>
                                      <a:effectLst/>
                                      <a:latin typeface="Cambria Math" panose="02040503050406030204" pitchFamily="18" charset="0"/>
                                      <a:ea typeface="Cambria Math" panose="02040503050406030204" pitchFamily="18" charset="0"/>
                                    </a:rPr>
                                  </m:ctrlPr>
                                </m:fPr>
                                <m:num>
                                  <m:r>
                                    <a:rPr lang="en-IN" sz="2000" b="0" i="1" kern="1200">
                                      <a:solidFill>
                                        <a:srgbClr val="002060"/>
                                      </a:solidFill>
                                      <a:effectLst/>
                                      <a:latin typeface="Cambria Math" panose="02040503050406030204" pitchFamily="18" charset="0"/>
                                      <a:ea typeface="Cambria Math" panose="02040503050406030204" pitchFamily="18" charset="0"/>
                                    </a:rPr>
                                    <m:t>𝑟</m:t>
                                  </m:r>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h</m:t>
                                      </m:r>
                                    </m:e>
                                    <m:sub>
                                      <m:r>
                                        <a:rPr lang="en-IN" sz="2000" b="0" i="1" kern="1200">
                                          <a:solidFill>
                                            <a:srgbClr val="002060"/>
                                          </a:solidFill>
                                          <a:effectLst/>
                                          <a:latin typeface="Cambria Math" panose="02040503050406030204" pitchFamily="18" charset="0"/>
                                          <a:ea typeface="Cambria Math" panose="02040503050406030204" pitchFamily="18" charset="0"/>
                                        </a:rPr>
                                        <m:t>𝑆</m:t>
                                      </m:r>
                                    </m:sub>
                                  </m:sSub>
                                </m:num>
                                <m:den>
                                  <m:r>
                                    <a:rPr lang="en-IN" sz="2000" b="0" i="1" kern="1200">
                                      <a:solidFill>
                                        <a:srgbClr val="002060"/>
                                      </a:solidFill>
                                      <a:effectLst/>
                                      <a:latin typeface="Cambria Math" panose="02040503050406030204" pitchFamily="18" charset="0"/>
                                      <a:ea typeface="Cambria Math" panose="02040503050406030204" pitchFamily="18" charset="0"/>
                                    </a:rPr>
                                    <m:t>𝑟</m:t>
                                  </m:r>
                                </m:den>
                              </m:f>
                            </m:e>
                          </m:func>
                        </m:num>
                        <m:den>
                          <m:func>
                            <m:funcPr>
                              <m:ctrlPr>
                                <a:rPr lang="en-IN" sz="2000" i="1" kern="1200">
                                  <a:solidFill>
                                    <a:srgbClr val="002060"/>
                                  </a:solidFill>
                                  <a:effectLst/>
                                  <a:latin typeface="Cambria Math" panose="02040503050406030204" pitchFamily="18" charset="0"/>
                                  <a:ea typeface="Cambria Math" panose="02040503050406030204" pitchFamily="18" charset="0"/>
                                </a:rPr>
                              </m:ctrlPr>
                            </m:funcPr>
                            <m:fName>
                              <m:r>
                                <m:rPr>
                                  <m:sty m:val="p"/>
                                </m:rPr>
                                <a:rPr lang="en-IN" sz="2000" kern="1200">
                                  <a:solidFill>
                                    <a:srgbClr val="002060"/>
                                  </a:solidFill>
                                  <a:effectLst/>
                                  <a:latin typeface="Cambria Math" panose="02040503050406030204" pitchFamily="18" charset="0"/>
                                  <a:ea typeface="Cambria Math" panose="02040503050406030204" pitchFamily="18" charset="0"/>
                                </a:rPr>
                                <m:t>arccos</m:t>
                              </m:r>
                            </m:fName>
                            <m:e>
                              <m:f>
                                <m:fPr>
                                  <m:ctrlPr>
                                    <a:rPr lang="en-IN" sz="2000" i="1" kern="1200">
                                      <a:solidFill>
                                        <a:srgbClr val="002060"/>
                                      </a:solidFill>
                                      <a:effectLst/>
                                      <a:latin typeface="Cambria Math" panose="02040503050406030204" pitchFamily="18" charset="0"/>
                                      <a:ea typeface="Cambria Math" panose="02040503050406030204" pitchFamily="18" charset="0"/>
                                    </a:rPr>
                                  </m:ctrlPr>
                                </m:fPr>
                                <m:num>
                                  <m:r>
                                    <a:rPr lang="en-IN" sz="2000" i="1" kern="1200">
                                      <a:solidFill>
                                        <a:srgbClr val="002060"/>
                                      </a:solidFill>
                                      <a:effectLst/>
                                      <a:latin typeface="Cambria Math" panose="02040503050406030204" pitchFamily="18" charset="0"/>
                                      <a:ea typeface="Cambria Math" panose="02040503050406030204" pitchFamily="18" charset="0"/>
                                    </a:rPr>
                                    <m:t>𝑟</m:t>
                                  </m:r>
                                  <m:r>
                                    <a:rPr lang="en-IN" sz="2000" i="1" kern="1200">
                                      <a:solidFill>
                                        <a:srgbClr val="002060"/>
                                      </a:solidFill>
                                      <a:effectLst/>
                                      <a:latin typeface="Cambria Math" panose="02040503050406030204" pitchFamily="18" charset="0"/>
                                      <a:ea typeface="Cambria Math" panose="02040503050406030204" pitchFamily="18" charset="0"/>
                                    </a:rPr>
                                    <m:t>−</m:t>
                                  </m:r>
                                  <m:sSub>
                                    <m:sSubPr>
                                      <m:ctrlPr>
                                        <a:rPr lang="en-IN" sz="2000" i="1" kern="1200">
                                          <a:solidFill>
                                            <a:srgbClr val="002060"/>
                                          </a:solidFill>
                                          <a:effectLst/>
                                          <a:latin typeface="Cambria Math" panose="02040503050406030204" pitchFamily="18" charset="0"/>
                                          <a:ea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h</m:t>
                                      </m:r>
                                    </m:e>
                                    <m:sub>
                                      <m:r>
                                        <a:rPr lang="en-IN" sz="2000" b="0" i="1" kern="1200">
                                          <a:solidFill>
                                            <a:srgbClr val="002060"/>
                                          </a:solidFill>
                                          <a:effectLst/>
                                          <a:latin typeface="Cambria Math" panose="02040503050406030204" pitchFamily="18" charset="0"/>
                                          <a:ea typeface="Cambria Math" panose="02040503050406030204" pitchFamily="18" charset="0"/>
                                        </a:rPr>
                                        <m:t>1</m:t>
                                      </m:r>
                                    </m:sub>
                                  </m:sSub>
                                </m:num>
                                <m:den>
                                  <m:r>
                                    <a:rPr lang="en-IN" sz="2000" i="1" kern="1200">
                                      <a:solidFill>
                                        <a:srgbClr val="002060"/>
                                      </a:solidFill>
                                      <a:effectLst/>
                                      <a:latin typeface="Cambria Math" panose="02040503050406030204" pitchFamily="18" charset="0"/>
                                      <a:ea typeface="Cambria Math" panose="02040503050406030204" pitchFamily="18" charset="0"/>
                                    </a:rPr>
                                    <m:t>𝑟</m:t>
                                  </m:r>
                                </m:den>
                              </m:f>
                            </m:e>
                          </m:func>
                        </m:den>
                      </m:f>
                      <m:r>
                        <a:rPr lang="en-IN" sz="2000" b="0" i="1" kern="1200">
                          <a:solidFill>
                            <a:srgbClr val="002060"/>
                          </a:solidFill>
                          <a:effectLst/>
                          <a:latin typeface="Cambria Math" panose="02040503050406030204" pitchFamily="18" charset="0"/>
                        </a:rPr>
                        <m:t>)</m:t>
                      </m:r>
                    </m:oMath>
                  </m:oMathPara>
                </a14:m>
                <a:endParaRPr lang="en-IN" sz="2000" dirty="0">
                  <a:solidFill>
                    <a:srgbClr val="002060"/>
                  </a:solidFill>
                  <a:effectLst/>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6B180472-53AB-0406-56DE-7BAD20E70AD4}"/>
                  </a:ext>
                </a:extLst>
              </p:cNvPr>
              <p:cNvSpPr txBox="1">
                <a:spLocks noRot="1" noChangeAspect="1" noMove="1" noResize="1" noEditPoints="1" noAdjustHandles="1" noChangeArrowheads="1" noChangeShapeType="1" noTextEdit="1"/>
              </p:cNvSpPr>
              <p:nvPr/>
            </p:nvSpPr>
            <p:spPr>
              <a:xfrm>
                <a:off x="2534653" y="446886"/>
                <a:ext cx="8982677" cy="6411114"/>
              </a:xfrm>
              <a:prstGeom prst="rect">
                <a:avLst/>
              </a:prstGeom>
              <a:blipFill>
                <a:blip r:embed="rId2"/>
                <a:stretch>
                  <a:fillRect l="-747" t="-380"/>
                </a:stretch>
              </a:blipFill>
            </p:spPr>
            <p:txBody>
              <a:bodyPr/>
              <a:lstStyle/>
              <a:p>
                <a:r>
                  <a:rPr lang="en-IN">
                    <a:noFill/>
                  </a:rPr>
                  <a:t> </a:t>
                </a:r>
              </a:p>
            </p:txBody>
          </p:sp>
        </mc:Fallback>
      </mc:AlternateContent>
    </p:spTree>
    <p:extLst>
      <p:ext uri="{BB962C8B-B14F-4D97-AF65-F5344CB8AC3E}">
        <p14:creationId xmlns:p14="http://schemas.microsoft.com/office/powerpoint/2010/main" val="2094489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animEffect transition="in" filter="fade">
                                      <p:cBhvr>
                                        <p:cTn id="25" dur="500"/>
                                        <p:tgtEl>
                                          <p:spTgt spid="4">
                                            <p:txEl>
                                              <p:pRg st="11" end="1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2" end="12"/>
                                            </p:txEl>
                                          </p:spTgt>
                                        </p:tgtEl>
                                        <p:attrNameLst>
                                          <p:attrName>style.visibility</p:attrName>
                                        </p:attrNameLst>
                                      </p:cBhvr>
                                      <p:to>
                                        <p:strVal val="visible"/>
                                      </p:to>
                                    </p:set>
                                    <p:animEffect transition="in" filter="fade">
                                      <p:cBhvr>
                                        <p:cTn id="2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180472-53AB-0406-56DE-7BAD20E70AD4}"/>
                  </a:ext>
                </a:extLst>
              </p:cNvPr>
              <p:cNvSpPr txBox="1"/>
              <p:nvPr/>
            </p:nvSpPr>
            <p:spPr>
              <a:xfrm>
                <a:off x="2534653" y="426338"/>
                <a:ext cx="8982677" cy="5485541"/>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latin typeface="19"/>
                    <a:cs typeface="Arial" panose="020B0604020202020204" pitchFamily="34" charset="0"/>
                  </a:rPr>
                  <a:t>Forming force modelling of MPISF:</a:t>
                </a:r>
              </a:p>
              <a:p>
                <a:endParaRPr lang="en-IN" sz="2000" dirty="0">
                  <a:latin typeface="19"/>
                  <a:cs typeface="Arial" panose="020B0604020202020204" pitchFamily="34" charset="0"/>
                </a:endParaRPr>
              </a:p>
              <a:p>
                <a:r>
                  <a:rPr lang="en-IN" sz="2000" dirty="0">
                    <a:latin typeface="19"/>
                    <a:cs typeface="Arial" panose="020B0604020202020204" pitchFamily="34" charset="0"/>
                  </a:rPr>
                  <a:t>The thickness between two adjacent point P and Q can be calculated by, </a:t>
                </a:r>
              </a:p>
              <a:p>
                <a:endParaRPr lang="en-IN" sz="20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Sup>
                        <m:sSubSupPr>
                          <m:ctrlPr>
                            <a:rPr lang="en-IN" sz="2000" i="1">
                              <a:solidFill>
                                <a:srgbClr val="002060"/>
                              </a:solidFill>
                              <a:latin typeface="Cambria Math" panose="02040503050406030204" pitchFamily="18" charset="0"/>
                            </a:rPr>
                          </m:ctrlPr>
                        </m:sSubSupPr>
                        <m:e>
                          <m:r>
                            <a:rPr lang="en-IN" sz="2000" i="1">
                              <a:solidFill>
                                <a:srgbClr val="002060"/>
                              </a:solidFill>
                              <a:latin typeface="Cambria Math" panose="02040503050406030204" pitchFamily="18" charset="0"/>
                            </a:rPr>
                            <m:t>𝑡</m:t>
                          </m:r>
                        </m:e>
                        <m:sub>
                          <m:r>
                            <a:rPr lang="en-IN" sz="2000" i="1">
                              <a:solidFill>
                                <a:srgbClr val="002060"/>
                              </a:solidFill>
                              <a:latin typeface="Cambria Math" panose="02040503050406030204" pitchFamily="18" charset="0"/>
                            </a:rPr>
                            <m:t>𝑃𝑄</m:t>
                          </m:r>
                        </m:sub>
                        <m:sup>
                          <m:r>
                            <a:rPr lang="en-IN" sz="2000" i="1">
                              <a:solidFill>
                                <a:srgbClr val="002060"/>
                              </a:solidFill>
                              <a:latin typeface="Cambria Math" panose="02040503050406030204" pitchFamily="18" charset="0"/>
                            </a:rPr>
                            <m:t>𝑗</m:t>
                          </m:r>
                        </m:sup>
                      </m:sSubSup>
                      <m:r>
                        <a:rPr lang="en-IN" sz="2000" i="1">
                          <a:solidFill>
                            <a:srgbClr val="002060"/>
                          </a:solidFill>
                          <a:latin typeface="Cambria Math" panose="02040503050406030204" pitchFamily="18" charset="0"/>
                        </a:rPr>
                        <m:t>=</m:t>
                      </m:r>
                      <m:sSubSup>
                        <m:sSubSupPr>
                          <m:ctrlPr>
                            <a:rPr lang="en-IN" sz="2000" i="1">
                              <a:solidFill>
                                <a:srgbClr val="002060"/>
                              </a:solidFill>
                              <a:latin typeface="Cambria Math" panose="02040503050406030204" pitchFamily="18" charset="0"/>
                            </a:rPr>
                          </m:ctrlPr>
                        </m:sSubSupPr>
                        <m:e>
                          <m:r>
                            <a:rPr lang="en-IN" sz="2000" i="1">
                              <a:solidFill>
                                <a:srgbClr val="002060"/>
                              </a:solidFill>
                              <a:latin typeface="Cambria Math" panose="02040503050406030204" pitchFamily="18" charset="0"/>
                            </a:rPr>
                            <m:t>𝑡</m:t>
                          </m:r>
                        </m:e>
                        <m:sub>
                          <m:r>
                            <a:rPr lang="en-IN" sz="2000" i="1">
                              <a:solidFill>
                                <a:srgbClr val="002060"/>
                              </a:solidFill>
                              <a:latin typeface="Cambria Math" panose="02040503050406030204" pitchFamily="18" charset="0"/>
                            </a:rPr>
                            <m:t>𝑃𝑄</m:t>
                          </m:r>
                        </m:sub>
                        <m:sup>
                          <m:r>
                            <a:rPr lang="en-IN" sz="2000" i="1">
                              <a:solidFill>
                                <a:srgbClr val="002060"/>
                              </a:solidFill>
                              <a:latin typeface="Cambria Math" panose="02040503050406030204" pitchFamily="18" charset="0"/>
                            </a:rPr>
                            <m:t>𝑗</m:t>
                          </m:r>
                          <m:r>
                            <a:rPr lang="en-IN" sz="2000" i="1">
                              <a:solidFill>
                                <a:srgbClr val="002060"/>
                              </a:solidFill>
                              <a:latin typeface="Cambria Math" panose="02040503050406030204" pitchFamily="18" charset="0"/>
                            </a:rPr>
                            <m:t>−1</m:t>
                          </m:r>
                        </m:sup>
                      </m:sSubSup>
                      <m:f>
                        <m:fPr>
                          <m:ctrlPr>
                            <a:rPr lang="en-IN" sz="2000" i="1">
                              <a:solidFill>
                                <a:srgbClr val="002060"/>
                              </a:solidFill>
                              <a:latin typeface="Cambria Math" panose="02040503050406030204" pitchFamily="18" charset="0"/>
                            </a:rPr>
                          </m:ctrlPr>
                        </m:fPr>
                        <m:num>
                          <m:sSubSup>
                            <m:sSubSupPr>
                              <m:ctrlPr>
                                <a:rPr lang="en-IN" sz="2000" i="1">
                                  <a:solidFill>
                                    <a:srgbClr val="002060"/>
                                  </a:solidFill>
                                  <a:latin typeface="Cambria Math" panose="02040503050406030204" pitchFamily="18" charset="0"/>
                                </a:rPr>
                              </m:ctrlPr>
                            </m:sSubSupPr>
                            <m:e>
                              <m:r>
                                <a:rPr lang="en-IN" sz="2000" i="1">
                                  <a:solidFill>
                                    <a:srgbClr val="002060"/>
                                  </a:solidFill>
                                  <a:latin typeface="Cambria Math" panose="02040503050406030204" pitchFamily="18" charset="0"/>
                                </a:rPr>
                                <m:t>𝑆</m:t>
                              </m:r>
                            </m:e>
                            <m:sub>
                              <m:r>
                                <a:rPr lang="en-IN" sz="2000" i="1">
                                  <a:solidFill>
                                    <a:srgbClr val="002060"/>
                                  </a:solidFill>
                                  <a:latin typeface="Cambria Math" panose="02040503050406030204" pitchFamily="18" charset="0"/>
                                </a:rPr>
                                <m:t>𝑃𝑄</m:t>
                              </m:r>
                            </m:sub>
                            <m:sup>
                              <m:r>
                                <a:rPr lang="en-IN" sz="2000" i="1">
                                  <a:solidFill>
                                    <a:srgbClr val="002060"/>
                                  </a:solidFill>
                                  <a:latin typeface="Cambria Math" panose="02040503050406030204" pitchFamily="18" charset="0"/>
                                </a:rPr>
                                <m:t>𝑗</m:t>
                              </m:r>
                              <m:r>
                                <a:rPr lang="en-IN" sz="2000" i="1">
                                  <a:solidFill>
                                    <a:srgbClr val="002060"/>
                                  </a:solidFill>
                                  <a:latin typeface="Cambria Math" panose="02040503050406030204" pitchFamily="18" charset="0"/>
                                </a:rPr>
                                <m:t>−1</m:t>
                              </m:r>
                            </m:sup>
                          </m:sSubSup>
                        </m:num>
                        <m:den>
                          <m:sSubSup>
                            <m:sSubSupPr>
                              <m:ctrlPr>
                                <a:rPr lang="en-IN" sz="2000" i="1">
                                  <a:solidFill>
                                    <a:srgbClr val="002060"/>
                                  </a:solidFill>
                                  <a:latin typeface="Cambria Math" panose="02040503050406030204" pitchFamily="18" charset="0"/>
                                </a:rPr>
                              </m:ctrlPr>
                            </m:sSubSupPr>
                            <m:e>
                              <m:r>
                                <a:rPr lang="en-IN" sz="2000" i="1">
                                  <a:solidFill>
                                    <a:srgbClr val="002060"/>
                                  </a:solidFill>
                                  <a:latin typeface="Cambria Math" panose="02040503050406030204" pitchFamily="18" charset="0"/>
                                </a:rPr>
                                <m:t>𝑆</m:t>
                              </m:r>
                            </m:e>
                            <m:sub>
                              <m:r>
                                <a:rPr lang="en-IN" sz="2000" i="1">
                                  <a:solidFill>
                                    <a:srgbClr val="002060"/>
                                  </a:solidFill>
                                  <a:latin typeface="Cambria Math" panose="02040503050406030204" pitchFamily="18" charset="0"/>
                                </a:rPr>
                                <m:t>𝑃𝑄</m:t>
                              </m:r>
                            </m:sub>
                            <m:sup>
                              <m:r>
                                <a:rPr lang="en-IN" sz="2000" i="1">
                                  <a:solidFill>
                                    <a:srgbClr val="002060"/>
                                  </a:solidFill>
                                  <a:latin typeface="Cambria Math" panose="02040503050406030204" pitchFamily="18" charset="0"/>
                                </a:rPr>
                                <m:t>𝑗</m:t>
                              </m:r>
                            </m:sup>
                          </m:sSubSup>
                        </m:den>
                      </m:f>
                    </m:oMath>
                  </m:oMathPara>
                </a14:m>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US" sz="2000" dirty="0">
                    <a:latin typeface="19"/>
                    <a:cs typeface="Arial" panose="020B0604020202020204" pitchFamily="34" charset="0"/>
                  </a:rPr>
                  <a:t>In the present work, the analytical forming force model in single pass SPIF is updated to accurately predict the forming force in MPISF represented as,</a:t>
                </a:r>
              </a:p>
              <a:p>
                <a:endParaRPr lang="en-IN" sz="20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IN" sz="2000" i="1">
                              <a:solidFill>
                                <a:srgbClr val="002060"/>
                              </a:solidFill>
                              <a:latin typeface="Cambria Math" panose="02040503050406030204" pitchFamily="18" charset="0"/>
                            </a:rPr>
                          </m:ctrlPr>
                        </m:sSubPr>
                        <m:e>
                          <m:r>
                            <a:rPr lang="en-IN" sz="2000" i="1">
                              <a:solidFill>
                                <a:srgbClr val="002060"/>
                              </a:solidFill>
                              <a:latin typeface="Cambria Math" panose="02040503050406030204" pitchFamily="18" charset="0"/>
                            </a:rPr>
                            <m:t>𝐹</m:t>
                          </m:r>
                        </m:e>
                        <m:sub>
                          <m:r>
                            <a:rPr lang="en-IN" sz="2000" i="1">
                              <a:solidFill>
                                <a:srgbClr val="002060"/>
                              </a:solidFill>
                              <a:latin typeface="Cambria Math" panose="02040503050406030204" pitchFamily="18" charset="0"/>
                            </a:rPr>
                            <m:t>𝑗</m:t>
                          </m:r>
                        </m:sub>
                      </m:sSub>
                      <m:r>
                        <a:rPr lang="en-IN" sz="2000" i="1">
                          <a:solidFill>
                            <a:srgbClr val="002060"/>
                          </a:solidFill>
                          <a:latin typeface="Cambria Math" panose="02040503050406030204" pitchFamily="18" charset="0"/>
                        </a:rPr>
                        <m:t>=</m:t>
                      </m:r>
                      <m:sSub>
                        <m:sSubPr>
                          <m:ctrlPr>
                            <a:rPr lang="en-IN" sz="2000" i="1">
                              <a:solidFill>
                                <a:srgbClr val="002060"/>
                              </a:solidFill>
                              <a:latin typeface="Cambria Math" panose="02040503050406030204" pitchFamily="18" charset="0"/>
                            </a:rPr>
                          </m:ctrlPr>
                        </m:sSubPr>
                        <m:e>
                          <m:r>
                            <a:rPr lang="en-IN" sz="2000" i="1">
                              <a:solidFill>
                                <a:srgbClr val="002060"/>
                              </a:solidFill>
                              <a:latin typeface="Cambria Math" panose="02040503050406030204" pitchFamily="18" charset="0"/>
                              <a:ea typeface="Cambria Math" panose="02040503050406030204" pitchFamily="18" charset="0"/>
                            </a:rPr>
                            <m:t>𝜎</m:t>
                          </m:r>
                        </m:e>
                        <m:sub>
                          <m:r>
                            <a:rPr lang="en-IN" sz="2000" i="1">
                              <a:solidFill>
                                <a:srgbClr val="002060"/>
                              </a:solidFill>
                              <a:latin typeface="Cambria Math" panose="02040503050406030204" pitchFamily="18" charset="0"/>
                            </a:rPr>
                            <m:t>𝑡</m:t>
                          </m:r>
                        </m:sub>
                      </m:sSub>
                      <m:r>
                        <a:rPr lang="en-IN" sz="2000" i="1">
                          <a:solidFill>
                            <a:srgbClr val="002060"/>
                          </a:solidFill>
                          <a:latin typeface="Cambria Math" panose="02040503050406030204" pitchFamily="18" charset="0"/>
                        </a:rPr>
                        <m:t>𝑆</m:t>
                      </m:r>
                      <m:r>
                        <a:rPr lang="en-IN" sz="2000" i="1">
                          <a:solidFill>
                            <a:srgbClr val="002060"/>
                          </a:solidFill>
                          <a:latin typeface="Cambria Math" panose="02040503050406030204" pitchFamily="18" charset="0"/>
                        </a:rPr>
                        <m:t>=</m:t>
                      </m:r>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2</m:t>
                          </m:r>
                        </m:num>
                        <m:den>
                          <m:rad>
                            <m:radPr>
                              <m:degHide m:val="on"/>
                              <m:ctrlPr>
                                <a:rPr lang="en-IN" sz="2000" i="1">
                                  <a:solidFill>
                                    <a:srgbClr val="002060"/>
                                  </a:solidFill>
                                  <a:latin typeface="Cambria Math" panose="02040503050406030204" pitchFamily="18" charset="0"/>
                                </a:rPr>
                              </m:ctrlPr>
                            </m:radPr>
                            <m:deg/>
                            <m:e>
                              <m:r>
                                <a:rPr lang="en-IN" sz="2000" i="1">
                                  <a:solidFill>
                                    <a:srgbClr val="002060"/>
                                  </a:solidFill>
                                  <a:latin typeface="Cambria Math" panose="02040503050406030204" pitchFamily="18" charset="0"/>
                                </a:rPr>
                                <m:t>3</m:t>
                              </m:r>
                            </m:e>
                          </m:rad>
                        </m:den>
                      </m:f>
                      <m:r>
                        <a:rPr lang="en-IN" sz="2000" i="1">
                          <a:solidFill>
                            <a:srgbClr val="002060"/>
                          </a:solidFill>
                          <a:latin typeface="Cambria Math" panose="02040503050406030204" pitchFamily="18" charset="0"/>
                        </a:rPr>
                        <m:t> </m:t>
                      </m:r>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2</m:t>
                          </m:r>
                          <m:r>
                            <a:rPr lang="en-IN" sz="2000" i="1">
                              <a:solidFill>
                                <a:srgbClr val="002060"/>
                              </a:solidFill>
                              <a:latin typeface="Cambria Math" panose="02040503050406030204" pitchFamily="18" charset="0"/>
                            </a:rPr>
                            <m:t>𝑡</m:t>
                          </m:r>
                        </m:num>
                        <m:den>
                          <m:r>
                            <a:rPr lang="en-IN" sz="2000" i="1">
                              <a:solidFill>
                                <a:srgbClr val="002060"/>
                              </a:solidFill>
                              <a:latin typeface="Cambria Math" panose="02040503050406030204" pitchFamily="18" charset="0"/>
                            </a:rPr>
                            <m:t>𝑟</m:t>
                          </m:r>
                          <m:r>
                            <a:rPr lang="en-IN" sz="2000" i="1">
                              <a:solidFill>
                                <a:srgbClr val="002060"/>
                              </a:solidFill>
                              <a:latin typeface="Cambria Math" panose="02040503050406030204" pitchFamily="18" charset="0"/>
                            </a:rPr>
                            <m:t>+2.5</m:t>
                          </m:r>
                          <m:r>
                            <a:rPr lang="en-IN" sz="2000" i="1">
                              <a:solidFill>
                                <a:srgbClr val="002060"/>
                              </a:solidFill>
                              <a:latin typeface="Cambria Math" panose="02040503050406030204" pitchFamily="18" charset="0"/>
                            </a:rPr>
                            <m:t>𝑡</m:t>
                          </m:r>
                        </m:den>
                      </m:f>
                      <m:sSub>
                        <m:sSubPr>
                          <m:ctrlPr>
                            <a:rPr lang="en-IN" sz="2000" i="1">
                              <a:solidFill>
                                <a:srgbClr val="002060"/>
                              </a:solidFill>
                              <a:latin typeface="Cambria Math" panose="02040503050406030204" pitchFamily="18" charset="0"/>
                            </a:rPr>
                          </m:ctrlPr>
                        </m:sSubPr>
                        <m:e>
                          <m:acc>
                            <m:accPr>
                              <m:chr m:val="̅"/>
                              <m:ctrlPr>
                                <a:rPr lang="en-IN" sz="2000" i="1">
                                  <a:solidFill>
                                    <a:srgbClr val="002060"/>
                                  </a:solidFill>
                                  <a:latin typeface="Cambria Math" panose="02040503050406030204" pitchFamily="18" charset="0"/>
                                </a:rPr>
                              </m:ctrlPr>
                            </m:accPr>
                            <m:e>
                              <m:r>
                                <a:rPr lang="en-IN" sz="2000" i="1">
                                  <a:solidFill>
                                    <a:srgbClr val="002060"/>
                                  </a:solidFill>
                                  <a:latin typeface="Cambria Math" panose="02040503050406030204" pitchFamily="18" charset="0"/>
                                  <a:ea typeface="Cambria Math" panose="02040503050406030204" pitchFamily="18" charset="0"/>
                                </a:rPr>
                                <m:t>𝜎</m:t>
                              </m:r>
                            </m:e>
                          </m:acc>
                        </m:e>
                        <m:sub>
                          <m:r>
                            <a:rPr lang="en-IN" sz="2000" i="1">
                              <a:solidFill>
                                <a:srgbClr val="002060"/>
                              </a:solidFill>
                              <a:latin typeface="Cambria Math" panose="02040503050406030204" pitchFamily="18" charset="0"/>
                            </a:rPr>
                            <m:t>𝑗</m:t>
                          </m:r>
                        </m:sub>
                      </m:sSub>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ea typeface="Cambria Math" panose="02040503050406030204" pitchFamily="18" charset="0"/>
                            </a:rPr>
                            <m:t>𝜋</m:t>
                          </m:r>
                          <m:r>
                            <a:rPr lang="en-IN" sz="2000" i="1">
                              <a:solidFill>
                                <a:srgbClr val="002060"/>
                              </a:solidFill>
                              <a:latin typeface="Cambria Math" panose="02040503050406030204" pitchFamily="18" charset="0"/>
                              <a:ea typeface="Cambria Math" panose="02040503050406030204" pitchFamily="18" charset="0"/>
                            </a:rPr>
                            <m:t>𝑟</m:t>
                          </m:r>
                        </m:num>
                        <m:den>
                          <m:r>
                            <a:rPr lang="en-IN" sz="2000" i="1">
                              <a:solidFill>
                                <a:srgbClr val="002060"/>
                              </a:solidFill>
                              <a:latin typeface="Cambria Math" panose="02040503050406030204" pitchFamily="18" charset="0"/>
                            </a:rPr>
                            <m:t>2</m:t>
                          </m:r>
                        </m:den>
                      </m:f>
                      <m:r>
                        <a:rPr lang="en-IN" sz="2000" i="1">
                          <a:solidFill>
                            <a:srgbClr val="002060"/>
                          </a:solidFill>
                          <a:latin typeface="Cambria Math" panose="02040503050406030204" pitchFamily="18" charset="0"/>
                        </a:rPr>
                        <m:t>(</m:t>
                      </m:r>
                      <m:sSubSup>
                        <m:sSubSupPr>
                          <m:ctrlPr>
                            <a:rPr lang="en-IN" sz="2000" i="1">
                              <a:solidFill>
                                <a:srgbClr val="002060"/>
                              </a:solidFill>
                              <a:latin typeface="Cambria Math" panose="02040503050406030204" pitchFamily="18" charset="0"/>
                            </a:rPr>
                          </m:ctrlPr>
                        </m:sSubSupPr>
                        <m:e>
                          <m:r>
                            <a:rPr lang="en-IN" sz="2000" i="1">
                              <a:solidFill>
                                <a:srgbClr val="002060"/>
                              </a:solidFill>
                              <a:latin typeface="Cambria Math" panose="02040503050406030204" pitchFamily="18" charset="0"/>
                            </a:rPr>
                            <m:t>h</m:t>
                          </m:r>
                        </m:e>
                        <m:sub>
                          <m:r>
                            <a:rPr lang="en-IN" sz="2000" i="1">
                              <a:solidFill>
                                <a:srgbClr val="002060"/>
                              </a:solidFill>
                              <a:latin typeface="Cambria Math" panose="02040503050406030204" pitchFamily="18" charset="0"/>
                            </a:rPr>
                            <m:t>1</m:t>
                          </m:r>
                        </m:sub>
                        <m:sup>
                          <m:r>
                            <a:rPr lang="en-IN" sz="2000" i="1">
                              <a:solidFill>
                                <a:srgbClr val="002060"/>
                              </a:solidFill>
                              <a:latin typeface="Cambria Math" panose="02040503050406030204" pitchFamily="18" charset="0"/>
                            </a:rPr>
                            <m:t>𝐽</m:t>
                          </m:r>
                        </m:sup>
                      </m:sSubSup>
                      <m:r>
                        <a:rPr lang="en-IN" sz="2000" i="1">
                          <a:solidFill>
                            <a:srgbClr val="002060"/>
                          </a:solidFill>
                          <a:latin typeface="Cambria Math" panose="02040503050406030204" pitchFamily="18" charset="0"/>
                        </a:rPr>
                        <m:t>+</m:t>
                      </m:r>
                      <m:r>
                        <a:rPr lang="en-IN" sz="2000" i="1">
                          <a:solidFill>
                            <a:srgbClr val="002060"/>
                          </a:solidFill>
                          <a:latin typeface="Cambria Math" panose="02040503050406030204" pitchFamily="18" charset="0"/>
                        </a:rPr>
                        <m:t>𝑟</m:t>
                      </m:r>
                      <m:r>
                        <a:rPr lang="en-IN" sz="2000" i="1">
                          <a:solidFill>
                            <a:srgbClr val="002060"/>
                          </a:solidFill>
                          <a:latin typeface="Cambria Math" panose="02040503050406030204" pitchFamily="18" charset="0"/>
                        </a:rPr>
                        <m:t>(1−</m:t>
                      </m:r>
                      <m:func>
                        <m:funcPr>
                          <m:ctrlPr>
                            <a:rPr lang="en-IN" sz="2000" i="1">
                              <a:solidFill>
                                <a:srgbClr val="002060"/>
                              </a:solidFill>
                              <a:latin typeface="Cambria Math" panose="02040503050406030204" pitchFamily="18" charset="0"/>
                            </a:rPr>
                          </m:ctrlPr>
                        </m:funcPr>
                        <m:fName>
                          <m:r>
                            <m:rPr>
                              <m:sty m:val="p"/>
                            </m:rPr>
                            <a:rPr lang="en-IN" sz="2000">
                              <a:solidFill>
                                <a:srgbClr val="002060"/>
                              </a:solidFill>
                              <a:latin typeface="Cambria Math" panose="02040503050406030204" pitchFamily="18" charset="0"/>
                            </a:rPr>
                            <m:t>cos</m:t>
                          </m:r>
                        </m:fName>
                        <m:e>
                          <m:sSub>
                            <m:sSubPr>
                              <m:ctrlPr>
                                <a:rPr lang="en-IN" sz="2000" i="1">
                                  <a:solidFill>
                                    <a:srgbClr val="002060"/>
                                  </a:solidFill>
                                  <a:latin typeface="Cambria Math" panose="02040503050406030204" pitchFamily="18" charset="0"/>
                                </a:rPr>
                              </m:ctrlPr>
                            </m:sSubPr>
                            <m:e>
                              <m:r>
                                <a:rPr lang="en-IN" sz="2000" i="1">
                                  <a:solidFill>
                                    <a:srgbClr val="002060"/>
                                  </a:solidFill>
                                  <a:latin typeface="Cambria Math" panose="02040503050406030204" pitchFamily="18" charset="0"/>
                                  <a:ea typeface="Cambria Math" panose="02040503050406030204" pitchFamily="18" charset="0"/>
                                </a:rPr>
                                <m:t>𝛼</m:t>
                              </m:r>
                            </m:e>
                            <m:sub>
                              <m:r>
                                <a:rPr lang="en-IN" sz="2000" i="1">
                                  <a:solidFill>
                                    <a:srgbClr val="002060"/>
                                  </a:solidFill>
                                  <a:latin typeface="Cambria Math" panose="02040503050406030204" pitchFamily="18" charset="0"/>
                                </a:rPr>
                                <m:t>𝑗</m:t>
                              </m:r>
                            </m:sub>
                          </m:sSub>
                        </m:e>
                      </m:func>
                      <m:r>
                        <a:rPr lang="en-IN" sz="2000" i="1">
                          <a:solidFill>
                            <a:srgbClr val="002060"/>
                          </a:solidFill>
                          <a:latin typeface="Cambria Math" panose="02040503050406030204" pitchFamily="18" charset="0"/>
                        </a:rPr>
                        <m:t>)</m:t>
                      </m:r>
                      <m:f>
                        <m:fPr>
                          <m:ctrlPr>
                            <a:rPr lang="en-IN" sz="2000" i="1">
                              <a:solidFill>
                                <a:srgbClr val="002060"/>
                              </a:solidFill>
                              <a:latin typeface="Cambria Math" panose="02040503050406030204" pitchFamily="18" charset="0"/>
                            </a:rPr>
                          </m:ctrlPr>
                        </m:fPr>
                        <m:num>
                          <m:sSub>
                            <m:sSubPr>
                              <m:ctrlPr>
                                <a:rPr lang="en-IN" sz="2000" i="1">
                                  <a:solidFill>
                                    <a:srgbClr val="002060"/>
                                  </a:solidFill>
                                  <a:latin typeface="Cambria Math" panose="02040503050406030204" pitchFamily="18" charset="0"/>
                                </a:rPr>
                              </m:ctrlPr>
                            </m:sSubPr>
                            <m:e>
                              <m:r>
                                <a:rPr lang="en-IN" sz="2000" i="1">
                                  <a:solidFill>
                                    <a:srgbClr val="002060"/>
                                  </a:solidFill>
                                  <a:latin typeface="Cambria Math" panose="02040503050406030204" pitchFamily="18" charset="0"/>
                                  <a:ea typeface="Cambria Math" panose="02040503050406030204" pitchFamily="18" charset="0"/>
                                </a:rPr>
                                <m:t>𝛼</m:t>
                              </m:r>
                            </m:e>
                            <m:sub>
                              <m:r>
                                <a:rPr lang="en-IN" sz="2000" i="1">
                                  <a:solidFill>
                                    <a:srgbClr val="002060"/>
                                  </a:solidFill>
                                  <a:latin typeface="Cambria Math" panose="02040503050406030204" pitchFamily="18" charset="0"/>
                                </a:rPr>
                                <m:t>𝑗</m:t>
                              </m:r>
                            </m:sub>
                          </m:sSub>
                          <m:r>
                            <a:rPr lang="en-IN" sz="2000" i="1">
                              <a:solidFill>
                                <a:srgbClr val="002060"/>
                              </a:solidFill>
                              <a:latin typeface="Cambria Math" panose="02040503050406030204" pitchFamily="18" charset="0"/>
                              <a:ea typeface="Cambria Math" panose="02040503050406030204" pitchFamily="18" charset="0"/>
                            </a:rPr>
                            <m:t>+</m:t>
                          </m:r>
                          <m:func>
                            <m:funcPr>
                              <m:ctrlPr>
                                <a:rPr lang="en-IN" sz="2000" i="1">
                                  <a:solidFill>
                                    <a:srgbClr val="002060"/>
                                  </a:solidFill>
                                  <a:latin typeface="Cambria Math" panose="02040503050406030204" pitchFamily="18" charset="0"/>
                                  <a:ea typeface="Cambria Math" panose="02040503050406030204" pitchFamily="18" charset="0"/>
                                </a:rPr>
                              </m:ctrlPr>
                            </m:funcPr>
                            <m:fName>
                              <m:r>
                                <m:rPr>
                                  <m:sty m:val="p"/>
                                </m:rPr>
                                <a:rPr lang="en-IN" sz="2000">
                                  <a:solidFill>
                                    <a:srgbClr val="002060"/>
                                  </a:solidFill>
                                  <a:latin typeface="Cambria Math" panose="02040503050406030204" pitchFamily="18" charset="0"/>
                                  <a:ea typeface="Cambria Math" panose="02040503050406030204" pitchFamily="18" charset="0"/>
                                </a:rPr>
                                <m:t>arccos</m:t>
                              </m:r>
                            </m:fName>
                            <m:e>
                              <m:f>
                                <m:fPr>
                                  <m:ctrlPr>
                                    <a:rPr lang="en-IN" sz="2000" i="1">
                                      <a:solidFill>
                                        <a:srgbClr val="002060"/>
                                      </a:solidFill>
                                      <a:latin typeface="Cambria Math" panose="02040503050406030204" pitchFamily="18" charset="0"/>
                                      <a:ea typeface="Cambria Math" panose="02040503050406030204" pitchFamily="18" charset="0"/>
                                    </a:rPr>
                                  </m:ctrlPr>
                                </m:fPr>
                                <m:num>
                                  <m:r>
                                    <a:rPr lang="en-IN" sz="2000" i="1">
                                      <a:solidFill>
                                        <a:srgbClr val="002060"/>
                                      </a:solidFill>
                                      <a:latin typeface="Cambria Math" panose="02040503050406030204" pitchFamily="18" charset="0"/>
                                      <a:ea typeface="Cambria Math" panose="02040503050406030204" pitchFamily="18" charset="0"/>
                                    </a:rPr>
                                    <m:t>𝑟</m:t>
                                  </m:r>
                                  <m:r>
                                    <a:rPr lang="en-IN" sz="2000" i="1">
                                      <a:solidFill>
                                        <a:srgbClr val="002060"/>
                                      </a:solidFill>
                                      <a:latin typeface="Cambria Math" panose="02040503050406030204" pitchFamily="18" charset="0"/>
                                      <a:ea typeface="Cambria Math" panose="02040503050406030204" pitchFamily="18" charset="0"/>
                                    </a:rPr>
                                    <m:t>−</m:t>
                                  </m:r>
                                  <m:sSub>
                                    <m:sSubPr>
                                      <m:ctrlPr>
                                        <a:rPr lang="en-IN" sz="2000" i="1">
                                          <a:solidFill>
                                            <a:srgbClr val="002060"/>
                                          </a:solidFill>
                                          <a:latin typeface="Cambria Math" panose="02040503050406030204" pitchFamily="18" charset="0"/>
                                          <a:ea typeface="Cambria Math" panose="02040503050406030204" pitchFamily="18" charset="0"/>
                                        </a:rPr>
                                      </m:ctrlPr>
                                    </m:sSubPr>
                                    <m:e>
                                      <m:r>
                                        <a:rPr lang="en-IN" sz="2000" i="1">
                                          <a:solidFill>
                                            <a:srgbClr val="002060"/>
                                          </a:solidFill>
                                          <a:latin typeface="Cambria Math" panose="02040503050406030204" pitchFamily="18" charset="0"/>
                                          <a:ea typeface="Cambria Math" panose="02040503050406030204" pitchFamily="18" charset="0"/>
                                        </a:rPr>
                                        <m:t>h</m:t>
                                      </m:r>
                                    </m:e>
                                    <m:sub>
                                      <m:r>
                                        <a:rPr lang="en-IN" sz="2000" i="1">
                                          <a:solidFill>
                                            <a:srgbClr val="002060"/>
                                          </a:solidFill>
                                          <a:latin typeface="Cambria Math" panose="02040503050406030204" pitchFamily="18" charset="0"/>
                                          <a:ea typeface="Cambria Math" panose="02040503050406030204" pitchFamily="18" charset="0"/>
                                        </a:rPr>
                                        <m:t>𝑆</m:t>
                                      </m:r>
                                    </m:sub>
                                  </m:sSub>
                                </m:num>
                                <m:den>
                                  <m:r>
                                    <a:rPr lang="en-IN" sz="2000" i="1">
                                      <a:solidFill>
                                        <a:srgbClr val="002060"/>
                                      </a:solidFill>
                                      <a:latin typeface="Cambria Math" panose="02040503050406030204" pitchFamily="18" charset="0"/>
                                      <a:ea typeface="Cambria Math" panose="02040503050406030204" pitchFamily="18" charset="0"/>
                                    </a:rPr>
                                    <m:t>𝑟</m:t>
                                  </m:r>
                                </m:den>
                              </m:f>
                            </m:e>
                          </m:func>
                        </m:num>
                        <m:den>
                          <m:func>
                            <m:funcPr>
                              <m:ctrlPr>
                                <a:rPr lang="en-IN" sz="2000" i="1">
                                  <a:solidFill>
                                    <a:srgbClr val="002060"/>
                                  </a:solidFill>
                                  <a:latin typeface="Cambria Math" panose="02040503050406030204" pitchFamily="18" charset="0"/>
                                  <a:ea typeface="Cambria Math" panose="02040503050406030204" pitchFamily="18" charset="0"/>
                                </a:rPr>
                              </m:ctrlPr>
                            </m:funcPr>
                            <m:fName>
                              <m:r>
                                <m:rPr>
                                  <m:sty m:val="p"/>
                                </m:rPr>
                                <a:rPr lang="en-IN" sz="2000">
                                  <a:solidFill>
                                    <a:srgbClr val="002060"/>
                                  </a:solidFill>
                                  <a:latin typeface="Cambria Math" panose="02040503050406030204" pitchFamily="18" charset="0"/>
                                  <a:ea typeface="Cambria Math" panose="02040503050406030204" pitchFamily="18" charset="0"/>
                                </a:rPr>
                                <m:t>arccos</m:t>
                              </m:r>
                            </m:fName>
                            <m:e>
                              <m:f>
                                <m:fPr>
                                  <m:ctrlPr>
                                    <a:rPr lang="en-IN" sz="2000" i="1">
                                      <a:solidFill>
                                        <a:srgbClr val="002060"/>
                                      </a:solidFill>
                                      <a:latin typeface="Cambria Math" panose="02040503050406030204" pitchFamily="18" charset="0"/>
                                      <a:ea typeface="Cambria Math" panose="02040503050406030204" pitchFamily="18" charset="0"/>
                                    </a:rPr>
                                  </m:ctrlPr>
                                </m:fPr>
                                <m:num>
                                  <m:r>
                                    <a:rPr lang="en-IN" sz="2000" i="1">
                                      <a:solidFill>
                                        <a:srgbClr val="002060"/>
                                      </a:solidFill>
                                      <a:latin typeface="Cambria Math" panose="02040503050406030204" pitchFamily="18" charset="0"/>
                                      <a:ea typeface="Cambria Math" panose="02040503050406030204" pitchFamily="18" charset="0"/>
                                    </a:rPr>
                                    <m:t>𝑟</m:t>
                                  </m:r>
                                  <m:r>
                                    <a:rPr lang="en-IN" sz="2000" i="1">
                                      <a:solidFill>
                                        <a:srgbClr val="002060"/>
                                      </a:solidFill>
                                      <a:latin typeface="Cambria Math" panose="02040503050406030204" pitchFamily="18" charset="0"/>
                                      <a:ea typeface="Cambria Math" panose="02040503050406030204" pitchFamily="18" charset="0"/>
                                    </a:rPr>
                                    <m:t>−</m:t>
                                  </m:r>
                                  <m:sSubSup>
                                    <m:sSubSupPr>
                                      <m:ctrlPr>
                                        <a:rPr lang="en-IN" sz="2000" i="1">
                                          <a:solidFill>
                                            <a:srgbClr val="002060"/>
                                          </a:solidFill>
                                          <a:latin typeface="Cambria Math" panose="02040503050406030204" pitchFamily="18" charset="0"/>
                                          <a:ea typeface="Cambria Math" panose="02040503050406030204" pitchFamily="18" charset="0"/>
                                        </a:rPr>
                                      </m:ctrlPr>
                                    </m:sSubSupPr>
                                    <m:e>
                                      <m:r>
                                        <a:rPr lang="en-IN" sz="2000" i="1">
                                          <a:solidFill>
                                            <a:srgbClr val="002060"/>
                                          </a:solidFill>
                                          <a:latin typeface="Cambria Math" panose="02040503050406030204" pitchFamily="18" charset="0"/>
                                          <a:ea typeface="Cambria Math" panose="02040503050406030204" pitchFamily="18" charset="0"/>
                                        </a:rPr>
                                        <m:t>h</m:t>
                                      </m:r>
                                    </m:e>
                                    <m:sub>
                                      <m:r>
                                        <a:rPr lang="en-IN" sz="2000" i="1">
                                          <a:solidFill>
                                            <a:srgbClr val="002060"/>
                                          </a:solidFill>
                                          <a:latin typeface="Cambria Math" panose="02040503050406030204" pitchFamily="18" charset="0"/>
                                          <a:ea typeface="Cambria Math" panose="02040503050406030204" pitchFamily="18" charset="0"/>
                                        </a:rPr>
                                        <m:t>1</m:t>
                                      </m:r>
                                    </m:sub>
                                    <m:sup>
                                      <m:r>
                                        <a:rPr lang="en-IN" sz="2000" i="1">
                                          <a:solidFill>
                                            <a:srgbClr val="002060"/>
                                          </a:solidFill>
                                          <a:latin typeface="Cambria Math" panose="02040503050406030204" pitchFamily="18" charset="0"/>
                                          <a:ea typeface="Cambria Math" panose="02040503050406030204" pitchFamily="18" charset="0"/>
                                        </a:rPr>
                                        <m:t>𝐽</m:t>
                                      </m:r>
                                    </m:sup>
                                  </m:sSubSup>
                                </m:num>
                                <m:den>
                                  <m:r>
                                    <a:rPr lang="en-IN" sz="2000" i="1">
                                      <a:solidFill>
                                        <a:srgbClr val="002060"/>
                                      </a:solidFill>
                                      <a:latin typeface="Cambria Math" panose="02040503050406030204" pitchFamily="18" charset="0"/>
                                      <a:ea typeface="Cambria Math" panose="02040503050406030204" pitchFamily="18" charset="0"/>
                                    </a:rPr>
                                    <m:t>𝑟</m:t>
                                  </m:r>
                                </m:den>
                              </m:f>
                            </m:e>
                          </m:func>
                        </m:den>
                      </m:f>
                      <m:r>
                        <a:rPr lang="en-IN" sz="2000" i="1">
                          <a:solidFill>
                            <a:srgbClr val="002060"/>
                          </a:solidFill>
                          <a:latin typeface="Cambria Math" panose="02040503050406030204" pitchFamily="18" charset="0"/>
                        </a:rPr>
                        <m:t>)</m:t>
                      </m:r>
                    </m:oMath>
                  </m:oMathPara>
                </a14:m>
                <a:endParaRPr lang="en-IN" sz="2000" dirty="0">
                  <a:solidFill>
                    <a:srgbClr val="002060"/>
                  </a:solidFill>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19"/>
                    <a:cs typeface="Arial" panose="020B0604020202020204" pitchFamily="34" charset="0"/>
                  </a:rPr>
                  <a:t>The pressed amount , the equivalent plastic strain and equivalent stress of the </a:t>
                </a:r>
                <a:r>
                  <a:rPr lang="en-IN" sz="2000" dirty="0" err="1">
                    <a:latin typeface="19"/>
                    <a:cs typeface="Arial" panose="020B0604020202020204" pitchFamily="34" charset="0"/>
                  </a:rPr>
                  <a:t>j</a:t>
                </a:r>
                <a:r>
                  <a:rPr lang="en-IN" sz="2000" baseline="30000" dirty="0" err="1">
                    <a:latin typeface="19"/>
                    <a:cs typeface="Arial" panose="020B0604020202020204" pitchFamily="34" charset="0"/>
                  </a:rPr>
                  <a:t>th</a:t>
                </a:r>
                <a:r>
                  <a:rPr lang="en-IN" sz="2000" dirty="0">
                    <a:latin typeface="19"/>
                    <a:cs typeface="Arial" panose="020B0604020202020204" pitchFamily="34" charset="0"/>
                  </a:rPr>
                  <a:t> pass can be calculated by,</a:t>
                </a:r>
              </a:p>
            </p:txBody>
          </p:sp>
        </mc:Choice>
        <mc:Fallback xmlns="">
          <p:sp>
            <p:nvSpPr>
              <p:cNvPr id="4" name="TextBox 3">
                <a:extLst>
                  <a:ext uri="{FF2B5EF4-FFF2-40B4-BE49-F238E27FC236}">
                    <a16:creationId xmlns:a16="http://schemas.microsoft.com/office/drawing/2014/main" id="{6B180472-53AB-0406-56DE-7BAD20E70AD4}"/>
                  </a:ext>
                </a:extLst>
              </p:cNvPr>
              <p:cNvSpPr txBox="1">
                <a:spLocks noRot="1" noChangeAspect="1" noMove="1" noResize="1" noEditPoints="1" noAdjustHandles="1" noChangeArrowheads="1" noChangeShapeType="1" noTextEdit="1"/>
              </p:cNvSpPr>
              <p:nvPr/>
            </p:nvSpPr>
            <p:spPr>
              <a:xfrm>
                <a:off x="2534653" y="426338"/>
                <a:ext cx="8982677" cy="5485541"/>
              </a:xfrm>
              <a:prstGeom prst="rect">
                <a:avLst/>
              </a:prstGeom>
              <a:blipFill>
                <a:blip r:embed="rId2"/>
                <a:stretch>
                  <a:fillRect l="-747" t="-667" r="-543" b="-1000"/>
                </a:stretch>
              </a:blipFill>
            </p:spPr>
            <p:txBody>
              <a:bodyPr/>
              <a:lstStyle/>
              <a:p>
                <a:r>
                  <a:rPr lang="en-IN">
                    <a:noFill/>
                  </a:rPr>
                  <a:t> </a:t>
                </a:r>
              </a:p>
            </p:txBody>
          </p:sp>
        </mc:Fallback>
      </mc:AlternateContent>
    </p:spTree>
    <p:extLst>
      <p:ext uri="{BB962C8B-B14F-4D97-AF65-F5344CB8AC3E}">
        <p14:creationId xmlns:p14="http://schemas.microsoft.com/office/powerpoint/2010/main" val="307657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fade">
                                      <p:cBhvr>
                                        <p:cTn id="18" dur="500"/>
                                        <p:tgtEl>
                                          <p:spTgt spid="4">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0" end="10"/>
                                            </p:txEl>
                                          </p:spTgt>
                                        </p:tgtEl>
                                        <p:attrNameLst>
                                          <p:attrName>style.visibility</p:attrName>
                                        </p:attrNameLst>
                                      </p:cBhvr>
                                      <p:to>
                                        <p:strVal val="visible"/>
                                      </p:to>
                                    </p:set>
                                    <p:animEffect transition="in" filter="fade">
                                      <p:cBhvr>
                                        <p:cTn id="2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180472-53AB-0406-56DE-7BAD20E70AD4}"/>
                  </a:ext>
                </a:extLst>
              </p:cNvPr>
              <p:cNvSpPr txBox="1"/>
              <p:nvPr/>
            </p:nvSpPr>
            <p:spPr>
              <a:xfrm>
                <a:off x="2534653" y="298384"/>
                <a:ext cx="8982677" cy="6559616"/>
              </a:xfrm>
              <a:prstGeom prst="rect">
                <a:avLst/>
              </a:prstGeom>
              <a:noFill/>
            </p:spPr>
            <p:txBody>
              <a:bodyPr wrap="square" rtlCol="0">
                <a:spAutoFit/>
              </a:bodyPr>
              <a:lstStyle/>
              <a:p>
                <a:pPr marL="0" algn="l" rtl="0" eaLnBrk="1" latinLnBrk="0" hangingPunct="1">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IN" sz="2000" b="0" i="1" kern="1200" smtClean="0">
                              <a:solidFill>
                                <a:srgbClr val="002060"/>
                              </a:solidFill>
                              <a:effectLst/>
                              <a:latin typeface="Cambria Math" panose="02040503050406030204" pitchFamily="18" charset="0"/>
                            </a:rPr>
                          </m:ctrlPr>
                        </m:sSubSupPr>
                        <m:e>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1</m:t>
                          </m:r>
                        </m:sub>
                        <m:sup>
                          <m:r>
                            <a:rPr lang="en-IN" sz="2000" b="0" i="1" kern="1200">
                              <a:solidFill>
                                <a:srgbClr val="002060"/>
                              </a:solidFill>
                              <a:effectLst/>
                              <a:latin typeface="Cambria Math" panose="02040503050406030204" pitchFamily="18" charset="0"/>
                            </a:rPr>
                            <m:t>𝐽</m:t>
                          </m:r>
                        </m:sup>
                      </m:sSubSup>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𝑡</m:t>
                          </m:r>
                          <m:r>
                            <a:rPr lang="en-IN" sz="2000" b="0" i="1" kern="1200">
                              <a:solidFill>
                                <a:srgbClr val="002060"/>
                              </a:solidFill>
                              <a:effectLst/>
                              <a:latin typeface="Cambria Math" panose="02040503050406030204" pitchFamily="18" charset="0"/>
                            </a:rPr>
                            <m:t>(</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𝛼</m:t>
                                  </m:r>
                                </m:e>
                                <m:sub>
                                  <m:r>
                                    <a:rPr lang="en-IN" sz="2000" b="0" i="1" kern="1200">
                                      <a:solidFill>
                                        <a:srgbClr val="002060"/>
                                      </a:solidFill>
                                      <a:effectLst/>
                                      <a:latin typeface="Cambria Math" panose="02040503050406030204" pitchFamily="18" charset="0"/>
                                    </a:rPr>
                                    <m:t>𝑗</m:t>
                                  </m:r>
                                  <m:r>
                                    <a:rPr lang="en-IN" sz="2000" b="0" i="1" kern="1200">
                                      <a:solidFill>
                                        <a:srgbClr val="002060"/>
                                      </a:solidFill>
                                      <a:effectLst/>
                                      <a:latin typeface="Cambria Math" panose="02040503050406030204" pitchFamily="18" charset="0"/>
                                    </a:rPr>
                                    <m:t>−1</m:t>
                                  </m:r>
                                </m:sub>
                              </m:sSub>
                            </m:e>
                          </m:func>
                          <m:r>
                            <a:rPr lang="en-IN" sz="2000" b="0" i="1" kern="1200">
                              <a:solidFill>
                                <a:srgbClr val="002060"/>
                              </a:solidFill>
                              <a:effectLst/>
                              <a:latin typeface="Cambria Math" panose="02040503050406030204" pitchFamily="18" charset="0"/>
                            </a:rPr>
                            <m:t>−</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r>
                                <a:rPr lang="en-IN" sz="2000" b="0" i="1" kern="1200">
                                  <a:solidFill>
                                    <a:srgbClr val="002060"/>
                                  </a:solidFill>
                                  <a:effectLst/>
                                  <a:latin typeface="Cambria Math" panose="02040503050406030204" pitchFamily="18" charset="0"/>
                                </a:rPr>
                                <m:t> </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𝛼</m:t>
                                  </m:r>
                                </m:e>
                                <m:sub>
                                  <m:r>
                                    <a:rPr lang="en-IN" sz="2000" b="0" i="1" kern="1200">
                                      <a:solidFill>
                                        <a:srgbClr val="002060"/>
                                      </a:solidFill>
                                      <a:effectLst/>
                                      <a:latin typeface="Cambria Math" panose="02040503050406030204" pitchFamily="18" charset="0"/>
                                    </a:rPr>
                                    <m:t>𝑗</m:t>
                                  </m:r>
                                </m:sub>
                              </m:sSub>
                              <m:r>
                                <a:rPr lang="en-IN" sz="2000" b="0" i="1" kern="1200">
                                  <a:solidFill>
                                    <a:srgbClr val="002060"/>
                                  </a:solidFill>
                                  <a:effectLst/>
                                  <a:latin typeface="Cambria Math" panose="02040503050406030204" pitchFamily="18" charset="0"/>
                                  <a:ea typeface="Cambria Math" panose="02040503050406030204" pitchFamily="18" charset="0"/>
                                </a:rPr>
                                <m:t>)</m:t>
                              </m:r>
                            </m:e>
                          </m:func>
                        </m:num>
                        <m:den>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𝛼</m:t>
                              </m:r>
                            </m:e>
                            <m:sub>
                              <m:r>
                                <a:rPr lang="en-IN" sz="2000" b="0" i="1" kern="1200">
                                  <a:solidFill>
                                    <a:srgbClr val="002060"/>
                                  </a:solidFill>
                                  <a:effectLst/>
                                  <a:latin typeface="Cambria Math" panose="02040503050406030204" pitchFamily="18" charset="0"/>
                                  <a:ea typeface="Cambria Math" panose="02040503050406030204" pitchFamily="18" charset="0"/>
                                </a:rPr>
                                <m:t>𝑗</m:t>
                              </m:r>
                            </m:sub>
                          </m:sSub>
                          <m:d>
                            <m:dPr>
                              <m:ctrlPr>
                                <a:rPr lang="en-IN" sz="2000" b="0" i="1" kern="1200">
                                  <a:solidFill>
                                    <a:srgbClr val="002060"/>
                                  </a:solidFill>
                                  <a:effectLst/>
                                  <a:latin typeface="Cambria Math" panose="02040503050406030204" pitchFamily="18" charset="0"/>
                                  <a:ea typeface="Cambria Math" panose="02040503050406030204" pitchFamily="18" charset="0"/>
                                </a:rPr>
                              </m:ctrlPr>
                            </m:dPr>
                            <m:e>
                              <m:r>
                                <a:rPr lang="en-IN" sz="2000" b="0" i="1" kern="1200">
                                  <a:solidFill>
                                    <a:srgbClr val="002060"/>
                                  </a:solidFill>
                                  <a:effectLst/>
                                  <a:latin typeface="Cambria Math" panose="02040503050406030204" pitchFamily="18" charset="0"/>
                                  <a:ea typeface="Cambria Math" panose="02040503050406030204" pitchFamily="18" charset="0"/>
                                </a:rPr>
                                <m:t>3−</m:t>
                              </m:r>
                              <m:f>
                                <m:fPr>
                                  <m:ctrlPr>
                                    <a:rPr lang="en-IN" sz="2000" b="0" i="1" kern="1200">
                                      <a:solidFill>
                                        <a:srgbClr val="002060"/>
                                      </a:solidFill>
                                      <a:effectLst/>
                                      <a:latin typeface="Cambria Math" panose="02040503050406030204" pitchFamily="18" charset="0"/>
                                      <a:ea typeface="Cambria Math" panose="02040503050406030204" pitchFamily="18" charset="0"/>
                                    </a:rPr>
                                  </m:ctrlPr>
                                </m:fPr>
                                <m:num>
                                  <m:r>
                                    <a:rPr lang="en-IN" sz="2000" b="0" i="1" kern="1200">
                                      <a:solidFill>
                                        <a:srgbClr val="002060"/>
                                      </a:solidFill>
                                      <a:effectLst/>
                                      <a:latin typeface="Cambria Math" panose="02040503050406030204" pitchFamily="18" charset="0"/>
                                      <a:ea typeface="Cambria Math" panose="02040503050406030204" pitchFamily="18" charset="0"/>
                                    </a:rPr>
                                    <m:t>𝜋</m:t>
                                  </m:r>
                                </m:num>
                                <m:den>
                                  <m:r>
                                    <a:rPr lang="en-IN" sz="2000" b="0" i="1" kern="1200">
                                      <a:solidFill>
                                        <a:srgbClr val="002060"/>
                                      </a:solidFill>
                                      <a:effectLst/>
                                      <a:latin typeface="Cambria Math" panose="02040503050406030204" pitchFamily="18" charset="0"/>
                                      <a:ea typeface="Cambria Math" panose="02040503050406030204" pitchFamily="18" charset="0"/>
                                    </a:rPr>
                                    <m:t>2</m:t>
                                  </m:r>
                                </m:den>
                              </m:f>
                            </m:e>
                          </m:d>
                          <m:r>
                            <a:rPr lang="en-IN" sz="2000" b="0" i="1" kern="1200">
                              <a:solidFill>
                                <a:srgbClr val="002060"/>
                              </a:solidFill>
                              <a:effectLst/>
                              <a:latin typeface="Cambria Math" panose="02040503050406030204" pitchFamily="18" charset="0"/>
                              <a:ea typeface="Cambria Math" panose="02040503050406030204" pitchFamily="18" charset="0"/>
                            </a:rPr>
                            <m:t>+1</m:t>
                          </m:r>
                        </m:den>
                      </m:f>
                      <m:r>
                        <a:rPr lang="en-IN" sz="2000" b="0" i="1" kern="1200">
                          <a:solidFill>
                            <a:srgbClr val="002060"/>
                          </a:solidFill>
                          <a:effectLst/>
                          <a:latin typeface="Cambria Math" panose="02040503050406030204" pitchFamily="18" charset="0"/>
                        </a:rPr>
                        <m:t>+</m:t>
                      </m:r>
                      <m:rad>
                        <m:radPr>
                          <m:degHide m:val="on"/>
                          <m:ctrlPr>
                            <a:rPr lang="en-IN" sz="2000" b="0" i="1" kern="1200">
                              <a:solidFill>
                                <a:srgbClr val="002060"/>
                              </a:solidFill>
                              <a:effectLst/>
                              <a:latin typeface="Cambria Math" panose="02040503050406030204" pitchFamily="18" charset="0"/>
                            </a:rPr>
                          </m:ctrlPr>
                        </m:radPr>
                        <m:deg/>
                        <m:e>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h</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𝑡</m:t>
                                  </m:r>
                                </m:e>
                                <m:sub>
                                  <m:r>
                                    <a:rPr lang="en-IN" sz="2000" b="0" i="1" kern="1200">
                                      <a:solidFill>
                                        <a:srgbClr val="002060"/>
                                      </a:solidFill>
                                      <a:effectLst/>
                                      <a:latin typeface="Cambria Math" panose="02040503050406030204" pitchFamily="18" charset="0"/>
                                    </a:rPr>
                                    <m:t>0</m:t>
                                  </m:r>
                                </m:sub>
                              </m:sSub>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𝛼</m:t>
                                      </m:r>
                                    </m:e>
                                    <m:sub>
                                      <m:r>
                                        <a:rPr lang="en-IN" sz="2000" b="0" i="1" kern="1200">
                                          <a:solidFill>
                                            <a:srgbClr val="002060"/>
                                          </a:solidFill>
                                          <a:effectLst/>
                                          <a:latin typeface="Cambria Math" panose="02040503050406030204" pitchFamily="18" charset="0"/>
                                        </a:rPr>
                                        <m:t>𝑗</m:t>
                                      </m:r>
                                      <m:r>
                                        <a:rPr lang="en-IN" sz="2000" b="0" i="1" kern="1200">
                                          <a:solidFill>
                                            <a:srgbClr val="002060"/>
                                          </a:solidFill>
                                          <a:effectLst/>
                                          <a:latin typeface="Cambria Math" panose="02040503050406030204" pitchFamily="18" charset="0"/>
                                        </a:rPr>
                                        <m:t>−1</m:t>
                                      </m:r>
                                    </m:sub>
                                  </m:sSub>
                                </m:e>
                              </m:func>
                            </m:num>
                            <m:den>
                              <m:r>
                                <a:rPr lang="en-IN" sz="2000" b="0" i="1" kern="1200">
                                  <a:solidFill>
                                    <a:srgbClr val="002060"/>
                                  </a:solidFill>
                                  <a:effectLst/>
                                  <a:latin typeface="Cambria Math" panose="02040503050406030204" pitchFamily="18" charset="0"/>
                                </a:rPr>
                                <m:t>𝑟</m:t>
                              </m:r>
                            </m:den>
                          </m:f>
                        </m:e>
                      </m:rad>
                    </m:oMath>
                  </m:oMathPara>
                </a14:m>
                <a:endParaRPr lang="en-IN" sz="2000" b="0" kern="1200" dirty="0">
                  <a:solidFill>
                    <a:srgbClr val="002060"/>
                  </a:solidFill>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endParaRPr lang="en-IN" sz="2000" dirty="0">
                  <a:solidFill>
                    <a:srgbClr val="002060"/>
                  </a:solidFill>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acc>
                            <m:accPr>
                              <m:chr m:val="̅"/>
                              <m:ctrlPr>
                                <a:rPr lang="en-IN" sz="2000" i="1" kern="1200">
                                  <a:solidFill>
                                    <a:srgbClr val="002060"/>
                                  </a:solidFill>
                                  <a:effectLst/>
                                  <a:latin typeface="Cambria Math" panose="02040503050406030204" pitchFamily="18" charset="0"/>
                                  <a:ea typeface="Cambria Math" panose="02040503050406030204" pitchFamily="18" charset="0"/>
                                </a:rPr>
                              </m:ctrlPr>
                            </m:accPr>
                            <m:e>
                              <m:r>
                                <a:rPr lang="en-IN" sz="2000" i="1" kern="1200">
                                  <a:solidFill>
                                    <a:srgbClr val="002060"/>
                                  </a:solidFill>
                                  <a:effectLst/>
                                  <a:latin typeface="Cambria Math" panose="02040503050406030204" pitchFamily="18" charset="0"/>
                                  <a:ea typeface="Cambria Math" panose="02040503050406030204" pitchFamily="18" charset="0"/>
                                </a:rPr>
                                <m:t>𝜎</m:t>
                              </m:r>
                            </m:e>
                          </m:acc>
                        </m:e>
                        <m:sub>
                          <m:r>
                            <a:rPr lang="en-IN" sz="2000" b="0" i="1" kern="1200">
                              <a:solidFill>
                                <a:srgbClr val="002060"/>
                              </a:solidFill>
                              <a:effectLst/>
                              <a:latin typeface="Cambria Math" panose="02040503050406030204" pitchFamily="18" charset="0"/>
                              <a:ea typeface="Cambria Math" panose="02040503050406030204" pitchFamily="18" charset="0"/>
                            </a:rPr>
                            <m:t>𝑗</m:t>
                          </m:r>
                        </m:sub>
                      </m:sSub>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ea typeface="Cambria Math" panose="02040503050406030204" pitchFamily="18" charset="0"/>
                            </a:rPr>
                            <m:t>𝑗</m:t>
                          </m:r>
                          <m:r>
                            <a:rPr lang="en-IN" sz="2000" b="0" i="1" kern="1200">
                              <a:solidFill>
                                <a:srgbClr val="002060"/>
                              </a:solidFill>
                              <a:effectLst/>
                              <a:latin typeface="Cambria Math" panose="02040503050406030204" pitchFamily="18" charset="0"/>
                              <a:ea typeface="Cambria Math" panose="02040503050406030204" pitchFamily="18" charset="0"/>
                            </a:rPr>
                            <m:t>−1</m:t>
                          </m:r>
                        </m:sub>
                      </m:sSub>
                      <m:r>
                        <a:rPr lang="en-IN" sz="2000" b="0" i="1" kern="1200">
                          <a:solidFill>
                            <a:srgbClr val="002060"/>
                          </a:solidFill>
                          <a:effectLst/>
                          <a:latin typeface="Cambria Math" panose="02040503050406030204" pitchFamily="18" charset="0"/>
                          <a:ea typeface="Cambria Math" panose="02040503050406030204" pitchFamily="18" charset="0"/>
                        </a:rPr>
                        <m:t>+</m:t>
                      </m:r>
                      <m:r>
                        <a:rPr lang="en-IN" sz="2000" b="0" i="1" kern="1200">
                          <a:solidFill>
                            <a:srgbClr val="002060"/>
                          </a:solidFill>
                          <a:effectLst/>
                          <a:latin typeface="Cambria Math" panose="02040503050406030204" pitchFamily="18" charset="0"/>
                          <a:ea typeface="Cambria Math" panose="02040503050406030204" pitchFamily="18" charset="0"/>
                        </a:rPr>
                        <m:t>𝐾</m:t>
                      </m:r>
                      <m:r>
                        <a:rPr lang="en-IN" sz="2000" b="0" i="1" kern="1200">
                          <a:solidFill>
                            <a:srgbClr val="002060"/>
                          </a:solidFill>
                          <a:effectLst/>
                          <a:latin typeface="Cambria Math" panose="02040503050406030204" pitchFamily="18" charset="0"/>
                          <a:ea typeface="Cambria Math" panose="02040503050406030204" pitchFamily="18" charset="0"/>
                        </a:rPr>
                        <m:t>(1−</m:t>
                      </m:r>
                      <m:sSup>
                        <m:sSupPr>
                          <m:ctrlPr>
                            <a:rPr lang="en-IN" sz="2000" b="0" i="1" kern="1200">
                              <a:solidFill>
                                <a:srgbClr val="002060"/>
                              </a:solidFill>
                              <a:effectLst/>
                              <a:latin typeface="Cambria Math" panose="02040503050406030204" pitchFamily="18" charset="0"/>
                              <a:ea typeface="Cambria Math" panose="02040503050406030204" pitchFamily="18" charset="0"/>
                            </a:rPr>
                          </m:ctrlPr>
                        </m:sSupPr>
                        <m:e>
                          <m:r>
                            <a:rPr lang="en-IN" sz="2000" b="0" i="1" kern="1200">
                              <a:solidFill>
                                <a:srgbClr val="002060"/>
                              </a:solidFill>
                              <a:effectLst/>
                              <a:latin typeface="Cambria Math" panose="02040503050406030204" pitchFamily="18" charset="0"/>
                              <a:ea typeface="Cambria Math" panose="02040503050406030204" pitchFamily="18" charset="0"/>
                            </a:rPr>
                            <m:t>𝑒</m:t>
                          </m:r>
                        </m:e>
                        <m:sup>
                          <m:r>
                            <a:rPr lang="en-IN" sz="2000" b="0" i="1" kern="1200">
                              <a:solidFill>
                                <a:srgbClr val="002060"/>
                              </a:solidFill>
                              <a:effectLst/>
                              <a:latin typeface="Cambria Math" panose="02040503050406030204" pitchFamily="18" charset="0"/>
                              <a:ea typeface="Cambria Math" panose="02040503050406030204" pitchFamily="18" charset="0"/>
                            </a:rPr>
                            <m:t>−</m:t>
                          </m:r>
                          <m:r>
                            <a:rPr lang="en-IN" sz="2000" b="0" i="1" kern="1200">
                              <a:solidFill>
                                <a:srgbClr val="002060"/>
                              </a:solidFill>
                              <a:effectLst/>
                              <a:latin typeface="Cambria Math" panose="02040503050406030204" pitchFamily="18" charset="0"/>
                              <a:ea typeface="Cambria Math" panose="02040503050406030204" pitchFamily="18" charset="0"/>
                            </a:rPr>
                            <m:t>𝑛</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acc>
                                <m:accPr>
                                  <m:chr m:val="̅"/>
                                  <m:ctrlPr>
                                    <a:rPr lang="en-IN" sz="2000" i="1" kern="1200">
                                      <a:solidFill>
                                        <a:srgbClr val="002060"/>
                                      </a:solidFill>
                                      <a:effectLst/>
                                      <a:latin typeface="Cambria Math" panose="02040503050406030204" pitchFamily="18" charset="0"/>
                                      <a:ea typeface="Cambria Math" panose="02040503050406030204" pitchFamily="18" charset="0"/>
                                    </a:rPr>
                                  </m:ctrlPr>
                                </m:accPr>
                                <m:e>
                                  <m:r>
                                    <a:rPr lang="en-IN" sz="2000" i="1" kern="1200">
                                      <a:solidFill>
                                        <a:srgbClr val="002060"/>
                                      </a:solidFill>
                                      <a:effectLst/>
                                      <a:latin typeface="Cambria Math" panose="02040503050406030204" pitchFamily="18" charset="0"/>
                                      <a:ea typeface="Cambria Math" panose="02040503050406030204" pitchFamily="18" charset="0"/>
                                    </a:rPr>
                                    <m:t>𝜀</m:t>
                                  </m:r>
                                </m:e>
                              </m:acc>
                            </m:e>
                            <m:sub>
                              <m:r>
                                <a:rPr lang="en-IN" sz="2000" b="0" i="1" kern="1200">
                                  <a:solidFill>
                                    <a:srgbClr val="002060"/>
                                  </a:solidFill>
                                  <a:effectLst/>
                                  <a:latin typeface="Cambria Math" panose="02040503050406030204" pitchFamily="18" charset="0"/>
                                  <a:ea typeface="Cambria Math" panose="02040503050406030204" pitchFamily="18" charset="0"/>
                                </a:rPr>
                                <m:t>𝑗</m:t>
                              </m:r>
                            </m:sub>
                          </m:sSub>
                        </m:sup>
                      </m:sSup>
                      <m:r>
                        <a:rPr lang="en-IN" sz="2000" b="0" i="1" kern="1200">
                          <a:solidFill>
                            <a:srgbClr val="002060"/>
                          </a:solidFill>
                          <a:effectLst/>
                          <a:latin typeface="Cambria Math" panose="02040503050406030204" pitchFamily="18" charset="0"/>
                          <a:ea typeface="Cambria Math" panose="02040503050406030204" pitchFamily="18" charset="0"/>
                        </a:rPr>
                        <m:t>)</m:t>
                      </m:r>
                    </m:oMath>
                  </m:oMathPara>
                </a14:m>
                <a:endParaRPr lang="en-IN" sz="2000" dirty="0">
                  <a:solidFill>
                    <a:srgbClr val="002060"/>
                  </a:solidFill>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endParaRPr lang="en-IN" sz="2000" dirty="0">
                  <a:solidFill>
                    <a:srgbClr val="002060"/>
                  </a:solidFill>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IN" sz="2000" b="0" i="1" kern="1200">
                              <a:solidFill>
                                <a:srgbClr val="002060"/>
                              </a:solidFill>
                              <a:effectLst/>
                              <a:latin typeface="Cambria Math" panose="02040503050406030204" pitchFamily="18" charset="0"/>
                            </a:rPr>
                          </m:ctrlPr>
                        </m:sSubPr>
                        <m:e>
                          <m:acc>
                            <m:accPr>
                              <m:chr m:val="̅"/>
                              <m:ctrlPr>
                                <a:rPr lang="en-IN" sz="2000" i="1" kern="1200">
                                  <a:solidFill>
                                    <a:srgbClr val="002060"/>
                                  </a:solidFill>
                                  <a:effectLst/>
                                  <a:latin typeface="Cambria Math" panose="02040503050406030204" pitchFamily="18" charset="0"/>
                                </a:rPr>
                              </m:ctrlPr>
                            </m:accPr>
                            <m:e>
                              <m:r>
                                <a:rPr lang="en-IN" sz="2000" i="1" kern="1200">
                                  <a:solidFill>
                                    <a:srgbClr val="002060"/>
                                  </a:solidFill>
                                  <a:effectLst/>
                                  <a:latin typeface="Cambria Math" panose="02040503050406030204" pitchFamily="18" charset="0"/>
                                  <a:ea typeface="Cambria Math" panose="02040503050406030204" pitchFamily="18" charset="0"/>
                                </a:rPr>
                                <m:t>𝜀</m:t>
                              </m:r>
                            </m:e>
                          </m:acc>
                        </m:e>
                        <m:sub>
                          <m:r>
                            <a:rPr lang="en-IN" sz="2000" b="0" i="1" kern="1200">
                              <a:solidFill>
                                <a:srgbClr val="002060"/>
                              </a:solidFill>
                              <a:effectLst/>
                              <a:latin typeface="Cambria Math" panose="02040503050406030204" pitchFamily="18" charset="0"/>
                            </a:rPr>
                            <m:t>𝑗</m:t>
                          </m:r>
                        </m:sub>
                      </m:sSub>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num>
                        <m:den>
                          <m:rad>
                            <m:radPr>
                              <m:degHide m:val="on"/>
                              <m:ctrlPr>
                                <a:rPr lang="en-IN" sz="2000" b="0" i="1" kern="1200">
                                  <a:solidFill>
                                    <a:srgbClr val="002060"/>
                                  </a:solidFill>
                                  <a:effectLst/>
                                  <a:latin typeface="Cambria Math" panose="02040503050406030204" pitchFamily="18" charset="0"/>
                                </a:rPr>
                              </m:ctrlPr>
                            </m:radPr>
                            <m:deg/>
                            <m:e>
                              <m:r>
                                <a:rPr lang="en-IN" sz="2000" b="0" i="1" kern="1200">
                                  <a:solidFill>
                                    <a:srgbClr val="002060"/>
                                  </a:solidFill>
                                  <a:effectLst/>
                                  <a:latin typeface="Cambria Math" panose="02040503050406030204" pitchFamily="18" charset="0"/>
                                </a:rPr>
                                <m:t>3</m:t>
                              </m:r>
                            </m:e>
                          </m:rad>
                        </m:den>
                      </m:f>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ln</m:t>
                          </m:r>
                        </m:fName>
                        <m:e>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𝑟</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𝑡</m:t>
                                  </m:r>
                                </m:e>
                                <m:sub>
                                  <m:r>
                                    <a:rPr lang="en-IN" sz="2000" b="0" i="1" kern="1200">
                                      <a:solidFill>
                                        <a:srgbClr val="002060"/>
                                      </a:solidFill>
                                      <a:effectLst/>
                                      <a:latin typeface="Cambria Math" panose="02040503050406030204" pitchFamily="18" charset="0"/>
                                    </a:rPr>
                                    <m:t>𝑗</m:t>
                                  </m:r>
                                  <m:r>
                                    <a:rPr lang="en-IN" sz="2000" b="0" i="1" kern="1200">
                                      <a:solidFill>
                                        <a:srgbClr val="002060"/>
                                      </a:solidFill>
                                      <a:effectLst/>
                                      <a:latin typeface="Cambria Math" panose="02040503050406030204" pitchFamily="18" charset="0"/>
                                    </a:rPr>
                                    <m:t>−1</m:t>
                                  </m:r>
                                </m:sub>
                              </m:sSub>
                            </m:num>
                            <m:den>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𝑅</m:t>
                                  </m:r>
                                </m:e>
                                <m:sub>
                                  <m:r>
                                    <a:rPr lang="en-IN" sz="2000" b="0" i="1" kern="1200">
                                      <a:solidFill>
                                        <a:srgbClr val="002060"/>
                                      </a:solidFill>
                                      <a:effectLst/>
                                      <a:latin typeface="Cambria Math" panose="02040503050406030204" pitchFamily="18" charset="0"/>
                                    </a:rPr>
                                    <m:t>𝑚</m:t>
                                  </m:r>
                                </m:sub>
                              </m:sSub>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𝑡</m:t>
                                  </m:r>
                                </m:e>
                                <m:sub>
                                  <m:r>
                                    <a:rPr lang="en-IN" sz="2000" b="0" i="1" kern="1200">
                                      <a:solidFill>
                                        <a:srgbClr val="002060"/>
                                      </a:solidFill>
                                      <a:effectLst/>
                                      <a:latin typeface="Cambria Math" panose="02040503050406030204" pitchFamily="18" charset="0"/>
                                    </a:rPr>
                                    <m:t>𝑗</m:t>
                                  </m:r>
                                </m:sub>
                              </m:sSub>
                            </m:den>
                          </m:f>
                          <m:r>
                            <a:rPr lang="en-IN" sz="2000" b="0" i="1" kern="1200">
                              <a:solidFill>
                                <a:srgbClr val="002060"/>
                              </a:solidFill>
                              <a:effectLst/>
                              <a:latin typeface="Cambria Math" panose="02040503050406030204" pitchFamily="18" charset="0"/>
                            </a:rPr>
                            <m:t>)</m:t>
                          </m:r>
                        </m:e>
                      </m:func>
                    </m:oMath>
                  </m:oMathPara>
                </a14:m>
                <a:endParaRPr lang="en-IN" sz="2000" dirty="0">
                  <a:solidFill>
                    <a:srgbClr val="002060"/>
                  </a:solidFill>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endParaRPr lang="en-IN" sz="2000" dirty="0">
                  <a:solidFill>
                    <a:srgbClr val="002060"/>
                  </a:solidFill>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IN" sz="200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𝑅</m:t>
                          </m:r>
                        </m:e>
                        <m:sub>
                          <m:r>
                            <a:rPr lang="en-IN" sz="2000" b="0" i="1" kern="1200">
                              <a:solidFill>
                                <a:srgbClr val="002060"/>
                              </a:solidFill>
                              <a:effectLst/>
                              <a:latin typeface="Cambria Math" panose="02040503050406030204" pitchFamily="18" charset="0"/>
                            </a:rPr>
                            <m:t>𝑚</m:t>
                          </m:r>
                        </m:sub>
                      </m:sSub>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𝑡</m:t>
                          </m:r>
                        </m:num>
                        <m:den>
                          <m:r>
                            <a:rPr lang="en-IN" sz="2000" b="0" i="1" kern="1200">
                              <a:solidFill>
                                <a:srgbClr val="002060"/>
                              </a:solidFill>
                              <a:effectLst/>
                              <a:latin typeface="Cambria Math" panose="02040503050406030204" pitchFamily="18" charset="0"/>
                            </a:rPr>
                            <m:t>2</m:t>
                          </m:r>
                        </m:den>
                      </m:f>
                    </m:oMath>
                  </m:oMathPara>
                </a14:m>
                <a:endParaRPr lang="en-IN" sz="2000" dirty="0">
                  <a:solidFill>
                    <a:srgbClr val="002060"/>
                  </a:solidFill>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endParaRPr lang="en-IN" sz="1800"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2000" dirty="0">
                    <a:latin typeface="19"/>
                    <a:cs typeface="Arial" panose="020B0604020202020204" pitchFamily="34" charset="0"/>
                  </a:rPr>
                  <a:t>Note that </a:t>
                </a:r>
                <a14:m>
                  <m:oMath xmlns:m="http://schemas.openxmlformats.org/officeDocument/2006/math">
                    <m:sSub>
                      <m:sSubPr>
                        <m:ctrlPr>
                          <a:rPr lang="en-IN" sz="2000" i="1" kern="1200" smtClean="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𝑅</m:t>
                        </m:r>
                      </m:e>
                      <m:sub>
                        <m:r>
                          <a:rPr lang="en-IN" sz="2000" b="0" i="1" kern="1200">
                            <a:solidFill>
                              <a:srgbClr val="002060"/>
                            </a:solidFill>
                            <a:effectLst/>
                            <a:latin typeface="Cambria Math" panose="02040503050406030204" pitchFamily="18" charset="0"/>
                          </a:rPr>
                          <m:t>𝑚</m:t>
                        </m:r>
                      </m:sub>
                    </m:sSub>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𝑡</m:t>
                        </m:r>
                      </m:num>
                      <m:den>
                        <m:r>
                          <a:rPr lang="en-IN" sz="2000" b="0" i="1" kern="1200">
                            <a:solidFill>
                              <a:srgbClr val="002060"/>
                            </a:solidFill>
                            <a:effectLst/>
                            <a:latin typeface="Cambria Math" panose="02040503050406030204" pitchFamily="18" charset="0"/>
                          </a:rPr>
                          <m:t>2</m:t>
                        </m:r>
                      </m:den>
                    </m:f>
                  </m:oMath>
                </a14:m>
                <a:r>
                  <a:rPr lang="en-US" sz="2000" dirty="0">
                    <a:solidFill>
                      <a:srgbClr val="002060"/>
                    </a:solidFill>
                    <a:latin typeface="19"/>
                    <a:cs typeface="Arial" panose="020B0604020202020204" pitchFamily="34" charset="0"/>
                  </a:rPr>
                  <a:t> </a:t>
                </a:r>
                <a:r>
                  <a:rPr lang="en-US" sz="2000" dirty="0">
                    <a:latin typeface="19"/>
                    <a:cs typeface="Arial" panose="020B0604020202020204" pitchFamily="34" charset="0"/>
                  </a:rPr>
                  <a:t>is only valid for ISF bending condition if the tool radius is much larger than sheet thickness.</a:t>
                </a:r>
              </a:p>
              <a:p>
                <a:pPr marL="0" algn="l" rtl="0" eaLnBrk="1" latinLnBrk="0" hangingPunct="1">
                  <a:spcBef>
                    <a:spcPts val="0"/>
                  </a:spcBef>
                  <a:spcAft>
                    <a:spcPts val="0"/>
                  </a:spcAft>
                </a:pPr>
                <a:endParaRPr lang="en-US" sz="2000" dirty="0">
                  <a:latin typeface="19"/>
                  <a:cs typeface="Arial" panose="020B0604020202020204" pitchFamily="34" charset="0"/>
                </a:endParaRPr>
              </a:p>
              <a:p>
                <a:pPr marL="285750" indent="-285750">
                  <a:buFont typeface="Wingdings" panose="05000000000000000000" pitchFamily="2" charset="2"/>
                  <a:buChar char="v"/>
                </a:pPr>
                <a:r>
                  <a:rPr lang="en-IN" sz="2000" b="1" dirty="0">
                    <a:latin typeface="19"/>
                    <a:cs typeface="Arial" panose="020B0604020202020204" pitchFamily="34" charset="0"/>
                  </a:rPr>
                  <a:t>Forming force modelling of IHF:</a:t>
                </a:r>
              </a:p>
              <a:p>
                <a:r>
                  <a:rPr lang="en-IN" sz="2000" dirty="0">
                    <a:latin typeface="19"/>
                    <a:cs typeface="Arial" panose="020B0604020202020204" pitchFamily="34" charset="0"/>
                  </a:rPr>
                  <a:t>The force model of IHF can be given by,</a:t>
                </a:r>
              </a:p>
              <a:p>
                <a:pPr/>
                <a14:m>
                  <m:oMathPara xmlns:m="http://schemas.openxmlformats.org/officeDocument/2006/math">
                    <m:oMathParaPr>
                      <m:jc m:val="centerGroup"/>
                    </m:oMathParaPr>
                    <m:oMath xmlns:m="http://schemas.openxmlformats.org/officeDocument/2006/math">
                      <m:r>
                        <a:rPr lang="en-IN" sz="2000" b="0" i="1" kern="1200" smtClean="0">
                          <a:solidFill>
                            <a:srgbClr val="002060"/>
                          </a:solidFill>
                          <a:effectLst/>
                          <a:latin typeface="Cambria Math" panose="02040503050406030204" pitchFamily="18" charset="0"/>
                        </a:rPr>
                        <m:t>𝐹</m:t>
                      </m:r>
                      <m:r>
                        <a:rPr lang="en-IN" sz="2000" b="0" i="1" kern="1200" smtClean="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𝜎</m:t>
                          </m:r>
                        </m:e>
                        <m:sub>
                          <m:r>
                            <a:rPr lang="en-IN" sz="2000" b="0" i="1" kern="1200">
                              <a:solidFill>
                                <a:srgbClr val="002060"/>
                              </a:solidFill>
                              <a:effectLst/>
                              <a:latin typeface="Cambria Math" panose="02040503050406030204" pitchFamily="18" charset="0"/>
                            </a:rPr>
                            <m:t>𝑡</m:t>
                          </m:r>
                        </m:sub>
                      </m:sSub>
                      <m:r>
                        <a:rPr lang="en-IN" sz="2000" b="0" i="1" kern="1200">
                          <a:solidFill>
                            <a:srgbClr val="002060"/>
                          </a:solidFill>
                          <a:effectLst/>
                          <a:latin typeface="Cambria Math" panose="02040503050406030204" pitchFamily="18" charset="0"/>
                        </a:rPr>
                        <m:t>𝑆</m:t>
                      </m:r>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num>
                        <m:den>
                          <m:rad>
                            <m:radPr>
                              <m:degHide m:val="on"/>
                              <m:ctrlPr>
                                <a:rPr lang="en-IN" sz="2000" b="0" i="1" kern="1200">
                                  <a:solidFill>
                                    <a:srgbClr val="002060"/>
                                  </a:solidFill>
                                  <a:effectLst/>
                                  <a:latin typeface="Cambria Math" panose="02040503050406030204" pitchFamily="18" charset="0"/>
                                </a:rPr>
                              </m:ctrlPr>
                            </m:radPr>
                            <m:deg/>
                            <m:e>
                              <m:r>
                                <a:rPr lang="en-IN" sz="2000" b="0" i="1" kern="1200">
                                  <a:solidFill>
                                    <a:srgbClr val="002060"/>
                                  </a:solidFill>
                                  <a:effectLst/>
                                  <a:latin typeface="Cambria Math" panose="02040503050406030204" pitchFamily="18" charset="0"/>
                                </a:rPr>
                                <m:t>3</m:t>
                              </m:r>
                            </m:e>
                          </m:rad>
                        </m:den>
                      </m:f>
                      <m:r>
                        <a:rPr lang="en-IN" sz="2000" b="0" i="1" kern="1200">
                          <a:solidFill>
                            <a:srgbClr val="002060"/>
                          </a:solidFill>
                          <a:effectLst/>
                          <a:latin typeface="Cambria Math" panose="02040503050406030204" pitchFamily="18" charset="0"/>
                        </a:rPr>
                        <m:t> </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𝑡</m:t>
                          </m:r>
                        </m:num>
                        <m:den>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+5</m:t>
                          </m:r>
                          <m:r>
                            <a:rPr lang="en-IN" sz="2000" b="0" i="1" kern="1200">
                              <a:solidFill>
                                <a:srgbClr val="002060"/>
                              </a:solidFill>
                              <a:effectLst/>
                              <a:latin typeface="Cambria Math" panose="02040503050406030204" pitchFamily="18" charset="0"/>
                            </a:rPr>
                            <m:t>𝑡</m:t>
                          </m:r>
                        </m:den>
                      </m:f>
                      <m:acc>
                        <m:accPr>
                          <m:chr m:val="̅"/>
                          <m:ctrlPr>
                            <a:rPr lang="en-IN" sz="2000" b="0" i="1" kern="1200">
                              <a:solidFill>
                                <a:srgbClr val="002060"/>
                              </a:solidFill>
                              <a:effectLst/>
                              <a:latin typeface="Cambria Math" panose="02040503050406030204" pitchFamily="18" charset="0"/>
                            </a:rPr>
                          </m:ctrlPr>
                        </m:accPr>
                        <m:e>
                          <m:r>
                            <a:rPr lang="en-IN" sz="2000" b="0" i="1" kern="1200">
                              <a:solidFill>
                                <a:srgbClr val="002060"/>
                              </a:solidFill>
                              <a:effectLst/>
                              <a:latin typeface="Cambria Math" panose="02040503050406030204" pitchFamily="18" charset="0"/>
                              <a:ea typeface="Cambria Math" panose="02040503050406030204" pitchFamily="18" charset="0"/>
                            </a:rPr>
                            <m:t>𝜎</m:t>
                          </m:r>
                        </m:e>
                      </m:acc>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ea typeface="Cambria Math" panose="02040503050406030204" pitchFamily="18" charset="0"/>
                            </a:rPr>
                            <m:t>𝜋</m:t>
                          </m:r>
                          <m:r>
                            <a:rPr lang="en-IN" sz="2000" b="0" i="1" kern="1200">
                              <a:solidFill>
                                <a:srgbClr val="002060"/>
                              </a:solidFill>
                              <a:effectLst/>
                              <a:latin typeface="Cambria Math" panose="02040503050406030204" pitchFamily="18" charset="0"/>
                              <a:ea typeface="Cambria Math" panose="02040503050406030204" pitchFamily="18" charset="0"/>
                            </a:rPr>
                            <m:t>𝑟</m:t>
                          </m:r>
                        </m:num>
                        <m:den>
                          <m:r>
                            <a:rPr lang="en-IN" sz="2000" b="0" i="1" kern="1200">
                              <a:solidFill>
                                <a:srgbClr val="002060"/>
                              </a:solidFill>
                              <a:effectLst/>
                              <a:latin typeface="Cambria Math" panose="02040503050406030204" pitchFamily="18" charset="0"/>
                            </a:rPr>
                            <m:t>2</m:t>
                          </m:r>
                        </m:den>
                      </m:f>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1</m:t>
                          </m:r>
                        </m:sub>
                      </m:sSub>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(1−</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r>
                            <a:rPr lang="en-IN" sz="2000" b="0" i="1" kern="1200">
                              <a:solidFill>
                                <a:srgbClr val="002060"/>
                              </a:solidFill>
                              <a:effectLst/>
                              <a:latin typeface="Cambria Math" panose="02040503050406030204" pitchFamily="18" charset="0"/>
                              <a:ea typeface="Cambria Math" panose="02040503050406030204" pitchFamily="18" charset="0"/>
                            </a:rPr>
                            <m:t>𝛼</m:t>
                          </m:r>
                        </m:e>
                      </m:func>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ea typeface="Cambria Math" panose="02040503050406030204" pitchFamily="18" charset="0"/>
                            </a:rPr>
                            <m:t>𝛼</m:t>
                          </m:r>
                          <m:r>
                            <a:rPr lang="en-IN" sz="2000" b="0" i="1" kern="1200">
                              <a:solidFill>
                                <a:srgbClr val="002060"/>
                              </a:solidFill>
                              <a:effectLst/>
                              <a:latin typeface="Cambria Math" panose="02040503050406030204" pitchFamily="18" charset="0"/>
                              <a:ea typeface="Cambria Math" panose="02040503050406030204" pitchFamily="18" charset="0"/>
                            </a:rPr>
                            <m:t>+</m:t>
                          </m:r>
                          <m:func>
                            <m:funcPr>
                              <m:ctrlPr>
                                <a:rPr lang="en-IN" sz="2000" b="0" i="1" kern="1200">
                                  <a:solidFill>
                                    <a:srgbClr val="002060"/>
                                  </a:solidFill>
                                  <a:effectLst/>
                                  <a:latin typeface="Cambria Math" panose="02040503050406030204" pitchFamily="18" charset="0"/>
                                  <a:ea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ea typeface="Cambria Math" panose="02040503050406030204" pitchFamily="18" charset="0"/>
                                </a:rPr>
                                <m:t>arccos</m:t>
                              </m:r>
                            </m:fName>
                            <m:e>
                              <m:f>
                                <m:fPr>
                                  <m:ctrlPr>
                                    <a:rPr lang="en-IN" sz="2000" b="0" i="1" kern="1200">
                                      <a:solidFill>
                                        <a:srgbClr val="002060"/>
                                      </a:solidFill>
                                      <a:effectLst/>
                                      <a:latin typeface="Cambria Math" panose="02040503050406030204" pitchFamily="18" charset="0"/>
                                      <a:ea typeface="Cambria Math" panose="02040503050406030204" pitchFamily="18" charset="0"/>
                                    </a:rPr>
                                  </m:ctrlPr>
                                </m:fPr>
                                <m:num>
                                  <m:r>
                                    <a:rPr lang="en-IN" sz="2000" b="0" i="1" kern="1200">
                                      <a:solidFill>
                                        <a:srgbClr val="002060"/>
                                      </a:solidFill>
                                      <a:effectLst/>
                                      <a:latin typeface="Cambria Math" panose="02040503050406030204" pitchFamily="18" charset="0"/>
                                      <a:ea typeface="Cambria Math" panose="02040503050406030204" pitchFamily="18" charset="0"/>
                                    </a:rPr>
                                    <m:t>𝑟</m:t>
                                  </m:r>
                                  <m:r>
                                    <a:rPr lang="en-IN" sz="2000" b="0" i="1" kern="1200">
                                      <a:solidFill>
                                        <a:srgbClr val="002060"/>
                                      </a:solidFill>
                                      <a:effectLst/>
                                      <a:latin typeface="Cambria Math" panose="02040503050406030204" pitchFamily="18" charset="0"/>
                                      <a:ea typeface="Cambria Math" panose="02040503050406030204" pitchFamily="18" charset="0"/>
                                    </a:rPr>
                                    <m:t>−</m:t>
                                  </m:r>
                                  <m:sSub>
                                    <m:sSubPr>
                                      <m:ctrlPr>
                                        <a:rPr lang="en-IN" sz="2000" b="0" i="1" kern="1200">
                                          <a:solidFill>
                                            <a:srgbClr val="002060"/>
                                          </a:solidFill>
                                          <a:effectLst/>
                                          <a:latin typeface="Cambria Math" panose="02040503050406030204" pitchFamily="18" charset="0"/>
                                          <a:ea typeface="Cambria Math" panose="02040503050406030204" pitchFamily="18" charset="0"/>
                                        </a:rPr>
                                      </m:ctrlPr>
                                    </m:sSubPr>
                                    <m:e>
                                      <m:r>
                                        <a:rPr lang="en-IN" sz="2000" b="0" i="1" kern="1200">
                                          <a:solidFill>
                                            <a:srgbClr val="002060"/>
                                          </a:solidFill>
                                          <a:effectLst/>
                                          <a:latin typeface="Cambria Math" panose="02040503050406030204" pitchFamily="18" charset="0"/>
                                          <a:ea typeface="Cambria Math" panose="02040503050406030204" pitchFamily="18" charset="0"/>
                                        </a:rPr>
                                        <m:t>h</m:t>
                                      </m:r>
                                    </m:e>
                                    <m:sub>
                                      <m:r>
                                        <a:rPr lang="en-IN" sz="2000" b="0" i="1" kern="1200">
                                          <a:solidFill>
                                            <a:srgbClr val="002060"/>
                                          </a:solidFill>
                                          <a:effectLst/>
                                          <a:latin typeface="Cambria Math" panose="02040503050406030204" pitchFamily="18" charset="0"/>
                                          <a:ea typeface="Cambria Math" panose="02040503050406030204" pitchFamily="18" charset="0"/>
                                        </a:rPr>
                                        <m:t>𝑆</m:t>
                                      </m:r>
                                    </m:sub>
                                  </m:sSub>
                                </m:num>
                                <m:den>
                                  <m:r>
                                    <a:rPr lang="en-IN" sz="2000" b="0" i="1" kern="1200">
                                      <a:solidFill>
                                        <a:srgbClr val="002060"/>
                                      </a:solidFill>
                                      <a:effectLst/>
                                      <a:latin typeface="Cambria Math" panose="02040503050406030204" pitchFamily="18" charset="0"/>
                                      <a:ea typeface="Cambria Math" panose="02040503050406030204" pitchFamily="18" charset="0"/>
                                    </a:rPr>
                                    <m:t>𝑟</m:t>
                                  </m:r>
                                </m:den>
                              </m:f>
                            </m:e>
                          </m:func>
                        </m:num>
                        <m:den>
                          <m:func>
                            <m:funcPr>
                              <m:ctrlPr>
                                <a:rPr lang="en-IN" sz="2000" i="1" kern="1200">
                                  <a:solidFill>
                                    <a:srgbClr val="002060"/>
                                  </a:solidFill>
                                  <a:effectLst/>
                                  <a:latin typeface="Cambria Math" panose="02040503050406030204" pitchFamily="18" charset="0"/>
                                  <a:ea typeface="Cambria Math" panose="02040503050406030204" pitchFamily="18" charset="0"/>
                                </a:rPr>
                              </m:ctrlPr>
                            </m:funcPr>
                            <m:fName>
                              <m:r>
                                <m:rPr>
                                  <m:sty m:val="p"/>
                                </m:rPr>
                                <a:rPr lang="en-IN" sz="2000" kern="1200">
                                  <a:solidFill>
                                    <a:srgbClr val="002060"/>
                                  </a:solidFill>
                                  <a:effectLst/>
                                  <a:latin typeface="Cambria Math" panose="02040503050406030204" pitchFamily="18" charset="0"/>
                                  <a:ea typeface="Cambria Math" panose="02040503050406030204" pitchFamily="18" charset="0"/>
                                </a:rPr>
                                <m:t>arccos</m:t>
                              </m:r>
                            </m:fName>
                            <m:e>
                              <m:f>
                                <m:fPr>
                                  <m:ctrlPr>
                                    <a:rPr lang="en-IN" sz="2000" i="1" kern="1200">
                                      <a:solidFill>
                                        <a:srgbClr val="002060"/>
                                      </a:solidFill>
                                      <a:effectLst/>
                                      <a:latin typeface="Cambria Math" panose="02040503050406030204" pitchFamily="18" charset="0"/>
                                      <a:ea typeface="Cambria Math" panose="02040503050406030204" pitchFamily="18" charset="0"/>
                                    </a:rPr>
                                  </m:ctrlPr>
                                </m:fPr>
                                <m:num>
                                  <m:r>
                                    <a:rPr lang="en-IN" sz="2000" i="1" kern="1200">
                                      <a:solidFill>
                                        <a:srgbClr val="002060"/>
                                      </a:solidFill>
                                      <a:effectLst/>
                                      <a:latin typeface="Cambria Math" panose="02040503050406030204" pitchFamily="18" charset="0"/>
                                      <a:ea typeface="Cambria Math" panose="02040503050406030204" pitchFamily="18" charset="0"/>
                                    </a:rPr>
                                    <m:t>𝑟</m:t>
                                  </m:r>
                                  <m:r>
                                    <a:rPr lang="en-IN" sz="2000" i="1" kern="1200">
                                      <a:solidFill>
                                        <a:srgbClr val="002060"/>
                                      </a:solidFill>
                                      <a:effectLst/>
                                      <a:latin typeface="Cambria Math" panose="02040503050406030204" pitchFamily="18" charset="0"/>
                                      <a:ea typeface="Cambria Math" panose="02040503050406030204" pitchFamily="18" charset="0"/>
                                    </a:rPr>
                                    <m:t>−</m:t>
                                  </m:r>
                                  <m:sSub>
                                    <m:sSubPr>
                                      <m:ctrlPr>
                                        <a:rPr lang="en-IN" sz="2000" i="1" kern="1200">
                                          <a:solidFill>
                                            <a:srgbClr val="002060"/>
                                          </a:solidFill>
                                          <a:effectLst/>
                                          <a:latin typeface="Cambria Math" panose="02040503050406030204" pitchFamily="18" charset="0"/>
                                          <a:ea typeface="Cambria Math" panose="02040503050406030204" pitchFamily="18" charset="0"/>
                                        </a:rPr>
                                      </m:ctrlPr>
                                    </m:sSubPr>
                                    <m:e>
                                      <m:r>
                                        <a:rPr lang="en-IN" sz="2000" i="1" kern="1200">
                                          <a:solidFill>
                                            <a:srgbClr val="002060"/>
                                          </a:solidFill>
                                          <a:effectLst/>
                                          <a:latin typeface="Cambria Math" panose="02040503050406030204" pitchFamily="18" charset="0"/>
                                          <a:ea typeface="Cambria Math" panose="02040503050406030204" pitchFamily="18" charset="0"/>
                                        </a:rPr>
                                        <m:t>h</m:t>
                                      </m:r>
                                    </m:e>
                                    <m:sub>
                                      <m:r>
                                        <a:rPr lang="en-IN" sz="2000" b="0" i="1" kern="1200">
                                          <a:solidFill>
                                            <a:srgbClr val="002060"/>
                                          </a:solidFill>
                                          <a:effectLst/>
                                          <a:latin typeface="Cambria Math" panose="02040503050406030204" pitchFamily="18" charset="0"/>
                                          <a:ea typeface="Cambria Math" panose="02040503050406030204" pitchFamily="18" charset="0"/>
                                        </a:rPr>
                                        <m:t>1</m:t>
                                      </m:r>
                                    </m:sub>
                                  </m:sSub>
                                </m:num>
                                <m:den>
                                  <m:r>
                                    <a:rPr lang="en-IN" sz="2000" i="1" kern="1200">
                                      <a:solidFill>
                                        <a:srgbClr val="002060"/>
                                      </a:solidFill>
                                      <a:effectLst/>
                                      <a:latin typeface="Cambria Math" panose="02040503050406030204" pitchFamily="18" charset="0"/>
                                      <a:ea typeface="Cambria Math" panose="02040503050406030204" pitchFamily="18" charset="0"/>
                                    </a:rPr>
                                    <m:t>𝑟</m:t>
                                  </m:r>
                                </m:den>
                              </m:f>
                            </m:e>
                          </m:func>
                        </m:den>
                      </m:f>
                      <m:r>
                        <a:rPr lang="en-IN" sz="2000" b="0" i="1" kern="1200">
                          <a:solidFill>
                            <a:srgbClr val="002060"/>
                          </a:solidFill>
                          <a:effectLst/>
                          <a:latin typeface="Cambria Math" panose="02040503050406030204" pitchFamily="18" charset="0"/>
                        </a:rPr>
                        <m:t>)</m:t>
                      </m:r>
                    </m:oMath>
                  </m:oMathPara>
                </a14:m>
                <a:endParaRPr lang="en-IN" sz="2000" dirty="0">
                  <a:effectLst/>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6B180472-53AB-0406-56DE-7BAD20E70AD4}"/>
                  </a:ext>
                </a:extLst>
              </p:cNvPr>
              <p:cNvSpPr txBox="1">
                <a:spLocks noRot="1" noChangeAspect="1" noMove="1" noResize="1" noEditPoints="1" noAdjustHandles="1" noChangeArrowheads="1" noChangeShapeType="1" noTextEdit="1"/>
              </p:cNvSpPr>
              <p:nvPr/>
            </p:nvSpPr>
            <p:spPr>
              <a:xfrm>
                <a:off x="2534653" y="298384"/>
                <a:ext cx="8982677" cy="6559616"/>
              </a:xfrm>
              <a:prstGeom prst="rect">
                <a:avLst/>
              </a:prstGeom>
              <a:blipFill>
                <a:blip r:embed="rId2"/>
                <a:stretch>
                  <a:fillRect l="-747" r="-815"/>
                </a:stretch>
              </a:blipFill>
            </p:spPr>
            <p:txBody>
              <a:bodyPr/>
              <a:lstStyle/>
              <a:p>
                <a:r>
                  <a:rPr lang="en-IN">
                    <a:noFill/>
                  </a:rPr>
                  <a:t> </a:t>
                </a:r>
              </a:p>
            </p:txBody>
          </p:sp>
        </mc:Fallback>
      </mc:AlternateContent>
    </p:spTree>
    <p:extLst>
      <p:ext uri="{BB962C8B-B14F-4D97-AF65-F5344CB8AC3E}">
        <p14:creationId xmlns:p14="http://schemas.microsoft.com/office/powerpoint/2010/main" val="637772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10" end="10"/>
                                            </p:txEl>
                                          </p:spTgt>
                                        </p:tgtEl>
                                        <p:attrNameLst>
                                          <p:attrName>style.visibility</p:attrName>
                                        </p:attrNameLst>
                                      </p:cBhvr>
                                      <p:to>
                                        <p:strVal val="visible"/>
                                      </p:to>
                                    </p:set>
                                    <p:animEffect transition="in" filter="barn(inVertical)">
                                      <p:cBhvr>
                                        <p:cTn id="26" dur="500"/>
                                        <p:tgtEl>
                                          <p:spTgt spid="4">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80472-53AB-0406-56DE-7BAD20E70AD4}"/>
              </a:ext>
            </a:extLst>
          </p:cNvPr>
          <p:cNvSpPr txBox="1"/>
          <p:nvPr/>
        </p:nvSpPr>
        <p:spPr>
          <a:xfrm>
            <a:off x="2544928" y="486756"/>
            <a:ext cx="8982677" cy="649408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19"/>
                <a:cs typeface="Arial" panose="020B0604020202020204" pitchFamily="34" charset="0"/>
              </a:rPr>
              <a:t>C++ Code </a:t>
            </a:r>
            <a:r>
              <a:rPr lang="en-US" sz="2400" b="1" dirty="0">
                <a:solidFill>
                  <a:srgbClr val="00B0F0"/>
                </a:solidFill>
                <a:latin typeface="19"/>
                <a:cs typeface="Arial" panose="020B0604020202020204" pitchFamily="34" charset="0"/>
              </a:rPr>
              <a:t>( </a:t>
            </a:r>
            <a:r>
              <a:rPr lang="en-US" sz="2400" b="1" dirty="0" err="1">
                <a:solidFill>
                  <a:srgbClr val="00B0F0"/>
                </a:solidFill>
                <a:latin typeface="19"/>
                <a:cs typeface="Arial" panose="020B0604020202020204" pitchFamily="34" charset="0"/>
                <a:hlinkClick r:id="rId2">
                  <a:extLst>
                    <a:ext uri="{A12FA001-AC4F-418D-AE19-62706E023703}">
                      <ahyp:hlinkClr xmlns:ahyp="http://schemas.microsoft.com/office/drawing/2018/hyperlinkcolor" val="tx"/>
                    </a:ext>
                  </a:extLst>
                </a:hlinkClick>
              </a:rPr>
              <a:t>Github</a:t>
            </a:r>
            <a:r>
              <a:rPr lang="en-US" sz="2400" b="1" dirty="0">
                <a:solidFill>
                  <a:srgbClr val="00B0F0"/>
                </a:solidFill>
                <a:latin typeface="19"/>
                <a:cs typeface="Arial" panose="020B0604020202020204" pitchFamily="34" charset="0"/>
                <a:hlinkClick r:id="rId2">
                  <a:extLst>
                    <a:ext uri="{A12FA001-AC4F-418D-AE19-62706E023703}">
                      <ahyp:hlinkClr xmlns:ahyp="http://schemas.microsoft.com/office/drawing/2018/hyperlinkcolor" val="tx"/>
                    </a:ext>
                  </a:extLst>
                </a:hlinkClick>
              </a:rPr>
              <a:t> Link</a:t>
            </a:r>
            <a:r>
              <a:rPr lang="en-US" sz="2400" b="1" dirty="0">
                <a:solidFill>
                  <a:srgbClr val="00B0F0"/>
                </a:solidFill>
                <a:latin typeface="19"/>
                <a:cs typeface="Arial" panose="020B0604020202020204" pitchFamily="34" charset="0"/>
              </a:rPr>
              <a:t> )</a:t>
            </a:r>
          </a:p>
          <a:p>
            <a:endParaRPr lang="en-US" sz="2400" b="1" dirty="0">
              <a:solidFill>
                <a:srgbClr val="00B0F0"/>
              </a:solidFill>
              <a:latin typeface="19"/>
              <a:cs typeface="Arial" panose="020B0604020202020204" pitchFamily="34" charset="0"/>
            </a:endParaRPr>
          </a:p>
          <a:p>
            <a:r>
              <a:rPr lang="en-US" sz="2000" b="0" i="0" dirty="0">
                <a:solidFill>
                  <a:schemeClr val="tx1">
                    <a:lumMod val="95000"/>
                    <a:lumOff val="5000"/>
                  </a:schemeClr>
                </a:solidFill>
                <a:effectLst/>
                <a:latin typeface="Söhne"/>
              </a:rPr>
              <a:t>The code describes a C++ program that calculates the forming force needed for three metal sheet forming processes, SPIF, MPISF and IHF, using analytical equations that depend on user input parameters such as tool radius and yield stress. The program cautions that the calculated force may not be accurate for all situations and emphasizes the importance of understanding the models' assumptions and limitations before using them in real-world scenarios. The program outputs the calculated force in newtons.</a:t>
            </a:r>
          </a:p>
          <a:p>
            <a:endParaRPr lang="en-US" sz="2400" dirty="0">
              <a:solidFill>
                <a:schemeClr val="tx1">
                  <a:lumMod val="95000"/>
                  <a:lumOff val="5000"/>
                </a:schemeClr>
              </a:solidFill>
              <a:latin typeface="Söhne"/>
              <a:cs typeface="Arial" panose="020B0604020202020204" pitchFamily="34" charset="0"/>
            </a:endParaRPr>
          </a:p>
          <a:p>
            <a:pPr marL="342900" indent="-342900">
              <a:buFont typeface="Wingdings" panose="05000000000000000000" pitchFamily="2" charset="2"/>
              <a:buChar char="v"/>
            </a:pPr>
            <a:r>
              <a:rPr kumimoji="0" lang="en-US" altLang="en-US" sz="2400" b="1" i="0" u="none" strike="noStrike" cap="none" normalizeH="0" baseline="0" dirty="0">
                <a:ln>
                  <a:noFill/>
                </a:ln>
                <a:solidFill>
                  <a:schemeClr val="tx1"/>
                </a:solidFill>
                <a:effectLst/>
                <a:latin typeface="19"/>
                <a:cs typeface="Arial" panose="020B0604020202020204" pitchFamily="34" charset="0"/>
              </a:rPr>
              <a:t>Python Code </a:t>
            </a:r>
            <a:r>
              <a:rPr kumimoji="0" lang="en-US" altLang="en-US" sz="2400" b="1" i="0" u="none" strike="noStrike" cap="none" normalizeH="0" baseline="0" dirty="0">
                <a:ln>
                  <a:noFill/>
                </a:ln>
                <a:solidFill>
                  <a:srgbClr val="00B0F0"/>
                </a:solidFill>
                <a:effectLst/>
                <a:latin typeface="19"/>
                <a:cs typeface="Arial" panose="020B0604020202020204" pitchFamily="34" charset="0"/>
              </a:rPr>
              <a:t>(</a:t>
            </a:r>
            <a:r>
              <a:rPr kumimoji="0" lang="en-US" altLang="en-US" sz="2400" b="1" i="0" u="none" strike="noStrike" cap="none" normalizeH="0" baseline="0" dirty="0">
                <a:ln>
                  <a:noFill/>
                </a:ln>
                <a:solidFill>
                  <a:srgbClr val="00B0F0"/>
                </a:solidFill>
                <a:effectLst/>
                <a:latin typeface="19"/>
                <a:cs typeface="Arial" panose="020B0604020202020204" pitchFamily="34" charset="0"/>
                <a:hlinkClick r:id="rId3">
                  <a:extLst>
                    <a:ext uri="{A12FA001-AC4F-418D-AE19-62706E023703}">
                      <ahyp:hlinkClr xmlns:ahyp="http://schemas.microsoft.com/office/drawing/2018/hyperlinkcolor" val="tx"/>
                    </a:ext>
                  </a:extLst>
                </a:hlinkClick>
              </a:rPr>
              <a:t>GitHub Link</a:t>
            </a:r>
            <a:r>
              <a:rPr kumimoji="0" lang="en-US" altLang="en-US" sz="2400" b="1" i="0" u="none" strike="noStrike" cap="none" normalizeH="0" baseline="0" dirty="0">
                <a:ln>
                  <a:noFill/>
                </a:ln>
                <a:solidFill>
                  <a:srgbClr val="00B0F0"/>
                </a:solidFill>
                <a:effectLst/>
                <a:latin typeface="19"/>
                <a:cs typeface="Arial" panose="020B0604020202020204" pitchFamily="34" charset="0"/>
              </a:rPr>
              <a:t> )</a:t>
            </a:r>
          </a:p>
          <a:p>
            <a:endParaRPr kumimoji="0" lang="en-US" altLang="en-US" sz="2000" b="1" i="0" u="none" strike="noStrike" cap="none" normalizeH="0" baseline="0" dirty="0">
              <a:ln>
                <a:noFill/>
              </a:ln>
              <a:solidFill>
                <a:schemeClr val="tx1"/>
              </a:solidFill>
              <a:effectLst/>
              <a:latin typeface="19"/>
              <a:cs typeface="Arial" panose="020B0604020202020204" pitchFamily="34" charset="0"/>
            </a:endParaRPr>
          </a:p>
          <a:p>
            <a:r>
              <a:rPr lang="en-US" sz="2000" b="0" i="0" dirty="0">
                <a:solidFill>
                  <a:schemeClr val="tx1">
                    <a:lumMod val="95000"/>
                    <a:lumOff val="5000"/>
                  </a:schemeClr>
                </a:solidFill>
                <a:effectLst/>
                <a:latin typeface="19"/>
              </a:rPr>
              <a:t>The code describes a Python program that calculates the forming force for three metal forming processes, SPIF, MPISF and IHF, based on user input parameters such as tool radius and yield stress. The program prompts the user to select the desired process and input necessary parameters. The program calculates the forming force and displays the result. It also allows the user to calculate the forming force for different scenarios with the same or different input parameters. The program provides an error message and terminates if the user inputs an invalid option or input.</a:t>
            </a:r>
            <a:endParaRPr lang="en-US" sz="2000" dirty="0">
              <a:solidFill>
                <a:schemeClr val="tx1">
                  <a:lumMod val="95000"/>
                  <a:lumOff val="5000"/>
                </a:schemeClr>
              </a:solidFill>
              <a:latin typeface="19"/>
              <a:cs typeface="Arial" panose="020B0604020202020204" pitchFamily="34" charset="0"/>
            </a:endParaRPr>
          </a:p>
        </p:txBody>
      </p:sp>
    </p:spTree>
    <p:extLst>
      <p:ext uri="{BB962C8B-B14F-4D97-AF65-F5344CB8AC3E}">
        <p14:creationId xmlns:p14="http://schemas.microsoft.com/office/powerpoint/2010/main" val="2136208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Vertic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arn(outVertical)">
                                      <p:cBhvr>
                                        <p:cTn id="15" dur="500"/>
                                        <p:tgtEl>
                                          <p:spTgt spid="4">
                                            <p:txEl>
                                              <p:pRg st="4" end="4"/>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barn(outVertical)">
                                      <p:cBhvr>
                                        <p:cTn id="1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5D5E-BE22-AAFD-1BE7-489B298F3737}"/>
              </a:ext>
            </a:extLst>
          </p:cNvPr>
          <p:cNvSpPr>
            <a:spLocks noGrp="1"/>
          </p:cNvSpPr>
          <p:nvPr>
            <p:ph type="title"/>
          </p:nvPr>
        </p:nvSpPr>
        <p:spPr>
          <a:xfrm>
            <a:off x="1484312" y="716193"/>
            <a:ext cx="10018713" cy="701211"/>
          </a:xfrm>
        </p:spPr>
        <p:txBody>
          <a:bodyPr>
            <a:normAutofit/>
          </a:bodyPr>
          <a:lstStyle/>
          <a:p>
            <a:r>
              <a:rPr lang="en-IN" sz="3200" b="1" dirty="0">
                <a:latin typeface="19"/>
              </a:rPr>
              <a:t>Result and Conclusions</a:t>
            </a:r>
          </a:p>
        </p:txBody>
      </p:sp>
      <p:sp>
        <p:nvSpPr>
          <p:cNvPr id="3" name="Content Placeholder 2">
            <a:extLst>
              <a:ext uri="{FF2B5EF4-FFF2-40B4-BE49-F238E27FC236}">
                <a16:creationId xmlns:a16="http://schemas.microsoft.com/office/drawing/2014/main" id="{65979C9F-DDCD-22E0-7F74-3C646BD38E43}"/>
              </a:ext>
            </a:extLst>
          </p:cNvPr>
          <p:cNvSpPr>
            <a:spLocks noGrp="1"/>
          </p:cNvSpPr>
          <p:nvPr>
            <p:ph sz="half" idx="1"/>
          </p:nvPr>
        </p:nvSpPr>
        <p:spPr>
          <a:xfrm>
            <a:off x="1598612" y="1819811"/>
            <a:ext cx="4895056" cy="4321996"/>
          </a:xfrm>
        </p:spPr>
        <p:txBody>
          <a:bodyPr>
            <a:normAutofit fontScale="92500" lnSpcReduction="20000"/>
          </a:bodyPr>
          <a:lstStyle/>
          <a:p>
            <a:pPr marL="0" indent="0">
              <a:lnSpc>
                <a:spcPct val="106000"/>
              </a:lnSpc>
              <a:spcAft>
                <a:spcPts val="800"/>
              </a:spcAft>
              <a:buNone/>
            </a:pPr>
            <a:r>
              <a:rPr lang="en-IN" sz="3000" b="1" dirty="0">
                <a:effectLst/>
                <a:latin typeface="19"/>
                <a:ea typeface="Calibri" panose="020F0502020204030204" pitchFamily="34" charset="0"/>
                <a:cs typeface="Times New Roman" panose="02020603050405020304" pitchFamily="18" charset="0"/>
              </a:rPr>
              <a:t>Input-</a:t>
            </a:r>
            <a:endParaRPr lang="en-IN" sz="3000" dirty="0">
              <a:effectLst/>
              <a:latin typeface="19"/>
              <a:ea typeface="Calibri" panose="020F0502020204030204" pitchFamily="34" charset="0"/>
              <a:cs typeface="Times New Roman" panose="02020603050405020304" pitchFamily="18" charset="0"/>
            </a:endParaRP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Tool radius: 5mm</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Initial sheet Thickness: 1.2 mm</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Step depth of tool: 0.5 mm</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Wall angle: 50 degrees</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Material Property ‘K’: 84</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Material Property ‘n’: 15</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No. of Passes for MPISF: 2</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Wall angle for 2</a:t>
            </a:r>
            <a:r>
              <a:rPr lang="en-IN" sz="2400" baseline="30000" dirty="0">
                <a:effectLst/>
                <a:latin typeface="19"/>
                <a:ea typeface="Calibri" panose="020F0502020204030204" pitchFamily="34" charset="0"/>
                <a:cs typeface="Times New Roman" panose="02020603050405020304" pitchFamily="18" charset="0"/>
              </a:rPr>
              <a:t>nd</a:t>
            </a:r>
            <a:r>
              <a:rPr lang="en-IN" sz="2400" dirty="0">
                <a:effectLst/>
                <a:latin typeface="19"/>
                <a:ea typeface="Calibri" panose="020F0502020204030204" pitchFamily="34" charset="0"/>
                <a:cs typeface="Times New Roman" panose="02020603050405020304" pitchFamily="18" charset="0"/>
              </a:rPr>
              <a:t> Pass: 60 degrees</a:t>
            </a:r>
          </a:p>
          <a:p>
            <a:endParaRPr lang="en-IN" dirty="0"/>
          </a:p>
        </p:txBody>
      </p:sp>
      <p:sp>
        <p:nvSpPr>
          <p:cNvPr id="5" name="Content Placeholder 4">
            <a:extLst>
              <a:ext uri="{FF2B5EF4-FFF2-40B4-BE49-F238E27FC236}">
                <a16:creationId xmlns:a16="http://schemas.microsoft.com/office/drawing/2014/main" id="{B69611C5-1165-AA11-AC14-8A1FBCE7B080}"/>
              </a:ext>
            </a:extLst>
          </p:cNvPr>
          <p:cNvSpPr>
            <a:spLocks noGrp="1"/>
          </p:cNvSpPr>
          <p:nvPr>
            <p:ph sz="half" idx="2"/>
          </p:nvPr>
        </p:nvSpPr>
        <p:spPr>
          <a:xfrm>
            <a:off x="6905918" y="1510301"/>
            <a:ext cx="4895056" cy="4321996"/>
          </a:xfrm>
        </p:spPr>
        <p:txBody>
          <a:bodyPr>
            <a:normAutofit fontScale="92500" lnSpcReduction="20000"/>
          </a:bodyPr>
          <a:lstStyle/>
          <a:p>
            <a:pPr marL="0" indent="0">
              <a:lnSpc>
                <a:spcPct val="106000"/>
              </a:lnSpc>
              <a:spcAft>
                <a:spcPts val="800"/>
              </a:spcAft>
              <a:buNone/>
            </a:pPr>
            <a:r>
              <a:rPr lang="en-IN" sz="3000" b="1" dirty="0">
                <a:effectLst/>
                <a:latin typeface="19"/>
                <a:ea typeface="Calibri" panose="020F0502020204030204" pitchFamily="34" charset="0"/>
                <a:cs typeface="Times New Roman" panose="02020603050405020304" pitchFamily="18" charset="0"/>
              </a:rPr>
              <a:t>Output-</a:t>
            </a:r>
            <a:endParaRPr lang="en-IN" sz="3000" dirty="0">
              <a:effectLst/>
              <a:latin typeface="19"/>
              <a:ea typeface="Calibri" panose="020F0502020204030204" pitchFamily="34" charset="0"/>
              <a:cs typeface="Times New Roman" panose="02020603050405020304" pitchFamily="18" charset="0"/>
            </a:endParaRP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Analytical resulting forming force for SPIF: 1127.94 N</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Analytical resulting forming force for IHF: 563.972 N</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Analytical resulting forming force for MPISF</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Forming force for Pass 1: 1127.94 N</a:t>
            </a:r>
          </a:p>
          <a:p>
            <a:pPr>
              <a:lnSpc>
                <a:spcPct val="106000"/>
              </a:lnSpc>
              <a:spcAft>
                <a:spcPts val="800"/>
              </a:spcAft>
            </a:pPr>
            <a:r>
              <a:rPr lang="en-IN" sz="2400" dirty="0">
                <a:effectLst/>
                <a:latin typeface="19"/>
                <a:ea typeface="Calibri" panose="020F0502020204030204" pitchFamily="34" charset="0"/>
                <a:cs typeface="Times New Roman" panose="02020603050405020304" pitchFamily="18" charset="0"/>
              </a:rPr>
              <a:t>Forming force for Pass 2: 1838.42 N</a:t>
            </a:r>
          </a:p>
          <a:p>
            <a:pPr marL="0" indent="0">
              <a:lnSpc>
                <a:spcPct val="106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85CA029-2B61-9E69-B505-9F722D414598}"/>
              </a:ext>
            </a:extLst>
          </p:cNvPr>
          <p:cNvSpPr txBox="1"/>
          <p:nvPr/>
        </p:nvSpPr>
        <p:spPr>
          <a:xfrm>
            <a:off x="2671281" y="6185045"/>
            <a:ext cx="9139967" cy="461665"/>
          </a:xfrm>
          <a:prstGeom prst="rect">
            <a:avLst/>
          </a:prstGeom>
          <a:noFill/>
        </p:spPr>
        <p:txBody>
          <a:bodyPr wrap="square" rtlCol="0">
            <a:spAutoFit/>
          </a:bodyPr>
          <a:lstStyle/>
          <a:p>
            <a:r>
              <a:rPr lang="en-IN" sz="2400" dirty="0">
                <a:solidFill>
                  <a:srgbClr val="00B050"/>
                </a:solidFill>
                <a:latin typeface="19"/>
              </a:rPr>
              <a:t>The outputs obtained above matches with the experimental results.</a:t>
            </a:r>
            <a:r>
              <a:rPr lang="en-IN" dirty="0"/>
              <a:t> </a:t>
            </a:r>
          </a:p>
        </p:txBody>
      </p:sp>
    </p:spTree>
    <p:extLst>
      <p:ext uri="{BB962C8B-B14F-4D97-AF65-F5344CB8AC3E}">
        <p14:creationId xmlns:p14="http://schemas.microsoft.com/office/powerpoint/2010/main" val="2300635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visible"/>
                                      </p:to>
                                    </p:set>
                                    <p:animEffect transition="in" filter="fade">
                                      <p:cBhvr>
                                        <p:cTn id="44" dur="500"/>
                                        <p:tgtEl>
                                          <p:spTgt spid="5">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fade">
                                      <p:cBhvr>
                                        <p:cTn id="47" dur="500"/>
                                        <p:tgtEl>
                                          <p:spTgt spid="5">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3" end="3"/>
                                            </p:txEl>
                                          </p:spTgt>
                                        </p:tgtEl>
                                        <p:attrNameLst>
                                          <p:attrName>style.visibility</p:attrName>
                                        </p:attrNameLst>
                                      </p:cBhvr>
                                      <p:to>
                                        <p:strVal val="visible"/>
                                      </p:to>
                                    </p:set>
                                    <p:animEffect transition="in" filter="fade">
                                      <p:cBhvr>
                                        <p:cTn id="50" dur="500"/>
                                        <p:tgtEl>
                                          <p:spTgt spid="5">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animEffect transition="in" filter="fade">
                                      <p:cBhvr>
                                        <p:cTn id="53" dur="500"/>
                                        <p:tgtEl>
                                          <p:spTgt spid="5">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5" end="5"/>
                                            </p:txEl>
                                          </p:spTgt>
                                        </p:tgtEl>
                                        <p:attrNameLst>
                                          <p:attrName>style.visibility</p:attrName>
                                        </p:attrNameLst>
                                      </p:cBhvr>
                                      <p:to>
                                        <p:strVal val="visible"/>
                                      </p:to>
                                    </p:set>
                                    <p:animEffect transition="in" filter="fade">
                                      <p:cBhvr>
                                        <p:cTn id="56" dur="500"/>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C86C51-E89A-C214-369C-B2BFB0D42616}"/>
              </a:ext>
            </a:extLst>
          </p:cNvPr>
          <p:cNvPicPr>
            <a:picLocks noChangeAspect="1"/>
          </p:cNvPicPr>
          <p:nvPr/>
        </p:nvPicPr>
        <p:blipFill>
          <a:blip r:embed="rId2"/>
          <a:stretch>
            <a:fillRect/>
          </a:stretch>
        </p:blipFill>
        <p:spPr>
          <a:xfrm>
            <a:off x="2475057" y="288797"/>
            <a:ext cx="8491600" cy="5764480"/>
          </a:xfrm>
          <a:prstGeom prst="rect">
            <a:avLst/>
          </a:prstGeom>
        </p:spPr>
      </p:pic>
      <p:sp>
        <p:nvSpPr>
          <p:cNvPr id="6" name="TextBox 5">
            <a:extLst>
              <a:ext uri="{FF2B5EF4-FFF2-40B4-BE49-F238E27FC236}">
                <a16:creationId xmlns:a16="http://schemas.microsoft.com/office/drawing/2014/main" id="{A615FE9F-DAAE-E888-3A43-1CCE41100172}"/>
              </a:ext>
            </a:extLst>
          </p:cNvPr>
          <p:cNvSpPr txBox="1"/>
          <p:nvPr/>
        </p:nvSpPr>
        <p:spPr>
          <a:xfrm>
            <a:off x="3720803" y="6102833"/>
            <a:ext cx="6000108" cy="404726"/>
          </a:xfrm>
          <a:prstGeom prst="rect">
            <a:avLst/>
          </a:prstGeom>
          <a:noFill/>
        </p:spPr>
        <p:txBody>
          <a:bodyPr wrap="square" rtlCol="0">
            <a:spAutoFit/>
          </a:bodyPr>
          <a:lstStyle/>
          <a:p>
            <a:pPr algn="ctr">
              <a:lnSpc>
                <a:spcPct val="106000"/>
              </a:lnSpc>
              <a:spcAft>
                <a:spcPts val="800"/>
              </a:spcAft>
            </a:pPr>
            <a:r>
              <a:rPr lang="en-IN" sz="20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Screenshot of output from VS Code software</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0260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80472-53AB-0406-56DE-7BAD20E70AD4}"/>
              </a:ext>
            </a:extLst>
          </p:cNvPr>
          <p:cNvSpPr txBox="1"/>
          <p:nvPr/>
        </p:nvSpPr>
        <p:spPr>
          <a:xfrm>
            <a:off x="2524378" y="774528"/>
            <a:ext cx="8982677" cy="5759590"/>
          </a:xfrm>
          <a:prstGeom prst="rect">
            <a:avLst/>
          </a:prstGeom>
          <a:noFill/>
        </p:spPr>
        <p:txBody>
          <a:bodyPr wrap="square" rtlCol="0">
            <a:spAutoFit/>
          </a:bodyPr>
          <a:lstStyle/>
          <a:p>
            <a:pPr algn="ctr"/>
            <a:r>
              <a:rPr lang="en-US" sz="2400" b="1" dirty="0">
                <a:solidFill>
                  <a:schemeClr val="tx1">
                    <a:lumMod val="95000"/>
                    <a:lumOff val="5000"/>
                  </a:schemeClr>
                </a:solidFill>
                <a:latin typeface="19"/>
                <a:cs typeface="Times New Roman" panose="02020603050405020304" pitchFamily="18" charset="0"/>
              </a:rPr>
              <a:t>Upcoming / Future Work</a:t>
            </a:r>
          </a:p>
          <a:p>
            <a:endParaRPr lang="en-US" sz="2000" b="1" dirty="0">
              <a:solidFill>
                <a:schemeClr val="tx1">
                  <a:lumMod val="95000"/>
                  <a:lumOff val="5000"/>
                </a:schemeClr>
              </a:solidFill>
              <a:latin typeface="19"/>
              <a:cs typeface="Times New Roman" panose="02020603050405020304" pitchFamily="18" charset="0"/>
            </a:endParaRPr>
          </a:p>
          <a:p>
            <a:pPr marL="342900" indent="-342900">
              <a:buFont typeface="Arial" panose="020B0604020202020204" pitchFamily="34" charset="0"/>
              <a:buChar char="•"/>
            </a:pPr>
            <a:r>
              <a:rPr lang="en-US" sz="2000" dirty="0">
                <a:solidFill>
                  <a:srgbClr val="0070C0"/>
                </a:solidFill>
                <a:latin typeface="19"/>
                <a:cs typeface="Times New Roman" panose="02020603050405020304" pitchFamily="18" charset="0"/>
              </a:rPr>
              <a:t>To study how sheet vibrates under different loads during manufacturing.</a:t>
            </a:r>
          </a:p>
          <a:p>
            <a:endParaRPr lang="en-US" sz="2000" dirty="0">
              <a:solidFill>
                <a:srgbClr val="0070C0"/>
              </a:solidFill>
              <a:latin typeface="19"/>
              <a:cs typeface="Times New Roman" panose="02020603050405020304" pitchFamily="18" charset="0"/>
            </a:endParaRPr>
          </a:p>
          <a:p>
            <a:pPr marL="342900" indent="-342900">
              <a:buFont typeface="Arial" panose="020B0604020202020204" pitchFamily="34" charset="0"/>
              <a:buChar char="•"/>
            </a:pPr>
            <a:r>
              <a:rPr lang="en-US" sz="2000" dirty="0">
                <a:solidFill>
                  <a:srgbClr val="0070C0"/>
                </a:solidFill>
                <a:latin typeface="19"/>
                <a:cs typeface="Times New Roman" panose="02020603050405020304" pitchFamily="18" charset="0"/>
              </a:rPr>
              <a:t>To analyze more complicated Boolean Shapes.</a:t>
            </a:r>
          </a:p>
          <a:p>
            <a:endParaRPr lang="en-US" sz="2000" dirty="0">
              <a:solidFill>
                <a:srgbClr val="0070C0"/>
              </a:solidFill>
              <a:latin typeface="19"/>
              <a:cs typeface="Times New Roman" panose="02020603050405020304" pitchFamily="18" charset="0"/>
            </a:endParaRPr>
          </a:p>
          <a:p>
            <a:pPr marL="342900" indent="-342900">
              <a:buFont typeface="Arial" panose="020B0604020202020204" pitchFamily="34" charset="0"/>
              <a:buChar char="•"/>
            </a:pPr>
            <a:r>
              <a:rPr lang="en-US" sz="2000" dirty="0">
                <a:solidFill>
                  <a:srgbClr val="0070C0"/>
                </a:solidFill>
                <a:latin typeface="19"/>
                <a:cs typeface="Times New Roman" panose="02020603050405020304" pitchFamily="18" charset="0"/>
              </a:rPr>
              <a:t>Scrap minimization and appropriate material selection from the analysis even at the initial stages of the manufacturing</a:t>
            </a:r>
          </a:p>
          <a:p>
            <a:endParaRPr lang="en-US" sz="2400" b="1" dirty="0">
              <a:solidFill>
                <a:schemeClr val="tx1">
                  <a:lumMod val="95000"/>
                  <a:lumOff val="5000"/>
                </a:schemeClr>
              </a:solidFill>
              <a:latin typeface="19"/>
              <a:cs typeface="Times New Roman" panose="02020603050405020304" pitchFamily="18" charset="0"/>
            </a:endParaRPr>
          </a:p>
          <a:p>
            <a:pPr algn="ctr"/>
            <a:endParaRPr lang="en-US" sz="2400" b="1" dirty="0">
              <a:solidFill>
                <a:schemeClr val="tx1">
                  <a:lumMod val="95000"/>
                  <a:lumOff val="5000"/>
                </a:schemeClr>
              </a:solidFill>
              <a:latin typeface="19"/>
              <a:cs typeface="Times New Roman" panose="02020603050405020304" pitchFamily="18" charset="0"/>
            </a:endParaRPr>
          </a:p>
          <a:p>
            <a:pPr algn="ctr"/>
            <a:r>
              <a:rPr lang="en-US" sz="2400" b="1" dirty="0">
                <a:solidFill>
                  <a:schemeClr val="tx1">
                    <a:lumMod val="95000"/>
                    <a:lumOff val="5000"/>
                  </a:schemeClr>
                </a:solidFill>
                <a:latin typeface="19"/>
                <a:cs typeface="Times New Roman" panose="02020603050405020304" pitchFamily="18" charset="0"/>
              </a:rPr>
              <a:t>References</a:t>
            </a:r>
          </a:p>
          <a:p>
            <a:pPr algn="ctr"/>
            <a:endParaRPr lang="en-US" sz="2400" b="1" dirty="0">
              <a:solidFill>
                <a:schemeClr val="tx1">
                  <a:lumMod val="95000"/>
                  <a:lumOff val="5000"/>
                </a:schemeClr>
              </a:solidFill>
              <a:latin typeface="19"/>
              <a:cs typeface="Times New Roman" panose="02020603050405020304" pitchFamily="18" charset="0"/>
            </a:endParaRPr>
          </a:p>
          <a:p>
            <a:pPr marL="285750" indent="-285750">
              <a:buFont typeface="Arial" panose="020B0604020202020204" pitchFamily="34" charset="0"/>
              <a:buChar char="•"/>
            </a:pPr>
            <a:r>
              <a:rPr lang="en-US" sz="1800" b="1" dirty="0">
                <a:solidFill>
                  <a:srgbClr val="00B0F0"/>
                </a:solidFill>
                <a:latin typeface="19"/>
                <a:cs typeface="Times New Roman" panose="02020603050405020304" pitchFamily="18" charset="0"/>
                <a:hlinkClick r:id="rId2">
                  <a:extLst>
                    <a:ext uri="{A12FA001-AC4F-418D-AE19-62706E023703}">
                      <ahyp:hlinkClr xmlns:ahyp="http://schemas.microsoft.com/office/drawing/2018/hyperlinkcolor" val="tx"/>
                    </a:ext>
                  </a:extLst>
                </a:hlinkClick>
              </a:rPr>
              <a:t>https://www.sciencedirect.com/science/article/pii/S0890695518308691</a:t>
            </a:r>
            <a:endParaRPr lang="en-US" sz="1800" b="1" dirty="0">
              <a:solidFill>
                <a:srgbClr val="00B0F0"/>
              </a:solidFill>
              <a:latin typeface="19"/>
              <a:cs typeface="Times New Roman" panose="02020603050405020304" pitchFamily="18" charset="0"/>
            </a:endParaRPr>
          </a:p>
          <a:p>
            <a:pPr marL="285750" indent="-285750">
              <a:buFont typeface="Arial" panose="020B0604020202020204" pitchFamily="34" charset="0"/>
              <a:buChar char="•"/>
            </a:pPr>
            <a:endParaRPr lang="en-IN" sz="1800" b="1" u="sng"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b="1" u="sng"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(Figure 3) M. Silva, M. </a:t>
            </a:r>
            <a:r>
              <a:rPr lang="en-IN" sz="1800" b="1" u="sng"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Skioedt</a:t>
            </a:r>
            <a:r>
              <a:rPr lang="en-IN" sz="1800" b="1" u="sng"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P. Martins, N. Bay, Revisiting the fundamentals of single incremental forming by means of membrane analysis</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b="1" u="sng"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Int. J. Mach. Tool Manuf., 48 (2008), pp. 73-83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IN"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107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fade">
                                      <p:cBhvr>
                                        <p:cTn id="18" dur="500"/>
                                        <p:tgtEl>
                                          <p:spTgt spid="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Effect transition="in" filter="barn(inVertical)">
                                      <p:cBhvr>
                                        <p:cTn id="23" dur="500"/>
                                        <p:tgtEl>
                                          <p:spTgt spid="4">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animEffect transition="in" filter="fade">
                                      <p:cBhvr>
                                        <p:cTn id="28" dur="500"/>
                                        <p:tgtEl>
                                          <p:spTgt spid="4">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animEffect transition="in" filter="fade">
                                      <p:cBhvr>
                                        <p:cTn id="31"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83E19E-0693-4DB5-A251-9B1F5EF660FD}"/>
              </a:ext>
            </a:extLst>
          </p:cNvPr>
          <p:cNvPicPr>
            <a:picLocks noChangeAspect="1"/>
          </p:cNvPicPr>
          <p:nvPr/>
        </p:nvPicPr>
        <p:blipFill>
          <a:blip r:embed="rId2"/>
          <a:stretch>
            <a:fillRect/>
          </a:stretch>
        </p:blipFill>
        <p:spPr>
          <a:xfrm>
            <a:off x="2258697" y="2587744"/>
            <a:ext cx="9051343" cy="3206512"/>
          </a:xfrm>
          <a:prstGeom prst="rect">
            <a:avLst/>
          </a:prstGeom>
        </p:spPr>
      </p:pic>
      <p:sp>
        <p:nvSpPr>
          <p:cNvPr id="3" name="TextBox 2">
            <a:extLst>
              <a:ext uri="{FF2B5EF4-FFF2-40B4-BE49-F238E27FC236}">
                <a16:creationId xmlns:a16="http://schemas.microsoft.com/office/drawing/2014/main" id="{0E7DE624-F7B6-BED1-816E-D4FA98BD6CEA}"/>
              </a:ext>
            </a:extLst>
          </p:cNvPr>
          <p:cNvSpPr txBox="1"/>
          <p:nvPr/>
        </p:nvSpPr>
        <p:spPr>
          <a:xfrm>
            <a:off x="2603500" y="1435100"/>
            <a:ext cx="8706540" cy="646331"/>
          </a:xfrm>
          <a:prstGeom prst="rect">
            <a:avLst/>
          </a:prstGeom>
          <a:noFill/>
        </p:spPr>
        <p:txBody>
          <a:bodyPr wrap="square" rtlCol="0">
            <a:spAutoFit/>
          </a:bodyPr>
          <a:lstStyle/>
          <a:p>
            <a:r>
              <a:rPr lang="en-IN" sz="3600" b="1" dirty="0">
                <a:solidFill>
                  <a:srgbClr val="00B050"/>
                </a:solidFill>
                <a:latin typeface="Forte" panose="03060902040502070203" pitchFamily="66" charset="0"/>
              </a:rPr>
              <a:t>TO BE CONTINUED IN BTP PHASE 3 ….</a:t>
            </a:r>
          </a:p>
        </p:txBody>
      </p:sp>
    </p:spTree>
    <p:extLst>
      <p:ext uri="{BB962C8B-B14F-4D97-AF65-F5344CB8AC3E}">
        <p14:creationId xmlns:p14="http://schemas.microsoft.com/office/powerpoint/2010/main" val="588409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randombar(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80472-53AB-0406-56DE-7BAD20E70AD4}"/>
              </a:ext>
            </a:extLst>
          </p:cNvPr>
          <p:cNvSpPr txBox="1"/>
          <p:nvPr/>
        </p:nvSpPr>
        <p:spPr>
          <a:xfrm>
            <a:off x="2544926" y="751344"/>
            <a:ext cx="8982677" cy="5601533"/>
          </a:xfrm>
          <a:prstGeom prst="rect">
            <a:avLst/>
          </a:prstGeom>
          <a:noFill/>
        </p:spPr>
        <p:txBody>
          <a:bodyPr wrap="square" rtlCol="0">
            <a:spAutoFit/>
          </a:bodyPr>
          <a:lstStyle/>
          <a:p>
            <a:pPr algn="ctr"/>
            <a:r>
              <a:rPr lang="en-US" sz="2800" b="1" dirty="0">
                <a:solidFill>
                  <a:schemeClr val="tx1">
                    <a:lumMod val="95000"/>
                    <a:lumOff val="5000"/>
                  </a:schemeClr>
                </a:solidFill>
                <a:latin typeface="19"/>
                <a:cs typeface="Times New Roman" panose="02020603050405020304" pitchFamily="18" charset="0"/>
              </a:rPr>
              <a:t>Plan of Presentation</a:t>
            </a:r>
            <a:endParaRPr lang="en-US" sz="2800" b="1" i="0" dirty="0">
              <a:solidFill>
                <a:schemeClr val="tx1">
                  <a:lumMod val="95000"/>
                  <a:lumOff val="5000"/>
                </a:schemeClr>
              </a:solidFill>
              <a:effectLst/>
              <a:latin typeface="19"/>
              <a:cs typeface="Times New Roman" panose="02020603050405020304" pitchFamily="18" charset="0"/>
            </a:endParaRPr>
          </a:p>
          <a:p>
            <a:endParaRPr lang="en-US" dirty="0">
              <a:solidFill>
                <a:schemeClr val="tx1">
                  <a:lumMod val="95000"/>
                  <a:lumOff val="5000"/>
                </a:schemeClr>
              </a:solidFill>
              <a:latin typeface="19"/>
              <a:cs typeface="Times New Roman" panose="02020603050405020304" pitchFamily="18" charset="0"/>
            </a:endParaRPr>
          </a:p>
          <a:p>
            <a:pPr marL="285750" indent="-285750">
              <a:buFont typeface="Arial" panose="020B0604020202020204" pitchFamily="34" charset="0"/>
              <a:buChar char="•"/>
            </a:pPr>
            <a:r>
              <a:rPr lang="en-IN" sz="2400" dirty="0">
                <a:solidFill>
                  <a:schemeClr val="tx1">
                    <a:lumMod val="95000"/>
                    <a:lumOff val="5000"/>
                  </a:schemeClr>
                </a:solidFill>
                <a:latin typeface="19"/>
                <a:cs typeface="Times New Roman" panose="02020603050405020304" pitchFamily="18" charset="0"/>
              </a:rPr>
              <a:t>Introduction</a:t>
            </a:r>
          </a:p>
          <a:p>
            <a:endParaRPr lang="en-IN" sz="2400" dirty="0">
              <a:solidFill>
                <a:schemeClr val="tx1">
                  <a:lumMod val="95000"/>
                  <a:lumOff val="5000"/>
                </a:schemeClr>
              </a:solidFill>
              <a:latin typeface="19"/>
              <a:cs typeface="Times New Roman" panose="02020603050405020304" pitchFamily="18" charset="0"/>
            </a:endParaRPr>
          </a:p>
          <a:p>
            <a:pPr marL="285750" indent="-285750">
              <a:buFont typeface="Arial" panose="020B0604020202020204" pitchFamily="34" charset="0"/>
              <a:buChar char="•"/>
            </a:pPr>
            <a:r>
              <a:rPr lang="en-IN" sz="2400" dirty="0">
                <a:solidFill>
                  <a:schemeClr val="tx1">
                    <a:lumMod val="95000"/>
                    <a:lumOff val="5000"/>
                  </a:schemeClr>
                </a:solidFill>
                <a:latin typeface="19"/>
                <a:cs typeface="Times New Roman" panose="02020603050405020304" pitchFamily="18" charset="0"/>
              </a:rPr>
              <a:t>Literature Review</a:t>
            </a:r>
          </a:p>
          <a:p>
            <a:endParaRPr lang="en-IN" sz="2400" dirty="0">
              <a:solidFill>
                <a:schemeClr val="tx1">
                  <a:lumMod val="95000"/>
                  <a:lumOff val="5000"/>
                </a:schemeClr>
              </a:solidFill>
              <a:latin typeface="19"/>
              <a:cs typeface="Times New Roman" panose="02020603050405020304" pitchFamily="18" charset="0"/>
            </a:endParaRPr>
          </a:p>
          <a:p>
            <a:pPr marL="285750" indent="-285750">
              <a:buFont typeface="Arial" panose="020B0604020202020204" pitchFamily="34" charset="0"/>
              <a:buChar char="•"/>
            </a:pPr>
            <a:r>
              <a:rPr lang="en-IN" sz="2400" dirty="0">
                <a:solidFill>
                  <a:schemeClr val="tx1">
                    <a:lumMod val="95000"/>
                    <a:lumOff val="5000"/>
                  </a:schemeClr>
                </a:solidFill>
                <a:latin typeface="19"/>
                <a:cs typeface="Times New Roman" panose="02020603050405020304" pitchFamily="18" charset="0"/>
              </a:rPr>
              <a:t>Motivation and Objective of the Work</a:t>
            </a:r>
          </a:p>
          <a:p>
            <a:endParaRPr lang="en-IN" sz="2400" dirty="0">
              <a:solidFill>
                <a:schemeClr val="tx1">
                  <a:lumMod val="95000"/>
                  <a:lumOff val="5000"/>
                </a:schemeClr>
              </a:solidFill>
              <a:latin typeface="19"/>
              <a:cs typeface="Times New Roman" panose="02020603050405020304" pitchFamily="18" charset="0"/>
            </a:endParaRPr>
          </a:p>
          <a:p>
            <a:pPr marL="285750" indent="-285750">
              <a:buFont typeface="Arial" panose="020B0604020202020204" pitchFamily="34" charset="0"/>
              <a:buChar char="•"/>
            </a:pPr>
            <a:r>
              <a:rPr lang="en-IN" sz="2400" dirty="0">
                <a:solidFill>
                  <a:schemeClr val="tx1">
                    <a:lumMod val="95000"/>
                    <a:lumOff val="5000"/>
                  </a:schemeClr>
                </a:solidFill>
                <a:latin typeface="19"/>
                <a:cs typeface="Times New Roman" panose="02020603050405020304" pitchFamily="18" charset="0"/>
              </a:rPr>
              <a:t>Numerical Formulations</a:t>
            </a:r>
          </a:p>
          <a:p>
            <a:endParaRPr lang="en-IN" sz="2400" dirty="0">
              <a:solidFill>
                <a:schemeClr val="tx1">
                  <a:lumMod val="95000"/>
                  <a:lumOff val="5000"/>
                </a:schemeClr>
              </a:solidFill>
              <a:latin typeface="19"/>
              <a:cs typeface="Times New Roman" panose="02020603050405020304" pitchFamily="18" charset="0"/>
            </a:endParaRPr>
          </a:p>
          <a:p>
            <a:pPr marL="285750" indent="-285750">
              <a:buFont typeface="Arial" panose="020B0604020202020204" pitchFamily="34" charset="0"/>
              <a:buChar char="•"/>
            </a:pPr>
            <a:r>
              <a:rPr lang="en-IN" sz="2400" dirty="0">
                <a:solidFill>
                  <a:schemeClr val="tx1">
                    <a:lumMod val="95000"/>
                    <a:lumOff val="5000"/>
                  </a:schemeClr>
                </a:solidFill>
                <a:latin typeface="19"/>
                <a:cs typeface="Times New Roman" panose="02020603050405020304" pitchFamily="18" charset="0"/>
              </a:rPr>
              <a:t>Results and Conclusions</a:t>
            </a:r>
          </a:p>
          <a:p>
            <a:endParaRPr lang="en-IN" sz="2400" dirty="0">
              <a:solidFill>
                <a:schemeClr val="tx1">
                  <a:lumMod val="95000"/>
                  <a:lumOff val="5000"/>
                </a:schemeClr>
              </a:solidFill>
              <a:latin typeface="19"/>
              <a:cs typeface="Times New Roman" panose="02020603050405020304" pitchFamily="18" charset="0"/>
            </a:endParaRPr>
          </a:p>
          <a:p>
            <a:pPr marL="285750" indent="-285750">
              <a:buFont typeface="Arial" panose="020B0604020202020204" pitchFamily="34" charset="0"/>
              <a:buChar char="•"/>
            </a:pPr>
            <a:r>
              <a:rPr lang="en-IN" sz="2400" dirty="0">
                <a:solidFill>
                  <a:schemeClr val="tx1">
                    <a:lumMod val="95000"/>
                    <a:lumOff val="5000"/>
                  </a:schemeClr>
                </a:solidFill>
                <a:latin typeface="19"/>
                <a:cs typeface="Times New Roman" panose="02020603050405020304" pitchFamily="18" charset="0"/>
              </a:rPr>
              <a:t>Upcoming / Future Work</a:t>
            </a:r>
          </a:p>
          <a:p>
            <a:pPr marL="285750" indent="-285750">
              <a:buFont typeface="Arial" panose="020B0604020202020204" pitchFamily="34" charset="0"/>
              <a:buChar char="•"/>
            </a:pPr>
            <a:endParaRPr lang="en-IN" sz="2400" dirty="0">
              <a:solidFill>
                <a:schemeClr val="tx1">
                  <a:lumMod val="95000"/>
                  <a:lumOff val="5000"/>
                </a:schemeClr>
              </a:solidFill>
              <a:latin typeface="19"/>
              <a:cs typeface="Times New Roman" panose="02020603050405020304" pitchFamily="18" charset="0"/>
            </a:endParaRPr>
          </a:p>
          <a:p>
            <a:pPr marL="285750" indent="-285750">
              <a:buFont typeface="Arial" panose="020B0604020202020204" pitchFamily="34" charset="0"/>
              <a:buChar char="•"/>
            </a:pPr>
            <a:r>
              <a:rPr lang="en-IN" sz="2400" dirty="0">
                <a:solidFill>
                  <a:schemeClr val="tx1">
                    <a:lumMod val="95000"/>
                    <a:lumOff val="5000"/>
                  </a:schemeClr>
                </a:solidFill>
                <a:latin typeface="19"/>
                <a:cs typeface="Times New Roman" panose="02020603050405020304" pitchFamily="18" charset="0"/>
              </a:rPr>
              <a:t>References</a:t>
            </a:r>
          </a:p>
        </p:txBody>
      </p:sp>
    </p:spTree>
    <p:extLst>
      <p:ext uri="{BB962C8B-B14F-4D97-AF65-F5344CB8AC3E}">
        <p14:creationId xmlns:p14="http://schemas.microsoft.com/office/powerpoint/2010/main" val="3343596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fade">
                                      <p:cBhvr>
                                        <p:cTn id="18" dur="500"/>
                                        <p:tgtEl>
                                          <p:spTgt spid="4">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0" end="10"/>
                                            </p:txEl>
                                          </p:spTgt>
                                        </p:tgtEl>
                                        <p:attrNameLst>
                                          <p:attrName>style.visibility</p:attrName>
                                        </p:attrNameLst>
                                      </p:cBhvr>
                                      <p:to>
                                        <p:strVal val="visible"/>
                                      </p:to>
                                    </p:set>
                                    <p:animEffect transition="in" filter="fade">
                                      <p:cBhvr>
                                        <p:cTn id="24" dur="500"/>
                                        <p:tgtEl>
                                          <p:spTgt spid="4">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animEffect transition="in" filter="fade">
                                      <p:cBhvr>
                                        <p:cTn id="27" dur="500"/>
                                        <p:tgtEl>
                                          <p:spTgt spid="4">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4" end="14"/>
                                            </p:txEl>
                                          </p:spTgt>
                                        </p:tgtEl>
                                        <p:attrNameLst>
                                          <p:attrName>style.visibility</p:attrName>
                                        </p:attrNameLst>
                                      </p:cBhvr>
                                      <p:to>
                                        <p:strVal val="visible"/>
                                      </p:to>
                                    </p:set>
                                    <p:animEffect transition="in" filter="fade">
                                      <p:cBhvr>
                                        <p:cTn id="30"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80472-53AB-0406-56DE-7BAD20E70AD4}"/>
              </a:ext>
            </a:extLst>
          </p:cNvPr>
          <p:cNvSpPr txBox="1"/>
          <p:nvPr/>
        </p:nvSpPr>
        <p:spPr>
          <a:xfrm>
            <a:off x="2544926" y="751344"/>
            <a:ext cx="8982677" cy="4431983"/>
          </a:xfrm>
          <a:prstGeom prst="rect">
            <a:avLst/>
          </a:prstGeom>
          <a:noFill/>
        </p:spPr>
        <p:txBody>
          <a:bodyPr wrap="square" rtlCol="0">
            <a:spAutoFit/>
          </a:bodyPr>
          <a:lstStyle/>
          <a:p>
            <a:pPr algn="ctr"/>
            <a:r>
              <a:rPr lang="en-US" sz="2400" b="1" i="0" dirty="0">
                <a:solidFill>
                  <a:schemeClr val="tx1">
                    <a:lumMod val="95000"/>
                    <a:lumOff val="5000"/>
                  </a:schemeClr>
                </a:solidFill>
                <a:effectLst/>
                <a:latin typeface="19"/>
                <a:cs typeface="Times New Roman" panose="02020603050405020304" pitchFamily="18" charset="0"/>
              </a:rPr>
              <a:t>Introduction</a:t>
            </a:r>
          </a:p>
          <a:p>
            <a:endParaRPr lang="en-US" dirty="0">
              <a:solidFill>
                <a:schemeClr val="tx1">
                  <a:lumMod val="95000"/>
                  <a:lumOff val="5000"/>
                </a:schemeClr>
              </a:solidFill>
              <a:latin typeface="19"/>
              <a:cs typeface="Times New Roman" panose="02020603050405020304" pitchFamily="18" charset="0"/>
            </a:endParaRPr>
          </a:p>
          <a:p>
            <a:pPr marL="285750" indent="-285750">
              <a:buFont typeface="Arial" panose="020B0604020202020204" pitchFamily="34" charset="0"/>
              <a:buChar char="•"/>
            </a:pPr>
            <a:r>
              <a:rPr lang="en-US" sz="2000" b="0" i="0" dirty="0">
                <a:solidFill>
                  <a:schemeClr val="tx1">
                    <a:lumMod val="95000"/>
                    <a:lumOff val="5000"/>
                  </a:schemeClr>
                </a:solidFill>
                <a:effectLst/>
                <a:latin typeface="19"/>
                <a:cs typeface="Times New Roman" panose="02020603050405020304" pitchFamily="18" charset="0"/>
              </a:rPr>
              <a:t>Simulation modelling is a computer-based technique that involves creating a digital model of a system, which allows users to experiment and analyze complex problems.</a:t>
            </a:r>
          </a:p>
          <a:p>
            <a:endParaRPr lang="en-US" sz="2000" b="0" i="0" dirty="0">
              <a:solidFill>
                <a:schemeClr val="tx1">
                  <a:lumMod val="95000"/>
                  <a:lumOff val="5000"/>
                </a:schemeClr>
              </a:solidFill>
              <a:effectLst/>
              <a:latin typeface="19"/>
              <a:cs typeface="Times New Roman" panose="02020603050405020304" pitchFamily="18" charset="0"/>
            </a:endParaRPr>
          </a:p>
          <a:p>
            <a:pPr marL="285750" indent="-285750">
              <a:buFont typeface="Arial" panose="020B0604020202020204" pitchFamily="34" charset="0"/>
              <a:buChar char="•"/>
            </a:pPr>
            <a:r>
              <a:rPr lang="en-US" sz="2000" b="0" i="0" dirty="0">
                <a:solidFill>
                  <a:schemeClr val="tx1">
                    <a:lumMod val="95000"/>
                    <a:lumOff val="5000"/>
                  </a:schemeClr>
                </a:solidFill>
                <a:effectLst/>
                <a:latin typeface="19"/>
                <a:cs typeface="Times New Roman" panose="02020603050405020304" pitchFamily="18" charset="0"/>
              </a:rPr>
              <a:t>It is highly customizable, allowing users to adjust parameters, add or remove components, and change inputs to test different scenarios and evaluate the impact of decisions on the system being modelled.</a:t>
            </a:r>
          </a:p>
          <a:p>
            <a:endParaRPr lang="en-US" sz="2000" b="0" i="0" dirty="0">
              <a:solidFill>
                <a:schemeClr val="tx1">
                  <a:lumMod val="95000"/>
                  <a:lumOff val="5000"/>
                </a:schemeClr>
              </a:solidFill>
              <a:effectLst/>
              <a:latin typeface="19"/>
              <a:cs typeface="Times New Roman" panose="02020603050405020304" pitchFamily="18" charset="0"/>
            </a:endParaRPr>
          </a:p>
          <a:p>
            <a:pPr marL="285750" indent="-285750">
              <a:buFont typeface="Arial" panose="020B0604020202020204" pitchFamily="34" charset="0"/>
              <a:buChar char="•"/>
            </a:pPr>
            <a:r>
              <a:rPr lang="en-US" sz="2000" b="0" i="0" dirty="0">
                <a:solidFill>
                  <a:schemeClr val="tx1">
                    <a:lumMod val="95000"/>
                    <a:lumOff val="5000"/>
                  </a:schemeClr>
                </a:solidFill>
                <a:effectLst/>
                <a:latin typeface="19"/>
                <a:cs typeface="Times New Roman" panose="02020603050405020304" pitchFamily="18" charset="0"/>
              </a:rPr>
              <a:t>Simulation modelling is also highly visual and easy to understand, making it an effective tool for communicating complex ideas to stakeholders and decision-makers. </a:t>
            </a:r>
          </a:p>
          <a:p>
            <a:endParaRPr lang="en-US" sz="2000" b="0" i="0" dirty="0">
              <a:solidFill>
                <a:schemeClr val="tx1">
                  <a:lumMod val="95000"/>
                  <a:lumOff val="5000"/>
                </a:schemeClr>
              </a:solidFill>
              <a:effectLst/>
              <a:latin typeface="19"/>
              <a:cs typeface="Times New Roman" panose="02020603050405020304" pitchFamily="18" charset="0"/>
            </a:endParaRPr>
          </a:p>
        </p:txBody>
      </p:sp>
    </p:spTree>
    <p:extLst>
      <p:ext uri="{BB962C8B-B14F-4D97-AF65-F5344CB8AC3E}">
        <p14:creationId xmlns:p14="http://schemas.microsoft.com/office/powerpoint/2010/main" val="2928446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80472-53AB-0406-56DE-7BAD20E70AD4}"/>
              </a:ext>
            </a:extLst>
          </p:cNvPr>
          <p:cNvSpPr txBox="1"/>
          <p:nvPr/>
        </p:nvSpPr>
        <p:spPr>
          <a:xfrm>
            <a:off x="2544927" y="784975"/>
            <a:ext cx="8982677" cy="5139869"/>
          </a:xfrm>
          <a:prstGeom prst="rect">
            <a:avLst/>
          </a:prstGeom>
          <a:noFill/>
        </p:spPr>
        <p:txBody>
          <a:bodyPr wrap="square" rtlCol="0">
            <a:spAutoFit/>
          </a:bodyPr>
          <a:lstStyle/>
          <a:p>
            <a:pPr algn="ctr"/>
            <a:r>
              <a:rPr lang="en-US" sz="2400" b="1" dirty="0">
                <a:solidFill>
                  <a:schemeClr val="tx1">
                    <a:lumMod val="95000"/>
                    <a:lumOff val="5000"/>
                  </a:schemeClr>
                </a:solidFill>
                <a:latin typeface="19"/>
                <a:cs typeface="Times New Roman" panose="02020603050405020304" pitchFamily="18" charset="0"/>
              </a:rPr>
              <a:t>Literature Review</a:t>
            </a:r>
          </a:p>
          <a:p>
            <a:pPr algn="ctr"/>
            <a:endParaRPr lang="en-US" sz="2400" b="1" dirty="0">
              <a:solidFill>
                <a:schemeClr val="tx1">
                  <a:lumMod val="95000"/>
                  <a:lumOff val="5000"/>
                </a:schemeClr>
              </a:solidFill>
              <a:latin typeface="19"/>
              <a:cs typeface="Times New Roman" panose="02020603050405020304" pitchFamily="18" charset="0"/>
            </a:endParaRP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19"/>
              </a:rPr>
              <a:t>Sheet metal forming is a complex manufacturing process used to make a wide range of products. The process involves many variables, such as material properties, tool geometry, and forming forces.</a:t>
            </a:r>
          </a:p>
          <a:p>
            <a:pPr marL="342900" indent="-342900" algn="l">
              <a:buFont typeface="Arial" panose="020B0604020202020204" pitchFamily="34" charset="0"/>
              <a:buChar char="•"/>
            </a:pPr>
            <a:endParaRPr lang="en-US" sz="2000" b="0" i="0" dirty="0">
              <a:solidFill>
                <a:schemeClr val="tx1">
                  <a:lumMod val="95000"/>
                  <a:lumOff val="5000"/>
                </a:schemeClr>
              </a:solidFill>
              <a:effectLst/>
              <a:latin typeface="19"/>
            </a:endParaRP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19"/>
              </a:rPr>
              <a:t>Modelling and simulation can help improve understanding and optimize process parameters. A recent research paper presents an analytical model to predict forming force in typical incremental sheet forming processes.</a:t>
            </a:r>
          </a:p>
          <a:p>
            <a:pPr marL="342900" indent="-342900" algn="l">
              <a:buFont typeface="Arial" panose="020B0604020202020204" pitchFamily="34" charset="0"/>
              <a:buChar char="•"/>
            </a:pPr>
            <a:endParaRPr lang="en-US" sz="2000" b="0" i="0" dirty="0">
              <a:solidFill>
                <a:schemeClr val="tx1">
                  <a:lumMod val="95000"/>
                  <a:lumOff val="5000"/>
                </a:schemeClr>
              </a:solidFill>
              <a:effectLst/>
              <a:latin typeface="19"/>
            </a:endParaRP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19"/>
              </a:rPr>
              <a:t>The model considers material properties, tool geometry, and forming parameters, and the authors conduct experiments to validate the model.</a:t>
            </a:r>
          </a:p>
          <a:p>
            <a:pPr marL="342900" indent="-342900" algn="l">
              <a:buFont typeface="Arial" panose="020B0604020202020204" pitchFamily="34" charset="0"/>
              <a:buChar char="•"/>
            </a:pPr>
            <a:endParaRPr lang="en-US" sz="2000" b="0" i="0" dirty="0">
              <a:solidFill>
                <a:schemeClr val="tx1">
                  <a:lumMod val="95000"/>
                  <a:lumOff val="5000"/>
                </a:schemeClr>
              </a:solidFill>
              <a:effectLst/>
              <a:latin typeface="19"/>
            </a:endParaRP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19"/>
              </a:rPr>
              <a:t>This project aims to develop a code in C++ and Python to calculate forming forces for different sheet metal forming processes and incorporates additional features such as user inputs for sheet metal properties and tool geometry.</a:t>
            </a:r>
          </a:p>
        </p:txBody>
      </p:sp>
    </p:spTree>
    <p:extLst>
      <p:ext uri="{BB962C8B-B14F-4D97-AF65-F5344CB8AC3E}">
        <p14:creationId xmlns:p14="http://schemas.microsoft.com/office/powerpoint/2010/main" val="2528091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80472-53AB-0406-56DE-7BAD20E70AD4}"/>
              </a:ext>
            </a:extLst>
          </p:cNvPr>
          <p:cNvSpPr txBox="1"/>
          <p:nvPr/>
        </p:nvSpPr>
        <p:spPr>
          <a:xfrm>
            <a:off x="2524378" y="774528"/>
            <a:ext cx="8982677" cy="5478423"/>
          </a:xfrm>
          <a:prstGeom prst="rect">
            <a:avLst/>
          </a:prstGeom>
          <a:noFill/>
        </p:spPr>
        <p:txBody>
          <a:bodyPr wrap="square" rtlCol="0">
            <a:spAutoFit/>
          </a:bodyPr>
          <a:lstStyle/>
          <a:p>
            <a:pPr algn="ctr"/>
            <a:r>
              <a:rPr lang="en-US" sz="2400" b="1" dirty="0">
                <a:solidFill>
                  <a:schemeClr val="tx1">
                    <a:lumMod val="95000"/>
                    <a:lumOff val="5000"/>
                  </a:schemeClr>
                </a:solidFill>
                <a:latin typeface="19"/>
                <a:cs typeface="Times New Roman" panose="02020603050405020304" pitchFamily="18" charset="0"/>
              </a:rPr>
              <a:t>Motivation</a:t>
            </a:r>
          </a:p>
          <a:p>
            <a:pPr algn="ctr"/>
            <a:endParaRPr lang="en-US" sz="1100" b="1" dirty="0">
              <a:solidFill>
                <a:schemeClr val="tx1">
                  <a:lumMod val="95000"/>
                  <a:lumOff val="5000"/>
                </a:schemeClr>
              </a:solidFill>
              <a:latin typeface="19"/>
              <a:cs typeface="Times New Roman" panose="02020603050405020304" pitchFamily="18" charset="0"/>
            </a:endParaRPr>
          </a:p>
          <a:p>
            <a:pPr marL="342900" indent="-342900">
              <a:buFont typeface="Arial" panose="020B0604020202020204" pitchFamily="34" charset="0"/>
              <a:buChar char="•"/>
            </a:pPr>
            <a:r>
              <a:rPr lang="en-US" sz="2000" dirty="0">
                <a:solidFill>
                  <a:schemeClr val="tx1">
                    <a:lumMod val="95000"/>
                    <a:lumOff val="5000"/>
                  </a:schemeClr>
                </a:solidFill>
                <a:latin typeface="19"/>
                <a:cs typeface="Times New Roman" panose="02020603050405020304" pitchFamily="18" charset="0"/>
              </a:rPr>
              <a:t>Motivation for this project is to make analysis simpler and less cumbersome by developing the code to get the different forces in different process within seconds. It will save time and effort!</a:t>
            </a:r>
          </a:p>
          <a:p>
            <a:pPr algn="l"/>
            <a:endParaRPr lang="en-US" sz="2000" b="0" i="0" dirty="0">
              <a:solidFill>
                <a:schemeClr val="tx1">
                  <a:lumMod val="95000"/>
                  <a:lumOff val="5000"/>
                </a:schemeClr>
              </a:solidFill>
              <a:effectLst/>
              <a:latin typeface="19"/>
            </a:endParaRPr>
          </a:p>
          <a:p>
            <a:pPr algn="l"/>
            <a:endParaRPr lang="en-US" sz="2000" b="0" i="0" dirty="0">
              <a:solidFill>
                <a:schemeClr val="tx1">
                  <a:lumMod val="95000"/>
                  <a:lumOff val="5000"/>
                </a:schemeClr>
              </a:solidFill>
              <a:effectLst/>
              <a:latin typeface="19"/>
            </a:endParaRPr>
          </a:p>
          <a:p>
            <a:pPr algn="ctr"/>
            <a:r>
              <a:rPr lang="en-US" sz="2400" b="1" dirty="0">
                <a:solidFill>
                  <a:schemeClr val="tx1">
                    <a:lumMod val="95000"/>
                    <a:lumOff val="5000"/>
                  </a:schemeClr>
                </a:solidFill>
                <a:latin typeface="19"/>
                <a:cs typeface="Times New Roman" panose="02020603050405020304" pitchFamily="18" charset="0"/>
              </a:rPr>
              <a:t>Objectives</a:t>
            </a:r>
          </a:p>
          <a:p>
            <a:pPr algn="l"/>
            <a:endParaRPr lang="en-US" sz="1100" b="0" i="0" dirty="0">
              <a:solidFill>
                <a:schemeClr val="tx1">
                  <a:lumMod val="95000"/>
                  <a:lumOff val="5000"/>
                </a:schemeClr>
              </a:solidFill>
              <a:effectLst/>
              <a:latin typeface="19"/>
            </a:endParaRP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19"/>
              </a:rPr>
              <a:t>This project aims to study and understand the research paper on "Analytical modelling and experimental validation of the forming force in several typical incremental sheet forming processes" by Zhidong Chang and his team. </a:t>
            </a:r>
          </a:p>
          <a:p>
            <a:pPr algn="l"/>
            <a:endParaRPr lang="en-US" sz="2000" b="0" i="0" dirty="0">
              <a:solidFill>
                <a:schemeClr val="tx1">
                  <a:lumMod val="95000"/>
                  <a:lumOff val="5000"/>
                </a:schemeClr>
              </a:solidFill>
              <a:effectLst/>
              <a:latin typeface="19"/>
            </a:endParaRP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19"/>
              </a:rPr>
              <a:t>The project further aims to develop a code in C++ and Python that can calculate forming forces for different sheet metal forming processes, validate the code, investigate the effects of different parameters on forming forces, and analyze the potential for process optimization using the developed code and simulation results.</a:t>
            </a:r>
          </a:p>
        </p:txBody>
      </p:sp>
    </p:spTree>
    <p:extLst>
      <p:ext uri="{BB962C8B-B14F-4D97-AF65-F5344CB8AC3E}">
        <p14:creationId xmlns:p14="http://schemas.microsoft.com/office/powerpoint/2010/main" val="2436183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arn(inVertic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80472-53AB-0406-56DE-7BAD20E70AD4}"/>
              </a:ext>
            </a:extLst>
          </p:cNvPr>
          <p:cNvSpPr txBox="1"/>
          <p:nvPr/>
        </p:nvSpPr>
        <p:spPr>
          <a:xfrm>
            <a:off x="2524378" y="774528"/>
            <a:ext cx="8982677" cy="6140142"/>
          </a:xfrm>
          <a:prstGeom prst="rect">
            <a:avLst/>
          </a:prstGeom>
          <a:noFill/>
        </p:spPr>
        <p:txBody>
          <a:bodyPr wrap="square" rtlCol="0">
            <a:spAutoFit/>
          </a:bodyPr>
          <a:lstStyle/>
          <a:p>
            <a:pPr algn="ctr"/>
            <a:r>
              <a:rPr lang="en-US" sz="2400" b="1" dirty="0">
                <a:solidFill>
                  <a:schemeClr val="tx1">
                    <a:lumMod val="95000"/>
                    <a:lumOff val="5000"/>
                  </a:schemeClr>
                </a:solidFill>
                <a:latin typeface="19"/>
                <a:cs typeface="Times New Roman" panose="02020603050405020304" pitchFamily="18" charset="0"/>
              </a:rPr>
              <a:t>Numerical Formulations</a:t>
            </a:r>
          </a:p>
          <a:p>
            <a:pPr algn="ctr"/>
            <a:endParaRPr lang="en-US" sz="2400" b="1" dirty="0">
              <a:solidFill>
                <a:schemeClr val="tx1">
                  <a:lumMod val="95000"/>
                  <a:lumOff val="5000"/>
                </a:schemeClr>
              </a:solidFill>
              <a:latin typeface="19"/>
              <a:cs typeface="Times New Roman" panose="02020603050405020304" pitchFamily="18" charset="0"/>
            </a:endParaRPr>
          </a:p>
          <a:p>
            <a:pPr marL="342900" indent="-342900">
              <a:buFont typeface="Arial" panose="020B0604020202020204" pitchFamily="34" charset="0"/>
              <a:buChar char="•"/>
            </a:pPr>
            <a:r>
              <a:rPr lang="en-US" sz="2000" b="0" i="0" dirty="0">
                <a:solidFill>
                  <a:schemeClr val="tx1">
                    <a:lumMod val="95000"/>
                    <a:lumOff val="5000"/>
                  </a:schemeClr>
                </a:solidFill>
                <a:effectLst/>
                <a:latin typeface="19"/>
              </a:rPr>
              <a:t>The research paper on incremental sheet metal forming was reviewed, which presented a comprehensive analytical model for predicting the forming force in several typical processes.</a:t>
            </a:r>
          </a:p>
          <a:p>
            <a:endParaRPr lang="en-US" sz="2000" b="0" i="0" dirty="0">
              <a:solidFill>
                <a:schemeClr val="tx1">
                  <a:lumMod val="95000"/>
                  <a:lumOff val="5000"/>
                </a:schemeClr>
              </a:solidFill>
              <a:effectLst/>
              <a:latin typeface="19"/>
            </a:endParaRPr>
          </a:p>
          <a:p>
            <a:pPr marL="342900" indent="-342900">
              <a:buFont typeface="Arial" panose="020B0604020202020204" pitchFamily="34" charset="0"/>
              <a:buChar char="•"/>
            </a:pPr>
            <a:r>
              <a:rPr lang="en-US" sz="2000" b="0" i="0" dirty="0">
                <a:solidFill>
                  <a:schemeClr val="tx1">
                    <a:lumMod val="95000"/>
                    <a:lumOff val="5000"/>
                  </a:schemeClr>
                </a:solidFill>
                <a:effectLst/>
                <a:latin typeface="19"/>
              </a:rPr>
              <a:t> The model was validated through experiments and was found to be more accurate than a previous model proposed by </a:t>
            </a:r>
            <a:r>
              <a:rPr lang="en-US" sz="2000" b="0" i="0" dirty="0" err="1">
                <a:solidFill>
                  <a:schemeClr val="tx1">
                    <a:lumMod val="95000"/>
                    <a:lumOff val="5000"/>
                  </a:schemeClr>
                </a:solidFill>
                <a:effectLst/>
                <a:latin typeface="19"/>
              </a:rPr>
              <a:t>Aeren</a:t>
            </a:r>
            <a:r>
              <a:rPr lang="en-US" sz="2000" b="0" i="0" dirty="0">
                <a:solidFill>
                  <a:schemeClr val="tx1">
                    <a:lumMod val="95000"/>
                    <a:lumOff val="5000"/>
                  </a:schemeClr>
                </a:solidFill>
                <a:effectLst/>
                <a:latin typeface="19"/>
              </a:rPr>
              <a:t>.</a:t>
            </a:r>
          </a:p>
          <a:p>
            <a:pPr marL="342900" indent="-342900">
              <a:buFont typeface="Arial" panose="020B0604020202020204" pitchFamily="34" charset="0"/>
              <a:buChar char="•"/>
            </a:pPr>
            <a:endParaRPr lang="en-US" sz="2000" dirty="0">
              <a:solidFill>
                <a:schemeClr val="tx1">
                  <a:lumMod val="95000"/>
                  <a:lumOff val="5000"/>
                </a:schemeClr>
              </a:solidFill>
              <a:latin typeface="19"/>
            </a:endParaRPr>
          </a:p>
          <a:p>
            <a:pPr marL="342900" indent="-342900">
              <a:buFont typeface="Arial" panose="020B0604020202020204" pitchFamily="34" charset="0"/>
              <a:buChar char="•"/>
            </a:pPr>
            <a:r>
              <a:rPr lang="en-US" sz="2000" b="0" i="0" dirty="0">
                <a:solidFill>
                  <a:schemeClr val="tx1">
                    <a:lumMod val="95000"/>
                    <a:lumOff val="5000"/>
                  </a:schemeClr>
                </a:solidFill>
                <a:effectLst/>
                <a:latin typeface="19"/>
              </a:rPr>
              <a:t>The authors focused on </a:t>
            </a:r>
            <a:r>
              <a:rPr lang="en-IN" sz="2000" dirty="0">
                <a:latin typeface="19"/>
                <a:cs typeface="Times New Roman" panose="02020603050405020304" pitchFamily="18" charset="0"/>
              </a:rPr>
              <a:t>SPIF (Single pass incremental forming), MPISF (Multi pass incremental sheet metal forming), IHF (Incremental hole flanging) </a:t>
            </a:r>
            <a:r>
              <a:rPr lang="en-US" sz="2000" b="0" i="0" dirty="0">
                <a:solidFill>
                  <a:schemeClr val="tx1">
                    <a:lumMod val="95000"/>
                    <a:lumOff val="5000"/>
                  </a:schemeClr>
                </a:solidFill>
                <a:effectLst/>
                <a:latin typeface="19"/>
              </a:rPr>
              <a:t>processes and analyzed four main parameters, including wall angle, step depth, tool radius, and sheet thickness, for SPIF.</a:t>
            </a:r>
          </a:p>
          <a:p>
            <a:endParaRPr lang="en-US" sz="2000" b="0" i="0" dirty="0">
              <a:solidFill>
                <a:schemeClr val="tx1">
                  <a:lumMod val="95000"/>
                  <a:lumOff val="5000"/>
                </a:schemeClr>
              </a:solidFill>
              <a:effectLst/>
              <a:latin typeface="19"/>
            </a:endParaRPr>
          </a:p>
          <a:p>
            <a:pPr marL="342900" indent="-342900">
              <a:buFont typeface="Arial" panose="020B0604020202020204" pitchFamily="34" charset="0"/>
              <a:buChar char="•"/>
            </a:pPr>
            <a:r>
              <a:rPr lang="en-IN" sz="2100" dirty="0">
                <a:latin typeface="19"/>
                <a:cs typeface="Times New Roman" panose="02020603050405020304" pitchFamily="18" charset="0"/>
              </a:rPr>
              <a:t>Forming force modelling of SPIF:</a:t>
            </a:r>
          </a:p>
          <a:p>
            <a:pPr lvl="1" algn="just"/>
            <a:endParaRPr lang="en-IN" sz="1200" dirty="0">
              <a:latin typeface="19"/>
              <a:cs typeface="Times New Roman" panose="02020603050405020304" pitchFamily="18" charset="0"/>
            </a:endParaRPr>
          </a:p>
          <a:p>
            <a:pPr lvl="1" algn="just"/>
            <a:r>
              <a:rPr lang="en-IN" sz="2100" dirty="0">
                <a:latin typeface="19"/>
                <a:cs typeface="Times New Roman" panose="02020603050405020304" pitchFamily="18" charset="0"/>
              </a:rPr>
              <a:t>The four main parameters are,</a:t>
            </a:r>
          </a:p>
          <a:p>
            <a:pPr lvl="1" algn="just"/>
            <a:r>
              <a:rPr lang="en-IN" sz="2100" dirty="0">
                <a:latin typeface="19"/>
                <a:cs typeface="Times New Roman" panose="02020603050405020304" pitchFamily="18" charset="0"/>
              </a:rPr>
              <a:t>Wall angle(</a:t>
            </a:r>
            <a:r>
              <a:rPr lang="el-GR" sz="2100" dirty="0">
                <a:latin typeface="19"/>
                <a:cs typeface="Times New Roman" panose="02020603050405020304" pitchFamily="18" charset="0"/>
              </a:rPr>
              <a:t>α</a:t>
            </a:r>
            <a:r>
              <a:rPr lang="en-IN" sz="2100" dirty="0">
                <a:latin typeface="19"/>
                <a:cs typeface="Times New Roman" panose="02020603050405020304" pitchFamily="18" charset="0"/>
              </a:rPr>
              <a:t>), Step depth(h), Tool radius(r),</a:t>
            </a:r>
          </a:p>
          <a:p>
            <a:pPr lvl="1" algn="just"/>
            <a:r>
              <a:rPr lang="en-IN" sz="2100" dirty="0">
                <a:latin typeface="19"/>
                <a:cs typeface="Times New Roman" panose="02020603050405020304" pitchFamily="18" charset="0"/>
              </a:rPr>
              <a:t>Sheet thickness(t</a:t>
            </a:r>
            <a:r>
              <a:rPr lang="en-IN" sz="2100" baseline="-25000" dirty="0">
                <a:latin typeface="19"/>
                <a:cs typeface="Times New Roman" panose="02020603050405020304" pitchFamily="18" charset="0"/>
              </a:rPr>
              <a:t>o</a:t>
            </a:r>
            <a:r>
              <a:rPr lang="en-IN" sz="2100" dirty="0">
                <a:latin typeface="19"/>
                <a:cs typeface="Times New Roman" panose="02020603050405020304" pitchFamily="18" charset="0"/>
              </a:rPr>
              <a:t>)</a:t>
            </a:r>
          </a:p>
        </p:txBody>
      </p:sp>
      <p:pic>
        <p:nvPicPr>
          <p:cNvPr id="2" name="Picture 1">
            <a:extLst>
              <a:ext uri="{FF2B5EF4-FFF2-40B4-BE49-F238E27FC236}">
                <a16:creationId xmlns:a16="http://schemas.microsoft.com/office/drawing/2014/main" id="{F3046A69-CC13-A551-D4CE-4C1756CF1AC7}"/>
              </a:ext>
            </a:extLst>
          </p:cNvPr>
          <p:cNvPicPr>
            <a:picLocks noChangeAspect="1"/>
          </p:cNvPicPr>
          <p:nvPr/>
        </p:nvPicPr>
        <p:blipFill>
          <a:blip r:embed="rId2"/>
          <a:stretch>
            <a:fillRect/>
          </a:stretch>
        </p:blipFill>
        <p:spPr>
          <a:xfrm>
            <a:off x="9205382" y="5047737"/>
            <a:ext cx="2986618" cy="1866933"/>
          </a:xfrm>
          <a:prstGeom prst="rect">
            <a:avLst/>
          </a:prstGeom>
        </p:spPr>
      </p:pic>
    </p:spTree>
    <p:extLst>
      <p:ext uri="{BB962C8B-B14F-4D97-AF65-F5344CB8AC3E}">
        <p14:creationId xmlns:p14="http://schemas.microsoft.com/office/powerpoint/2010/main" val="2498613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2" end="12"/>
                                            </p:txEl>
                                          </p:spTgt>
                                        </p:tgtEl>
                                        <p:attrNameLst>
                                          <p:attrName>style.visibility</p:attrName>
                                        </p:attrNameLst>
                                      </p:cBhvr>
                                      <p:to>
                                        <p:strVal val="visible"/>
                                      </p:to>
                                    </p:set>
                                    <p:animEffect transition="in" filter="fade">
                                      <p:cBhvr>
                                        <p:cTn id="36" dur="500"/>
                                        <p:tgtEl>
                                          <p:spTgt spid="4">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180472-53AB-0406-56DE-7BAD20E70AD4}"/>
                  </a:ext>
                </a:extLst>
              </p:cNvPr>
              <p:cNvSpPr txBox="1"/>
              <p:nvPr/>
            </p:nvSpPr>
            <p:spPr>
              <a:xfrm>
                <a:off x="2524378" y="774528"/>
                <a:ext cx="8982677" cy="5440720"/>
              </a:xfrm>
              <a:prstGeom prst="rect">
                <a:avLst/>
              </a:prstGeom>
              <a:noFill/>
            </p:spPr>
            <p:txBody>
              <a:bodyPr wrap="square" rtlCol="0">
                <a:spAutoFit/>
              </a:bodyPr>
              <a:lstStyle/>
              <a:p>
                <a:pPr algn="ctr"/>
                <a:endParaRPr lang="en-US" sz="2400" b="1" dirty="0">
                  <a:solidFill>
                    <a:schemeClr val="tx1">
                      <a:lumMod val="95000"/>
                      <a:lumOff val="5000"/>
                    </a:schemeClr>
                  </a:solidFill>
                  <a:latin typeface="19"/>
                  <a:cs typeface="Times New Roman" panose="02020603050405020304" pitchFamily="18" charset="0"/>
                </a:endParaRPr>
              </a:p>
              <a:p>
                <a:r>
                  <a:rPr lang="en-IN" sz="2000" dirty="0">
                    <a:latin typeface="19"/>
                    <a:ea typeface="Calibri" panose="020F0502020204030204" pitchFamily="34" charset="0"/>
                    <a:cs typeface="Arial" panose="020B0604020202020204" pitchFamily="34" charset="0"/>
                  </a:rPr>
                  <a:t>They derived expressions for contact area(S) between tool and workpiece followed by contact stress in spherical coordinates. To get the contact stress they took some necessary assumptions. They are, </a:t>
                </a:r>
              </a:p>
              <a:p>
                <a:endParaRPr lang="en-IN" sz="2000" dirty="0">
                  <a:latin typeface="19"/>
                  <a:cs typeface="Arial" panose="020B0604020202020204" pitchFamily="34" charset="0"/>
                </a:endParaRPr>
              </a:p>
              <a:p>
                <a:pPr marL="457200" indent="-457200">
                  <a:buFont typeface="+mj-lt"/>
                  <a:buAutoNum type="arabicPeriod"/>
                </a:pPr>
                <a:r>
                  <a:rPr lang="en-US" sz="2000" dirty="0">
                    <a:latin typeface="19"/>
                    <a:cs typeface="Arial" panose="020B0604020202020204" pitchFamily="34" charset="0"/>
                  </a:rPr>
                  <a:t>Bending effect is neglected as the sheet thickness is much smaller than the tool radius. </a:t>
                </a:r>
              </a:p>
              <a:p>
                <a:pPr marL="457200" indent="-457200">
                  <a:buFont typeface="+mj-lt"/>
                  <a:buAutoNum type="arabicPeriod"/>
                </a:pPr>
                <a:endParaRPr lang="en-US" sz="2000" dirty="0">
                  <a:latin typeface="19"/>
                  <a:cs typeface="Arial" panose="020B0604020202020204" pitchFamily="34" charset="0"/>
                </a:endParaRPr>
              </a:p>
              <a:p>
                <a:pPr marL="457200" indent="-457200">
                  <a:buFont typeface="+mj-lt"/>
                  <a:buAutoNum type="arabicPeriod"/>
                </a:pPr>
                <a:r>
                  <a:rPr lang="en-US" sz="2000" dirty="0">
                    <a:latin typeface="19"/>
                    <a:cs typeface="Arial" panose="020B0604020202020204" pitchFamily="34" charset="0"/>
                  </a:rPr>
                  <a:t>Shear stress </a:t>
                </a:r>
                <a14:m>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i="1" smtClean="0">
                            <a:latin typeface="Cambria Math" panose="02040503050406030204" pitchFamily="18" charset="0"/>
                            <a:ea typeface="Cambria Math" panose="02040503050406030204" pitchFamily="18" charset="0"/>
                            <a:cs typeface="Arial" panose="020B0604020202020204" pitchFamily="34" charset="0"/>
                          </a:rPr>
                          <m:t>𝜏</m:t>
                        </m:r>
                      </m:e>
                      <m:sub>
                        <m:r>
                          <a:rPr lang="en-IN" sz="2000" b="0" i="1" smtClean="0">
                            <a:latin typeface="Cambria Math" panose="02040503050406030204" pitchFamily="18" charset="0"/>
                            <a:cs typeface="Arial" panose="020B0604020202020204" pitchFamily="34" charset="0"/>
                          </a:rPr>
                          <m:t>𝑡</m:t>
                        </m:r>
                        <m:r>
                          <a:rPr lang="en-IN" sz="2000" b="0" i="1" smtClean="0">
                            <a:latin typeface="Cambria Math" panose="02040503050406030204" pitchFamily="18" charset="0"/>
                            <a:ea typeface="Cambria Math" panose="02040503050406030204" pitchFamily="18" charset="0"/>
                            <a:cs typeface="Arial" panose="020B0604020202020204" pitchFamily="34" charset="0"/>
                          </a:rPr>
                          <m:t>𝜃</m:t>
                        </m:r>
                      </m:sub>
                    </m:sSub>
                  </m:oMath>
                </a14:m>
                <a:r>
                  <a:rPr lang="en-US" sz="2000" dirty="0">
                    <a:latin typeface="19"/>
                    <a:cs typeface="Arial" panose="020B0604020202020204" pitchFamily="34" charset="0"/>
                  </a:rPr>
                  <a:t> and </a:t>
                </a:r>
                <a14:m>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𝜏</m:t>
                        </m:r>
                      </m:e>
                      <m:sub>
                        <m:r>
                          <a:rPr lang="en-IN" sz="2000" i="1">
                            <a:latin typeface="Cambria Math" panose="02040503050406030204" pitchFamily="18" charset="0"/>
                            <a:cs typeface="Arial" panose="020B0604020202020204" pitchFamily="34" charset="0"/>
                          </a:rPr>
                          <m:t>𝑡</m:t>
                        </m:r>
                        <m:r>
                          <a:rPr lang="en-IN" sz="2000" i="1" smtClean="0">
                            <a:latin typeface="Cambria Math" panose="02040503050406030204" pitchFamily="18" charset="0"/>
                            <a:ea typeface="Cambria Math" panose="02040503050406030204" pitchFamily="18" charset="0"/>
                            <a:cs typeface="Arial" panose="020B0604020202020204" pitchFamily="34" charset="0"/>
                          </a:rPr>
                          <m:t>𝜑</m:t>
                        </m:r>
                      </m:sub>
                    </m:sSub>
                  </m:oMath>
                </a14:m>
                <a:r>
                  <a:rPr lang="en-US" sz="2000" dirty="0">
                    <a:latin typeface="19"/>
                    <a:cs typeface="Arial" panose="020B0604020202020204" pitchFamily="34" charset="0"/>
                  </a:rPr>
                  <a:t> are taken into account due to the shearing effect on the formability, while the other shear stress </a:t>
                </a:r>
                <a14:m>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𝜏</m:t>
                        </m:r>
                      </m:e>
                      <m:sub>
                        <m:r>
                          <a:rPr lang="en-US" sz="2000" i="1" smtClean="0">
                            <a:latin typeface="Cambria Math" panose="02040503050406030204" pitchFamily="18" charset="0"/>
                            <a:ea typeface="Cambria Math" panose="02040503050406030204" pitchFamily="18" charset="0"/>
                            <a:cs typeface="Arial" panose="020B0604020202020204" pitchFamily="34" charset="0"/>
                          </a:rPr>
                          <m:t>𝜃</m:t>
                        </m:r>
                        <m:r>
                          <a:rPr lang="en-IN" sz="2000" i="1">
                            <a:latin typeface="Cambria Math" panose="02040503050406030204" pitchFamily="18" charset="0"/>
                            <a:ea typeface="Cambria Math" panose="02040503050406030204" pitchFamily="18" charset="0"/>
                            <a:cs typeface="Arial" panose="020B0604020202020204" pitchFamily="34" charset="0"/>
                          </a:rPr>
                          <m:t>𝜑</m:t>
                        </m:r>
                      </m:sub>
                    </m:sSub>
                  </m:oMath>
                </a14:m>
                <a:r>
                  <a:rPr lang="en-US" sz="2000" dirty="0">
                    <a:latin typeface="19"/>
                    <a:cs typeface="Arial" panose="020B0604020202020204" pitchFamily="34" charset="0"/>
                  </a:rPr>
                  <a:t> is neglected because it has no obvious effect on the plastic deformation. </a:t>
                </a:r>
              </a:p>
              <a:p>
                <a:pPr marL="457200" indent="-457200">
                  <a:buFont typeface="+mj-lt"/>
                  <a:buAutoNum type="arabicPeriod"/>
                </a:pPr>
                <a:endParaRPr lang="en-US" sz="2000" dirty="0">
                  <a:latin typeface="19"/>
                  <a:cs typeface="Arial" panose="020B0604020202020204" pitchFamily="34" charset="0"/>
                </a:endParaRPr>
              </a:p>
              <a:p>
                <a:pPr marL="457200" indent="-457200">
                  <a:buFont typeface="+mj-lt"/>
                  <a:buAutoNum type="arabicPeriod"/>
                </a:pPr>
                <a14:m>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m:rPr>
                            <m:sty m:val="p"/>
                          </m:rPr>
                          <a:rPr lang="en-US" sz="2000" i="0" smtClean="0">
                            <a:latin typeface="Cambria Math" panose="02040503050406030204" pitchFamily="18" charset="0"/>
                            <a:ea typeface="Cambria Math" panose="02040503050406030204" pitchFamily="18" charset="0"/>
                            <a:cs typeface="Arial" panose="020B0604020202020204" pitchFamily="34" charset="0"/>
                          </a:rPr>
                          <m:t>σ</m:t>
                        </m:r>
                      </m:e>
                      <m:sub>
                        <m:r>
                          <m:rPr>
                            <m:sty m:val="p"/>
                          </m:rPr>
                          <a:rPr lang="en-IN" sz="2000" b="0" i="0" smtClean="0">
                            <a:latin typeface="Cambria Math" panose="02040503050406030204" pitchFamily="18" charset="0"/>
                            <a:ea typeface="Cambria Math" panose="02040503050406030204" pitchFamily="18" charset="0"/>
                            <a:cs typeface="Arial" panose="020B0604020202020204" pitchFamily="34" charset="0"/>
                          </a:rPr>
                          <m:t>t</m:t>
                        </m:r>
                      </m:sub>
                    </m:sSub>
                  </m:oMath>
                </a14:m>
                <a:r>
                  <a:rPr lang="en-US" sz="2000" dirty="0">
                    <a:latin typeface="19"/>
                    <a:cs typeface="Arial" panose="020B0604020202020204" pitchFamily="34" charset="0"/>
                  </a:rPr>
                  <a:t> is related to t and not related to θ: the through-thickness stress is linearly distributed along the thickness direction and evenly distributed along the circumferential direction.</a:t>
                </a:r>
              </a:p>
              <a:p>
                <a:pPr marL="457200" indent="-457200">
                  <a:buFont typeface="+mj-lt"/>
                  <a:buAutoNum type="arabicPeriod"/>
                </a:pPr>
                <a:endParaRPr lang="en-US" sz="2000" dirty="0">
                  <a:latin typeface="19"/>
                  <a:cs typeface="Arial" panose="020B0604020202020204" pitchFamily="34" charset="0"/>
                </a:endParaRPr>
              </a:p>
              <a:p>
                <a:pPr marL="457200" indent="-457200">
                  <a:buFont typeface="+mj-lt"/>
                  <a:buAutoNum type="arabicPeriod"/>
                </a:pPr>
                <a:r>
                  <a:rPr lang="en-US" sz="2000" dirty="0">
                    <a:latin typeface="19"/>
                    <a:cs typeface="Arial" panose="020B0604020202020204" pitchFamily="34" charset="0"/>
                  </a:rPr>
                  <a:t>Since h</a:t>
                </a:r>
                <a:r>
                  <a:rPr lang="en-US" sz="2000" baseline="-25000" dirty="0">
                    <a:latin typeface="19"/>
                    <a:cs typeface="Arial" panose="020B0604020202020204" pitchFamily="34" charset="0"/>
                  </a:rPr>
                  <a:t>1</a:t>
                </a:r>
                <a:r>
                  <a:rPr lang="en-US" sz="2000" dirty="0">
                    <a:latin typeface="19"/>
                    <a:cs typeface="Arial" panose="020B0604020202020204" pitchFamily="34" charset="0"/>
                  </a:rPr>
                  <a:t>' is much smaller than the tool radius r, h</a:t>
                </a:r>
                <a:r>
                  <a:rPr lang="en-US" sz="2000" baseline="-25000" dirty="0">
                    <a:latin typeface="19"/>
                    <a:cs typeface="Arial" panose="020B0604020202020204" pitchFamily="34" charset="0"/>
                  </a:rPr>
                  <a:t>1</a:t>
                </a:r>
                <a:r>
                  <a:rPr lang="en-US" sz="2000" dirty="0">
                    <a:latin typeface="19"/>
                    <a:cs typeface="Arial" panose="020B0604020202020204" pitchFamily="34" charset="0"/>
                  </a:rPr>
                  <a:t>'/r can be neglected,</a:t>
                </a:r>
              </a:p>
            </p:txBody>
          </p:sp>
        </mc:Choice>
        <mc:Fallback xmlns="">
          <p:sp>
            <p:nvSpPr>
              <p:cNvPr id="4" name="TextBox 3">
                <a:extLst>
                  <a:ext uri="{FF2B5EF4-FFF2-40B4-BE49-F238E27FC236}">
                    <a16:creationId xmlns:a16="http://schemas.microsoft.com/office/drawing/2014/main" id="{6B180472-53AB-0406-56DE-7BAD20E70AD4}"/>
                  </a:ext>
                </a:extLst>
              </p:cNvPr>
              <p:cNvSpPr txBox="1">
                <a:spLocks noRot="1" noChangeAspect="1" noMove="1" noResize="1" noEditPoints="1" noAdjustHandles="1" noChangeArrowheads="1" noChangeShapeType="1" noTextEdit="1"/>
              </p:cNvSpPr>
              <p:nvPr/>
            </p:nvSpPr>
            <p:spPr>
              <a:xfrm>
                <a:off x="2524378" y="774528"/>
                <a:ext cx="8982677" cy="5440720"/>
              </a:xfrm>
              <a:prstGeom prst="rect">
                <a:avLst/>
              </a:prstGeom>
              <a:blipFill>
                <a:blip r:embed="rId2"/>
                <a:stretch>
                  <a:fillRect l="-746" r="-746" b="-1120"/>
                </a:stretch>
              </a:blipFill>
            </p:spPr>
            <p:txBody>
              <a:bodyPr/>
              <a:lstStyle/>
              <a:p>
                <a:r>
                  <a:rPr lang="en-IN">
                    <a:noFill/>
                  </a:rPr>
                  <a:t> </a:t>
                </a:r>
              </a:p>
            </p:txBody>
          </p:sp>
        </mc:Fallback>
      </mc:AlternateContent>
    </p:spTree>
    <p:extLst>
      <p:ext uri="{BB962C8B-B14F-4D97-AF65-F5344CB8AC3E}">
        <p14:creationId xmlns:p14="http://schemas.microsoft.com/office/powerpoint/2010/main" val="2581038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180472-53AB-0406-56DE-7BAD20E70AD4}"/>
                  </a:ext>
                </a:extLst>
              </p:cNvPr>
              <p:cNvSpPr txBox="1"/>
              <p:nvPr/>
            </p:nvSpPr>
            <p:spPr>
              <a:xfrm>
                <a:off x="2524378" y="815624"/>
                <a:ext cx="8982677" cy="6111160"/>
              </a:xfrm>
              <a:prstGeom prst="rect">
                <a:avLst/>
              </a:prstGeom>
              <a:noFill/>
            </p:spPr>
            <p:txBody>
              <a:bodyPr wrap="square" rtlCol="0">
                <a:spAutoFit/>
              </a:bodyPr>
              <a:lstStyle/>
              <a:p>
                <a:pPr algn="ctr"/>
                <a:endParaRPr lang="en-US" sz="2400" b="1" dirty="0">
                  <a:solidFill>
                    <a:schemeClr val="tx1">
                      <a:lumMod val="95000"/>
                      <a:lumOff val="5000"/>
                    </a:schemeClr>
                  </a:solidFill>
                  <a:latin typeface="19"/>
                  <a:cs typeface="Times New Roman" panose="02020603050405020304" pitchFamily="18" charset="0"/>
                </a:endParaRPr>
              </a:p>
              <a:p>
                <a:r>
                  <a:rPr lang="en-IN" sz="2000" dirty="0">
                    <a:solidFill>
                      <a:schemeClr val="tx1"/>
                    </a:solidFill>
                    <a:latin typeface="19"/>
                    <a:cs typeface="Arial" panose="020B0604020202020204" pitchFamily="34" charset="0"/>
                  </a:rPr>
                  <a:t>h</a:t>
                </a:r>
                <a:r>
                  <a:rPr lang="en-IN" sz="2000" baseline="-25000" dirty="0">
                    <a:solidFill>
                      <a:schemeClr val="tx1"/>
                    </a:solidFill>
                    <a:latin typeface="19"/>
                    <a:cs typeface="Arial" panose="020B0604020202020204" pitchFamily="34" charset="0"/>
                  </a:rPr>
                  <a:t>1</a:t>
                </a:r>
                <a:r>
                  <a:rPr lang="en-IN" sz="2000" dirty="0">
                    <a:solidFill>
                      <a:schemeClr val="tx1"/>
                    </a:solidFill>
                    <a:latin typeface="19"/>
                    <a:cs typeface="Arial" panose="020B0604020202020204" pitchFamily="34" charset="0"/>
                  </a:rPr>
                  <a:t>’ = Sheet thickness thinning at the bottom of the sheet</a:t>
                </a:r>
              </a:p>
              <a:p>
                <a:pPr/>
                <a14:m>
                  <m:oMathPara xmlns:m="http://schemas.openxmlformats.org/officeDocument/2006/math">
                    <m:oMathParaPr>
                      <m:jc m:val="center"/>
                    </m:oMathParaPr>
                    <m:oMath xmlns:m="http://schemas.openxmlformats.org/officeDocument/2006/math">
                      <m:sSubSup>
                        <m:sSubSupPr>
                          <m:ctrlPr>
                            <a:rPr lang="en-IN" sz="2000" i="1" smtClean="0">
                              <a:solidFill>
                                <a:srgbClr val="002060"/>
                              </a:solidFill>
                              <a:latin typeface="Cambria Math" panose="02040503050406030204" pitchFamily="18" charset="0"/>
                            </a:rPr>
                          </m:ctrlPr>
                        </m:sSubSupPr>
                        <m:e>
                          <m:r>
                            <a:rPr lang="en-IN" sz="2000" i="1">
                              <a:solidFill>
                                <a:srgbClr val="002060"/>
                              </a:solidFill>
                              <a:latin typeface="Cambria Math" panose="02040503050406030204" pitchFamily="18" charset="0"/>
                            </a:rPr>
                            <m:t>h</m:t>
                          </m:r>
                        </m:e>
                        <m:sub>
                          <m:r>
                            <a:rPr lang="en-IN" sz="2000" i="1">
                              <a:solidFill>
                                <a:srgbClr val="002060"/>
                              </a:solidFill>
                              <a:latin typeface="Cambria Math" panose="02040503050406030204" pitchFamily="18" charset="0"/>
                            </a:rPr>
                            <m:t>1</m:t>
                          </m:r>
                        </m:sub>
                        <m:sup>
                          <m:r>
                            <a:rPr lang="en-IN" sz="2000" i="1">
                              <a:solidFill>
                                <a:srgbClr val="002060"/>
                              </a:solidFill>
                              <a:latin typeface="Cambria Math" panose="02040503050406030204" pitchFamily="18" charset="0"/>
                            </a:rPr>
                            <m:t>′</m:t>
                          </m:r>
                        </m:sup>
                      </m:sSubSup>
                      <m:r>
                        <m:rPr>
                          <m:nor/>
                        </m:rPr>
                        <a:rPr lang="en-IN" sz="2000" dirty="0">
                          <a:solidFill>
                            <a:srgbClr val="002060"/>
                          </a:solidFill>
                          <a:latin typeface="19"/>
                          <a:cs typeface="Arial" panose="020B0604020202020204" pitchFamily="34" charset="0"/>
                        </a:rPr>
                        <m:t>= </m:t>
                      </m:r>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𝑡</m:t>
                          </m:r>
                          <m:r>
                            <a:rPr lang="en-IN" sz="2000" i="1">
                              <a:solidFill>
                                <a:srgbClr val="002060"/>
                              </a:solidFill>
                              <a:latin typeface="Cambria Math" panose="02040503050406030204" pitchFamily="18" charset="0"/>
                            </a:rPr>
                            <m:t>(1−</m:t>
                          </m:r>
                          <m:func>
                            <m:funcPr>
                              <m:ctrlPr>
                                <a:rPr lang="en-IN" sz="2000" i="1">
                                  <a:solidFill>
                                    <a:srgbClr val="002060"/>
                                  </a:solidFill>
                                  <a:latin typeface="Cambria Math" panose="02040503050406030204" pitchFamily="18" charset="0"/>
                                </a:rPr>
                              </m:ctrlPr>
                            </m:funcPr>
                            <m:fName>
                              <m:r>
                                <m:rPr>
                                  <m:sty m:val="p"/>
                                </m:rPr>
                                <a:rPr lang="en-IN" sz="2000">
                                  <a:solidFill>
                                    <a:srgbClr val="002060"/>
                                  </a:solidFill>
                                  <a:latin typeface="Cambria Math" panose="02040503050406030204" pitchFamily="18" charset="0"/>
                                </a:rPr>
                                <m:t>cos</m:t>
                              </m:r>
                            </m:fName>
                            <m:e>
                              <m:r>
                                <a:rPr lang="en-IN" sz="2000" i="1">
                                  <a:solidFill>
                                    <a:srgbClr val="002060"/>
                                  </a:solidFill>
                                  <a:latin typeface="Cambria Math" panose="02040503050406030204" pitchFamily="18" charset="0"/>
                                </a:rPr>
                                <m:t>𝛼</m:t>
                              </m:r>
                              <m:r>
                                <a:rPr lang="en-IN" sz="2000" i="1">
                                  <a:solidFill>
                                    <a:srgbClr val="002060"/>
                                  </a:solidFill>
                                  <a:latin typeface="Cambria Math" panose="02040503050406030204" pitchFamily="18" charset="0"/>
                                </a:rPr>
                                <m:t>)</m:t>
                              </m:r>
                            </m:e>
                          </m:func>
                        </m:num>
                        <m:den>
                          <m:r>
                            <a:rPr lang="en-IN" sz="2000" i="1">
                              <a:solidFill>
                                <a:srgbClr val="002060"/>
                              </a:solidFill>
                              <a:latin typeface="Cambria Math" panose="02040503050406030204" pitchFamily="18" charset="0"/>
                            </a:rPr>
                            <m:t>𝛼</m:t>
                          </m:r>
                          <m:d>
                            <m:dPr>
                              <m:ctrlPr>
                                <a:rPr lang="en-IN" sz="2000" i="1">
                                  <a:solidFill>
                                    <a:srgbClr val="002060"/>
                                  </a:solidFill>
                                  <a:latin typeface="Cambria Math" panose="02040503050406030204" pitchFamily="18" charset="0"/>
                                </a:rPr>
                              </m:ctrlPr>
                            </m:dPr>
                            <m:e>
                              <m:r>
                                <a:rPr lang="en-IN" sz="2000" i="1">
                                  <a:solidFill>
                                    <a:srgbClr val="002060"/>
                                  </a:solidFill>
                                  <a:latin typeface="Cambria Math" panose="02040503050406030204" pitchFamily="18" charset="0"/>
                                </a:rPr>
                                <m:t>3−</m:t>
                              </m:r>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𝜋</m:t>
                                  </m:r>
                                </m:num>
                                <m:den>
                                  <m:r>
                                    <a:rPr lang="en-IN" sz="2000" i="1">
                                      <a:solidFill>
                                        <a:srgbClr val="002060"/>
                                      </a:solidFill>
                                      <a:latin typeface="Cambria Math" panose="02040503050406030204" pitchFamily="18" charset="0"/>
                                    </a:rPr>
                                    <m:t>2</m:t>
                                  </m:r>
                                </m:den>
                              </m:f>
                            </m:e>
                          </m:d>
                          <m:r>
                            <a:rPr lang="en-IN" sz="2000" i="1">
                              <a:solidFill>
                                <a:srgbClr val="002060"/>
                              </a:solidFill>
                              <a:latin typeface="Cambria Math" panose="02040503050406030204" pitchFamily="18" charset="0"/>
                            </a:rPr>
                            <m:t>+1</m:t>
                          </m:r>
                        </m:den>
                      </m:f>
                    </m:oMath>
                  </m:oMathPara>
                </a14:m>
                <a:endParaRPr lang="en-IN" sz="2000" dirty="0">
                  <a:solidFill>
                    <a:srgbClr val="002060"/>
                  </a:solidFill>
                  <a:latin typeface="19"/>
                  <a:cs typeface="Arial" panose="020B0604020202020204" pitchFamily="34" charset="0"/>
                </a:endParaRPr>
              </a:p>
              <a:p>
                <a:endParaRPr lang="en-IN" sz="2000" dirty="0">
                  <a:solidFill>
                    <a:schemeClr val="tx1"/>
                  </a:solidFill>
                  <a:latin typeface="19"/>
                  <a:cs typeface="Arial" panose="020B0604020202020204" pitchFamily="34" charset="0"/>
                </a:endParaRPr>
              </a:p>
              <a:p>
                <a:r>
                  <a:rPr lang="en-IN" sz="2000" dirty="0">
                    <a:solidFill>
                      <a:schemeClr val="tx1"/>
                    </a:solidFill>
                    <a:latin typeface="19"/>
                    <a:cs typeface="Arial" panose="020B0604020202020204" pitchFamily="34" charset="0"/>
                  </a:rPr>
                  <a:t>h</a:t>
                </a:r>
                <a:r>
                  <a:rPr lang="en-IN" sz="2000" baseline="-25000" dirty="0">
                    <a:solidFill>
                      <a:schemeClr val="tx1"/>
                    </a:solidFill>
                    <a:latin typeface="19"/>
                    <a:cs typeface="Arial" panose="020B0604020202020204" pitchFamily="34" charset="0"/>
                  </a:rPr>
                  <a:t>1</a:t>
                </a:r>
                <a:r>
                  <a:rPr lang="en-IN" sz="2000" baseline="30000" dirty="0">
                    <a:solidFill>
                      <a:schemeClr val="tx1"/>
                    </a:solidFill>
                    <a:latin typeface="19"/>
                    <a:cs typeface="Arial" panose="020B0604020202020204" pitchFamily="34" charset="0"/>
                  </a:rPr>
                  <a:t>”</a:t>
                </a:r>
                <a:r>
                  <a:rPr lang="en-IN" sz="2000" dirty="0">
                    <a:solidFill>
                      <a:schemeClr val="tx1"/>
                    </a:solidFill>
                    <a:latin typeface="19"/>
                    <a:cs typeface="Arial" panose="020B0604020202020204" pitchFamily="34" charset="0"/>
                  </a:rPr>
                  <a:t> = Elastic deflection of sheet in vertical direction</a:t>
                </a:r>
                <a:r>
                  <a:rPr lang="en-IN" sz="2000" b="0" kern="1200" dirty="0">
                    <a:solidFill>
                      <a:schemeClr val="tx1"/>
                    </a:solidFill>
                    <a:effectLst/>
                    <a:latin typeface="19"/>
                    <a:cs typeface="Arial" panose="020B0604020202020204" pitchFamily="34" charset="0"/>
                  </a:rPr>
                  <a:t> </a:t>
                </a:r>
              </a:p>
              <a:p>
                <a:pPr/>
                <a14:m>
                  <m:oMathPara xmlns:m="http://schemas.openxmlformats.org/officeDocument/2006/math">
                    <m:oMathParaPr>
                      <m:jc m:val="centerGroup"/>
                    </m:oMathParaPr>
                    <m:oMath xmlns:m="http://schemas.openxmlformats.org/officeDocument/2006/math">
                      <m:sSubSup>
                        <m:sSubSupPr>
                          <m:ctrlPr>
                            <a:rPr lang="en-IN" sz="2000" b="0" i="1" kern="1200" smtClean="0">
                              <a:solidFill>
                                <a:srgbClr val="002060"/>
                              </a:solidFill>
                              <a:effectLst/>
                              <a:latin typeface="Cambria Math" panose="02040503050406030204" pitchFamily="18" charset="0"/>
                            </a:rPr>
                          </m:ctrlPr>
                        </m:sSubSupPr>
                        <m:e>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1</m:t>
                          </m:r>
                        </m:sub>
                        <m:sup>
                          <m:r>
                            <a:rPr lang="en-IN" sz="2000" b="0" i="1" kern="1200">
                              <a:solidFill>
                                <a:srgbClr val="002060"/>
                              </a:solidFill>
                              <a:effectLst/>
                              <a:latin typeface="Cambria Math" panose="02040503050406030204" pitchFamily="18" charset="0"/>
                            </a:rPr>
                            <m:t>′′</m:t>
                          </m:r>
                        </m:sup>
                      </m:sSubSup>
                      <m:r>
                        <a:rPr lang="en-IN" sz="2000" b="0" i="1" kern="1200">
                          <a:solidFill>
                            <a:srgbClr val="002060"/>
                          </a:solidFill>
                          <a:effectLst/>
                          <a:latin typeface="Cambria Math" panose="02040503050406030204" pitchFamily="18" charset="0"/>
                        </a:rPr>
                        <m:t>=</m:t>
                      </m:r>
                      <m:rad>
                        <m:radPr>
                          <m:degHide m:val="on"/>
                          <m:ctrlPr>
                            <a:rPr lang="en-IN" sz="2000" b="0" i="1" kern="1200">
                              <a:solidFill>
                                <a:srgbClr val="002060"/>
                              </a:solidFill>
                              <a:effectLst/>
                              <a:latin typeface="Cambria Math" panose="02040503050406030204" pitchFamily="18" charset="0"/>
                            </a:rPr>
                          </m:ctrlPr>
                        </m:radPr>
                        <m:deg/>
                        <m:e>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h𝑡</m:t>
                              </m:r>
                            </m:num>
                            <m:den>
                              <m:r>
                                <a:rPr lang="en-IN" sz="2000" b="0" i="1" kern="1200">
                                  <a:solidFill>
                                    <a:srgbClr val="002060"/>
                                  </a:solidFill>
                                  <a:effectLst/>
                                  <a:latin typeface="Cambria Math" panose="02040503050406030204" pitchFamily="18" charset="0"/>
                                </a:rPr>
                                <m:t>𝑟</m:t>
                              </m:r>
                            </m:den>
                          </m:f>
                        </m:e>
                      </m:rad>
                    </m:oMath>
                  </m:oMathPara>
                </a14:m>
                <a:endParaRPr lang="en-IN" sz="2000" b="0" kern="1200" dirty="0">
                  <a:solidFill>
                    <a:schemeClr val="tx1"/>
                  </a:solidFill>
                  <a:effectLst/>
                  <a:latin typeface="19"/>
                  <a:cs typeface="Arial" panose="020B0604020202020204" pitchFamily="34" charset="0"/>
                </a:endParaRPr>
              </a:p>
              <a:p>
                <a:endParaRPr lang="en-IN" sz="2000" b="0" kern="1200" dirty="0">
                  <a:solidFill>
                    <a:schemeClr val="tx1"/>
                  </a:solidFill>
                  <a:effectLst/>
                  <a:latin typeface="19"/>
                  <a:cs typeface="Arial" panose="020B0604020202020204" pitchFamily="34" charset="0"/>
                </a:endParaRPr>
              </a:p>
              <a:p>
                <a:r>
                  <a:rPr lang="en-IN" sz="2000" dirty="0">
                    <a:solidFill>
                      <a:schemeClr val="tx1"/>
                    </a:solidFill>
                    <a:latin typeface="19"/>
                    <a:cs typeface="Arial" panose="020B0604020202020204" pitchFamily="34" charset="0"/>
                  </a:rPr>
                  <a:t>h</a:t>
                </a:r>
                <a:r>
                  <a:rPr lang="en-IN" sz="2000" baseline="-25000" dirty="0">
                    <a:solidFill>
                      <a:schemeClr val="tx1"/>
                    </a:solidFill>
                    <a:latin typeface="19"/>
                    <a:cs typeface="Arial" panose="020B0604020202020204" pitchFamily="34" charset="0"/>
                  </a:rPr>
                  <a:t>1</a:t>
                </a:r>
                <a:r>
                  <a:rPr lang="en-IN" sz="2000" dirty="0">
                    <a:solidFill>
                      <a:schemeClr val="tx1"/>
                    </a:solidFill>
                    <a:latin typeface="19"/>
                    <a:cs typeface="Arial" panose="020B0604020202020204" pitchFamily="34" charset="0"/>
                  </a:rPr>
                  <a:t> = Pressed amount of the forming tool </a:t>
                </a:r>
              </a:p>
              <a:p>
                <a:endParaRPr lang="en-IN" sz="2000" dirty="0">
                  <a:solidFill>
                    <a:schemeClr val="tx1"/>
                  </a:solidFill>
                  <a:latin typeface="19"/>
                  <a:cs typeface="Arial" panose="020B0604020202020204" pitchFamily="34" charset="0"/>
                </a:endParaRPr>
              </a:p>
              <a:p>
                <a14:m>
                  <m:oMath xmlns:m="http://schemas.openxmlformats.org/officeDocument/2006/math">
                    <m:sSub>
                      <m:sSubPr>
                        <m:ctrlPr>
                          <a:rPr lang="en-IN" sz="2000" b="0" i="1" kern="1200" smtClean="0">
                            <a:solidFill>
                              <a:srgbClr val="002060"/>
                            </a:solidFill>
                            <a:effectLst/>
                            <a:latin typeface="Cambria Math" panose="02040503050406030204" pitchFamily="18" charset="0"/>
                          </a:rPr>
                        </m:ctrlPr>
                      </m:sSubPr>
                      <m:e>
                        <m:r>
                          <a:rPr lang="en-IN" sz="2000" b="0" i="1" kern="1200" smtClean="0">
                            <a:solidFill>
                              <a:srgbClr val="002060"/>
                            </a:solidFill>
                            <a:effectLst/>
                            <a:latin typeface="Cambria Math" panose="02040503050406030204" pitchFamily="18" charset="0"/>
                          </a:rPr>
                          <m:t>                                              </m:t>
                        </m:r>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1</m:t>
                        </m:r>
                      </m:sub>
                    </m:sSub>
                    <m:r>
                      <a:rPr lang="en-IN" sz="2000" b="0" i="1" kern="1200">
                        <a:solidFill>
                          <a:srgbClr val="002060"/>
                        </a:solidFill>
                        <a:effectLst/>
                        <a:latin typeface="Cambria Math" panose="02040503050406030204" pitchFamily="18" charset="0"/>
                      </a:rPr>
                      <m:t>=</m:t>
                    </m:r>
                    <m:sSubSup>
                      <m:sSubSupPr>
                        <m:ctrlPr>
                          <a:rPr lang="en-IN" sz="2000" b="0" i="1" kern="1200">
                            <a:solidFill>
                              <a:srgbClr val="002060"/>
                            </a:solidFill>
                            <a:effectLst/>
                            <a:latin typeface="Cambria Math" panose="02040503050406030204" pitchFamily="18" charset="0"/>
                          </a:rPr>
                        </m:ctrlPr>
                      </m:sSubSupPr>
                      <m:e>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1</m:t>
                        </m:r>
                      </m:sub>
                      <m:sup>
                        <m:r>
                          <a:rPr lang="en-IN" sz="2000" b="0" i="1" kern="1200">
                            <a:solidFill>
                              <a:srgbClr val="002060"/>
                            </a:solidFill>
                            <a:effectLst/>
                            <a:latin typeface="Cambria Math" panose="02040503050406030204" pitchFamily="18" charset="0"/>
                          </a:rPr>
                          <m:t>′</m:t>
                        </m:r>
                      </m:sup>
                    </m:sSubSup>
                    <m:r>
                      <a:rPr lang="en-IN" sz="2000" b="0" i="1" kern="1200">
                        <a:solidFill>
                          <a:srgbClr val="002060"/>
                        </a:solidFill>
                        <a:effectLst/>
                        <a:latin typeface="Cambria Math" panose="02040503050406030204" pitchFamily="18" charset="0"/>
                      </a:rPr>
                      <m:t>+</m:t>
                    </m:r>
                    <m:sSubSup>
                      <m:sSubSupPr>
                        <m:ctrlPr>
                          <a:rPr lang="en-IN" sz="2000" b="0" i="1" kern="1200">
                            <a:solidFill>
                              <a:srgbClr val="002060"/>
                            </a:solidFill>
                            <a:effectLst/>
                            <a:latin typeface="Cambria Math" panose="02040503050406030204" pitchFamily="18" charset="0"/>
                          </a:rPr>
                        </m:ctrlPr>
                      </m:sSubSupPr>
                      <m:e>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1</m:t>
                        </m:r>
                      </m:sub>
                      <m:sup>
                        <m:r>
                          <a:rPr lang="en-IN" sz="2000" b="0" i="1" kern="1200">
                            <a:solidFill>
                              <a:srgbClr val="002060"/>
                            </a:solidFill>
                            <a:effectLst/>
                            <a:latin typeface="Cambria Math" panose="02040503050406030204" pitchFamily="18" charset="0"/>
                          </a:rPr>
                          <m:t>′′</m:t>
                        </m:r>
                      </m:sup>
                    </m:sSubSup>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𝑡</m:t>
                        </m:r>
                        <m:r>
                          <a:rPr lang="en-IN" sz="2000" b="0" i="1" kern="1200">
                            <a:solidFill>
                              <a:srgbClr val="002060"/>
                            </a:solidFill>
                            <a:effectLst/>
                            <a:latin typeface="Cambria Math" panose="02040503050406030204" pitchFamily="18" charset="0"/>
                          </a:rPr>
                          <m:t>(1−</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r>
                              <a:rPr lang="en-IN" sz="2000" b="0" i="1" kern="1200">
                                <a:solidFill>
                                  <a:srgbClr val="002060"/>
                                </a:solidFill>
                                <a:effectLst/>
                                <a:latin typeface="Cambria Math" panose="02040503050406030204" pitchFamily="18" charset="0"/>
                                <a:ea typeface="Cambria Math" panose="02040503050406030204" pitchFamily="18" charset="0"/>
                              </a:rPr>
                              <m:t>𝛼</m:t>
                            </m:r>
                            <m:r>
                              <a:rPr lang="en-IN" sz="2000" b="0" i="1" kern="1200">
                                <a:solidFill>
                                  <a:srgbClr val="002060"/>
                                </a:solidFill>
                                <a:effectLst/>
                                <a:latin typeface="Cambria Math" panose="02040503050406030204" pitchFamily="18" charset="0"/>
                                <a:ea typeface="Cambria Math" panose="02040503050406030204" pitchFamily="18" charset="0"/>
                              </a:rPr>
                              <m:t>)</m:t>
                            </m:r>
                          </m:e>
                        </m:func>
                      </m:num>
                      <m:den>
                        <m:r>
                          <a:rPr lang="en-IN" sz="2000" b="0" i="1" kern="1200">
                            <a:solidFill>
                              <a:srgbClr val="002060"/>
                            </a:solidFill>
                            <a:effectLst/>
                            <a:latin typeface="Cambria Math" panose="02040503050406030204" pitchFamily="18" charset="0"/>
                            <a:ea typeface="Cambria Math" panose="02040503050406030204" pitchFamily="18" charset="0"/>
                          </a:rPr>
                          <m:t>𝛼</m:t>
                        </m:r>
                        <m:d>
                          <m:dPr>
                            <m:ctrlPr>
                              <a:rPr lang="en-IN" sz="2000" b="0" i="1" kern="1200">
                                <a:solidFill>
                                  <a:srgbClr val="002060"/>
                                </a:solidFill>
                                <a:effectLst/>
                                <a:latin typeface="Cambria Math" panose="02040503050406030204" pitchFamily="18" charset="0"/>
                                <a:ea typeface="Cambria Math" panose="02040503050406030204" pitchFamily="18" charset="0"/>
                              </a:rPr>
                            </m:ctrlPr>
                          </m:dPr>
                          <m:e>
                            <m:r>
                              <a:rPr lang="en-IN" sz="2000" b="0" i="1" kern="1200">
                                <a:solidFill>
                                  <a:srgbClr val="002060"/>
                                </a:solidFill>
                                <a:effectLst/>
                                <a:latin typeface="Cambria Math" panose="02040503050406030204" pitchFamily="18" charset="0"/>
                                <a:ea typeface="Cambria Math" panose="02040503050406030204" pitchFamily="18" charset="0"/>
                              </a:rPr>
                              <m:t>3−</m:t>
                            </m:r>
                            <m:f>
                              <m:fPr>
                                <m:ctrlPr>
                                  <a:rPr lang="en-IN" sz="2000" b="0" i="1" kern="1200">
                                    <a:solidFill>
                                      <a:srgbClr val="002060"/>
                                    </a:solidFill>
                                    <a:effectLst/>
                                    <a:latin typeface="Cambria Math" panose="02040503050406030204" pitchFamily="18" charset="0"/>
                                    <a:ea typeface="Cambria Math" panose="02040503050406030204" pitchFamily="18" charset="0"/>
                                  </a:rPr>
                                </m:ctrlPr>
                              </m:fPr>
                              <m:num>
                                <m:r>
                                  <a:rPr lang="en-IN" sz="2000" b="0" i="1" kern="1200">
                                    <a:solidFill>
                                      <a:srgbClr val="002060"/>
                                    </a:solidFill>
                                    <a:effectLst/>
                                    <a:latin typeface="Cambria Math" panose="02040503050406030204" pitchFamily="18" charset="0"/>
                                    <a:ea typeface="Cambria Math" panose="02040503050406030204" pitchFamily="18" charset="0"/>
                                  </a:rPr>
                                  <m:t>𝜋</m:t>
                                </m:r>
                              </m:num>
                              <m:den>
                                <m:r>
                                  <a:rPr lang="en-IN" sz="2000" b="0" i="1" kern="1200">
                                    <a:solidFill>
                                      <a:srgbClr val="002060"/>
                                    </a:solidFill>
                                    <a:effectLst/>
                                    <a:latin typeface="Cambria Math" panose="02040503050406030204" pitchFamily="18" charset="0"/>
                                    <a:ea typeface="Cambria Math" panose="02040503050406030204" pitchFamily="18" charset="0"/>
                                  </a:rPr>
                                  <m:t>2</m:t>
                                </m:r>
                              </m:den>
                            </m:f>
                          </m:e>
                        </m:d>
                        <m:r>
                          <a:rPr lang="en-IN" sz="2000" b="0" i="1" kern="1200">
                            <a:solidFill>
                              <a:srgbClr val="002060"/>
                            </a:solidFill>
                            <a:effectLst/>
                            <a:latin typeface="Cambria Math" panose="02040503050406030204" pitchFamily="18" charset="0"/>
                            <a:ea typeface="Cambria Math" panose="02040503050406030204" pitchFamily="18" charset="0"/>
                          </a:rPr>
                          <m:t>+1</m:t>
                        </m:r>
                      </m:den>
                    </m:f>
                    <m:r>
                      <a:rPr lang="en-IN" sz="2000" b="0" i="1" kern="1200">
                        <a:solidFill>
                          <a:srgbClr val="002060"/>
                        </a:solidFill>
                        <a:effectLst/>
                        <a:latin typeface="Cambria Math" panose="02040503050406030204" pitchFamily="18" charset="0"/>
                      </a:rPr>
                      <m:t>+</m:t>
                    </m:r>
                    <m:rad>
                      <m:radPr>
                        <m:degHide m:val="on"/>
                        <m:ctrlPr>
                          <a:rPr lang="en-IN" sz="2000" b="0" i="1" kern="1200">
                            <a:solidFill>
                              <a:srgbClr val="002060"/>
                            </a:solidFill>
                            <a:effectLst/>
                            <a:latin typeface="Cambria Math" panose="02040503050406030204" pitchFamily="18" charset="0"/>
                          </a:rPr>
                        </m:ctrlPr>
                      </m:radPr>
                      <m:deg/>
                      <m:e>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2</m:t>
                            </m:r>
                            <m:r>
                              <a:rPr lang="en-IN" sz="2000" b="0" i="1" kern="1200">
                                <a:solidFill>
                                  <a:srgbClr val="002060"/>
                                </a:solidFill>
                                <a:effectLst/>
                                <a:latin typeface="Cambria Math" panose="02040503050406030204" pitchFamily="18" charset="0"/>
                              </a:rPr>
                              <m:t>h𝑡</m:t>
                            </m:r>
                          </m:num>
                          <m:den>
                            <m:r>
                              <a:rPr lang="en-IN" sz="2000" b="0" i="1" kern="1200">
                                <a:solidFill>
                                  <a:srgbClr val="002060"/>
                                </a:solidFill>
                                <a:effectLst/>
                                <a:latin typeface="Cambria Math" panose="02040503050406030204" pitchFamily="18" charset="0"/>
                              </a:rPr>
                              <m:t>𝑟</m:t>
                            </m:r>
                          </m:den>
                        </m:f>
                      </m:e>
                    </m:rad>
                  </m:oMath>
                </a14:m>
                <a:r>
                  <a:rPr lang="en-IN" sz="2000" dirty="0">
                    <a:solidFill>
                      <a:srgbClr val="002060"/>
                    </a:solidFill>
                    <a:latin typeface="19"/>
                    <a:cs typeface="Arial" panose="020B0604020202020204" pitchFamily="34" charset="0"/>
                  </a:rPr>
                  <a:t> </a:t>
                </a:r>
              </a:p>
              <a:p>
                <a:endParaRPr lang="en-IN" sz="2000" dirty="0">
                  <a:solidFill>
                    <a:schemeClr val="tx1"/>
                  </a:solidFill>
                  <a:latin typeface="19"/>
                  <a:cs typeface="Arial" panose="020B0604020202020204" pitchFamily="34" charset="0"/>
                </a:endParaRPr>
              </a:p>
              <a:p>
                <a:r>
                  <a:rPr lang="en-IN" sz="2000" dirty="0">
                    <a:solidFill>
                      <a:schemeClr val="tx1"/>
                    </a:solidFill>
                    <a:latin typeface="19"/>
                    <a:cs typeface="Arial" panose="020B0604020202020204" pitchFamily="34" charset="0"/>
                  </a:rPr>
                  <a:t>Concerning the geometric relationship, L</a:t>
                </a:r>
                <a:r>
                  <a:rPr lang="en-IN" sz="2000" baseline="-25000" dirty="0">
                    <a:solidFill>
                      <a:schemeClr val="tx1"/>
                    </a:solidFill>
                    <a:latin typeface="19"/>
                    <a:cs typeface="Arial" panose="020B0604020202020204" pitchFamily="34" charset="0"/>
                  </a:rPr>
                  <a:t>1</a:t>
                </a:r>
                <a:r>
                  <a:rPr lang="en-IN" sz="2000" dirty="0">
                    <a:solidFill>
                      <a:schemeClr val="tx1"/>
                    </a:solidFill>
                    <a:latin typeface="19"/>
                    <a:cs typeface="Arial" panose="020B0604020202020204" pitchFamily="34" charset="0"/>
                  </a:rPr>
                  <a:t> can be calculated by,</a:t>
                </a:r>
              </a:p>
              <a:p>
                <a:pPr/>
                <a14:m>
                  <m:oMathPara xmlns:m="http://schemas.openxmlformats.org/officeDocument/2006/math">
                    <m:oMathParaPr>
                      <m:jc m:val="centerGroup"/>
                    </m:oMathParaPr>
                    <m:oMath xmlns:m="http://schemas.openxmlformats.org/officeDocument/2006/math">
                      <m:sSub>
                        <m:sSubPr>
                          <m:ctrlPr>
                            <a:rPr lang="en-IN" sz="2000" b="0" i="1" kern="1200" smtClean="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𝑙</m:t>
                          </m:r>
                        </m:e>
                        <m:sub>
                          <m:r>
                            <a:rPr lang="en-IN" sz="2000" b="0" i="1" kern="1200">
                              <a:solidFill>
                                <a:srgbClr val="002060"/>
                              </a:solidFill>
                              <a:effectLst/>
                              <a:latin typeface="Cambria Math" panose="02040503050406030204" pitchFamily="18" charset="0"/>
                            </a:rPr>
                            <m:t>1</m:t>
                          </m:r>
                        </m:sub>
                      </m:sSub>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rPr>
                        <m:t>𝑟</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𝑎𝑟𝑠</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1</m:t>
                                      </m:r>
                                    </m:sub>
                                  </m:sSub>
                                </m:num>
                                <m:den>
                                  <m:r>
                                    <a:rPr lang="en-IN" sz="2000" b="0" i="1" kern="1200">
                                      <a:solidFill>
                                        <a:srgbClr val="002060"/>
                                      </a:solidFill>
                                      <a:effectLst/>
                                      <a:latin typeface="Cambria Math" panose="02040503050406030204" pitchFamily="18" charset="0"/>
                                    </a:rPr>
                                    <m:t>𝑟</m:t>
                                  </m:r>
                                </m:den>
                              </m:f>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ea typeface="Cambria Math" panose="02040503050406030204" pitchFamily="18" charset="0"/>
                                </a:rPr>
                                <m:t>𝜋</m:t>
                              </m:r>
                            </m:e>
                          </m:func>
                        </m:num>
                        <m:den>
                          <m:r>
                            <a:rPr lang="en-IN" sz="2000" b="0" i="1" kern="1200">
                              <a:solidFill>
                                <a:srgbClr val="002060"/>
                              </a:solidFill>
                              <a:effectLst/>
                              <a:latin typeface="Cambria Math" panose="02040503050406030204" pitchFamily="18" charset="0"/>
                            </a:rPr>
                            <m:t>180</m:t>
                          </m:r>
                        </m:den>
                      </m:f>
                    </m:oMath>
                  </m:oMathPara>
                </a14:m>
                <a:endParaRPr lang="en-IN" sz="2000" dirty="0">
                  <a:latin typeface="19"/>
                  <a:cs typeface="Arial" panose="020B0604020202020204" pitchFamily="34" charset="0"/>
                </a:endParaRPr>
              </a:p>
            </p:txBody>
          </p:sp>
        </mc:Choice>
        <mc:Fallback xmlns="">
          <p:sp>
            <p:nvSpPr>
              <p:cNvPr id="4" name="TextBox 3">
                <a:extLst>
                  <a:ext uri="{FF2B5EF4-FFF2-40B4-BE49-F238E27FC236}">
                    <a16:creationId xmlns:a16="http://schemas.microsoft.com/office/drawing/2014/main" id="{6B180472-53AB-0406-56DE-7BAD20E70AD4}"/>
                  </a:ext>
                </a:extLst>
              </p:cNvPr>
              <p:cNvSpPr txBox="1">
                <a:spLocks noRot="1" noChangeAspect="1" noMove="1" noResize="1" noEditPoints="1" noAdjustHandles="1" noChangeArrowheads="1" noChangeShapeType="1" noTextEdit="1"/>
              </p:cNvSpPr>
              <p:nvPr/>
            </p:nvSpPr>
            <p:spPr>
              <a:xfrm>
                <a:off x="2524378" y="815624"/>
                <a:ext cx="8982677" cy="6111160"/>
              </a:xfrm>
              <a:prstGeom prst="rect">
                <a:avLst/>
              </a:prstGeom>
              <a:blipFill>
                <a:blip r:embed="rId2"/>
                <a:stretch>
                  <a:fillRect l="-678"/>
                </a:stretch>
              </a:blipFill>
            </p:spPr>
            <p:txBody>
              <a:bodyPr/>
              <a:lstStyle/>
              <a:p>
                <a:r>
                  <a:rPr lang="en-IN">
                    <a:noFill/>
                  </a:rPr>
                  <a:t> </a:t>
                </a:r>
              </a:p>
            </p:txBody>
          </p:sp>
        </mc:Fallback>
      </mc:AlternateContent>
      <p:pic>
        <p:nvPicPr>
          <p:cNvPr id="2" name="Picture 1">
            <a:extLst>
              <a:ext uri="{FF2B5EF4-FFF2-40B4-BE49-F238E27FC236}">
                <a16:creationId xmlns:a16="http://schemas.microsoft.com/office/drawing/2014/main" id="{6D1E7DC5-D5CD-B71C-345F-ADEAB5F15380}"/>
              </a:ext>
            </a:extLst>
          </p:cNvPr>
          <p:cNvPicPr>
            <a:picLocks noChangeAspect="1"/>
          </p:cNvPicPr>
          <p:nvPr/>
        </p:nvPicPr>
        <p:blipFill>
          <a:blip r:embed="rId3"/>
          <a:stretch>
            <a:fillRect/>
          </a:stretch>
        </p:blipFill>
        <p:spPr>
          <a:xfrm>
            <a:off x="8656540" y="2126751"/>
            <a:ext cx="3535459" cy="2263043"/>
          </a:xfrm>
          <a:prstGeom prst="rect">
            <a:avLst/>
          </a:prstGeom>
        </p:spPr>
      </p:pic>
      <p:sp>
        <p:nvSpPr>
          <p:cNvPr id="3" name="TextBox 2">
            <a:extLst>
              <a:ext uri="{FF2B5EF4-FFF2-40B4-BE49-F238E27FC236}">
                <a16:creationId xmlns:a16="http://schemas.microsoft.com/office/drawing/2014/main" id="{A657E2CD-8372-F458-4846-E54FA931A1B8}"/>
              </a:ext>
            </a:extLst>
          </p:cNvPr>
          <p:cNvSpPr txBox="1"/>
          <p:nvPr/>
        </p:nvSpPr>
        <p:spPr>
          <a:xfrm>
            <a:off x="8802639" y="4389794"/>
            <a:ext cx="3243260" cy="350767"/>
          </a:xfrm>
          <a:prstGeom prst="rect">
            <a:avLst/>
          </a:prstGeom>
          <a:noFill/>
        </p:spPr>
        <p:txBody>
          <a:bodyPr wrap="square" rtlCol="0">
            <a:spAutoFit/>
          </a:bodyPr>
          <a:lstStyle/>
          <a:p>
            <a:r>
              <a:rPr lang="en-IN" sz="1600" dirty="0"/>
              <a:t>Three-dimensional perspective view</a:t>
            </a:r>
          </a:p>
        </p:txBody>
      </p:sp>
    </p:spTree>
    <p:extLst>
      <p:ext uri="{BB962C8B-B14F-4D97-AF65-F5344CB8AC3E}">
        <p14:creationId xmlns:p14="http://schemas.microsoft.com/office/powerpoint/2010/main" val="10606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animEffect transition="in" filter="fade">
                                      <p:cBhvr>
                                        <p:cTn id="36" dur="500"/>
                                        <p:tgtEl>
                                          <p:spTgt spid="4">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animEffect transition="in" filter="fade">
                                      <p:cBhvr>
                                        <p:cTn id="39"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180472-53AB-0406-56DE-7BAD20E70AD4}"/>
                  </a:ext>
                </a:extLst>
              </p:cNvPr>
              <p:cNvSpPr txBox="1"/>
              <p:nvPr/>
            </p:nvSpPr>
            <p:spPr>
              <a:xfrm>
                <a:off x="2524378" y="774528"/>
                <a:ext cx="8982677" cy="5838073"/>
              </a:xfrm>
              <a:prstGeom prst="rect">
                <a:avLst/>
              </a:prstGeom>
              <a:noFill/>
            </p:spPr>
            <p:txBody>
              <a:bodyPr wrap="square" rtlCol="0">
                <a:spAutoFit/>
              </a:bodyPr>
              <a:lstStyle/>
              <a:p>
                <a:pPr algn="ctr"/>
                <a:endParaRPr lang="en-US" sz="2400" b="1" dirty="0">
                  <a:solidFill>
                    <a:schemeClr val="tx1">
                      <a:lumMod val="95000"/>
                      <a:lumOff val="5000"/>
                    </a:schemeClr>
                  </a:solidFill>
                  <a:latin typeface="19"/>
                  <a:cs typeface="Times New Roman" panose="02020603050405020304" pitchFamily="18" charset="0"/>
                </a:endParaRPr>
              </a:p>
              <a:p>
                <a:r>
                  <a:rPr lang="en-IN" sz="2000" dirty="0">
                    <a:solidFill>
                      <a:schemeClr val="tx1"/>
                    </a:solidFill>
                    <a:latin typeface="19"/>
                    <a:cs typeface="Arial" panose="020B0604020202020204" pitchFamily="34" charset="0"/>
                  </a:rPr>
                  <a:t>L</a:t>
                </a:r>
                <a:r>
                  <a:rPr lang="en-IN" sz="2000" baseline="-25000" dirty="0">
                    <a:solidFill>
                      <a:schemeClr val="tx1"/>
                    </a:solidFill>
                    <a:latin typeface="19"/>
                    <a:cs typeface="Arial" panose="020B0604020202020204" pitchFamily="34" charset="0"/>
                  </a:rPr>
                  <a:t>2</a:t>
                </a:r>
                <a:r>
                  <a:rPr lang="en-IN" sz="2000" dirty="0">
                    <a:solidFill>
                      <a:schemeClr val="tx1"/>
                    </a:solidFill>
                    <a:latin typeface="19"/>
                    <a:cs typeface="Arial" panose="020B0604020202020204" pitchFamily="34" charset="0"/>
                  </a:rPr>
                  <a:t>  and L</a:t>
                </a:r>
                <a:r>
                  <a:rPr lang="en-IN" sz="2000" baseline="-25000" dirty="0">
                    <a:solidFill>
                      <a:schemeClr val="tx1"/>
                    </a:solidFill>
                    <a:latin typeface="19"/>
                    <a:cs typeface="Arial" panose="020B0604020202020204" pitchFamily="34" charset="0"/>
                  </a:rPr>
                  <a:t>3</a:t>
                </a:r>
                <a:r>
                  <a:rPr lang="en-IN" sz="2000" dirty="0">
                    <a:solidFill>
                      <a:schemeClr val="tx1"/>
                    </a:solidFill>
                    <a:latin typeface="19"/>
                    <a:cs typeface="Arial" panose="020B0604020202020204" pitchFamily="34" charset="0"/>
                  </a:rPr>
                  <a:t> can be given directly by, </a:t>
                </a:r>
              </a:p>
              <a:p>
                <a:pPr/>
                <a14:m>
                  <m:oMathPara xmlns:m="http://schemas.openxmlformats.org/officeDocument/2006/math">
                    <m:oMathParaPr>
                      <m:jc m:val="centerGroup"/>
                    </m:oMathParaPr>
                    <m:oMath xmlns:m="http://schemas.openxmlformats.org/officeDocument/2006/math">
                      <m:sSub>
                        <m:sSubPr>
                          <m:ctrlPr>
                            <a:rPr lang="en-IN" sz="2000" b="0" i="1" kern="1200" smtClean="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𝑙</m:t>
                          </m:r>
                        </m:e>
                        <m:sub>
                          <m:r>
                            <a:rPr lang="en-IN" sz="2000" b="0" i="1" kern="1200">
                              <a:solidFill>
                                <a:srgbClr val="002060"/>
                              </a:solidFill>
                              <a:effectLst/>
                              <a:latin typeface="Cambria Math" panose="02040503050406030204" pitchFamily="18" charset="0"/>
                            </a:rPr>
                            <m:t>2</m:t>
                          </m:r>
                        </m:sub>
                      </m:sSub>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rPr>
                        <m:t>𝑟</m:t>
                      </m:r>
                      <m:f>
                        <m:fPr>
                          <m:ctrlPr>
                            <a:rPr lang="en-IN" sz="2000" b="0" i="1" kern="1200">
                              <a:solidFill>
                                <a:srgbClr val="002060"/>
                              </a:solidFill>
                              <a:effectLst/>
                              <a:latin typeface="Cambria Math" panose="02040503050406030204" pitchFamily="18" charset="0"/>
                            </a:rPr>
                          </m:ctrlPr>
                        </m:fPr>
                        <m:num>
                          <m:r>
                            <m:rPr>
                              <m:sty m:val="p"/>
                            </m:rPr>
                            <a:rPr lang="el-GR" sz="2000" b="0" i="1" kern="1200">
                              <a:solidFill>
                                <a:srgbClr val="002060"/>
                              </a:solidFill>
                              <a:effectLst/>
                              <a:latin typeface="Cambria Math" panose="02040503050406030204" pitchFamily="18" charset="0"/>
                            </a:rPr>
                            <m:t>α</m:t>
                          </m:r>
                          <m:r>
                            <a:rPr lang="el-GR" sz="2000" b="0" i="1" kern="1200">
                              <a:solidFill>
                                <a:srgbClr val="002060"/>
                              </a:solidFill>
                              <a:effectLst/>
                              <a:latin typeface="Cambria Math" panose="02040503050406030204" pitchFamily="18" charset="0"/>
                            </a:rPr>
                            <m:t>ᴨ</m:t>
                          </m:r>
                        </m:num>
                        <m:den>
                          <m:r>
                            <a:rPr lang="en-IN" sz="2000" b="0" i="1" kern="1200">
                              <a:solidFill>
                                <a:srgbClr val="002060"/>
                              </a:solidFill>
                              <a:effectLst/>
                              <a:latin typeface="Cambria Math" panose="02040503050406030204" pitchFamily="18" charset="0"/>
                            </a:rPr>
                            <m:t>180</m:t>
                          </m:r>
                        </m:den>
                      </m:f>
                    </m:oMath>
                  </m:oMathPara>
                </a14:m>
                <a:endParaRPr lang="en-IN" sz="2000" b="0" kern="1200" dirty="0">
                  <a:solidFill>
                    <a:srgbClr val="002060"/>
                  </a:solidFill>
                  <a:effectLst/>
                  <a:latin typeface="19"/>
                  <a:cs typeface="Arial" panose="020B0604020202020204" pitchFamily="34" charset="0"/>
                </a:endParaRPr>
              </a:p>
              <a:p>
                <a:endParaRPr lang="en-IN" sz="2000" dirty="0">
                  <a:solidFill>
                    <a:srgbClr val="002060"/>
                  </a:solidFill>
                  <a:latin typeface="19"/>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IN" sz="2000" b="0" i="1" kern="1200" smtClean="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𝑙</m:t>
                          </m:r>
                        </m:e>
                        <m:sub>
                          <m:r>
                            <a:rPr lang="en-IN" sz="2000" b="0" i="1" kern="1200">
                              <a:solidFill>
                                <a:srgbClr val="002060"/>
                              </a:solidFill>
                              <a:effectLst/>
                              <a:latin typeface="Cambria Math" panose="02040503050406030204" pitchFamily="18" charset="0"/>
                            </a:rPr>
                            <m:t>3</m:t>
                          </m:r>
                        </m:sub>
                      </m:sSub>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rPr>
                        <m:t>𝑟</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𝑎𝑟𝑠</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cos</m:t>
                              </m:r>
                            </m:fName>
                            <m:e>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m:t>
                                  </m:r>
                                  <m:sSub>
                                    <m:sSubPr>
                                      <m:ctrlPr>
                                        <a:rPr lang="en-IN" sz="2000" b="0" i="1" kern="120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𝑆</m:t>
                                      </m:r>
                                    </m:sub>
                                  </m:sSub>
                                </m:num>
                                <m:den>
                                  <m:r>
                                    <a:rPr lang="en-IN" sz="2000" b="0" i="1" kern="1200">
                                      <a:solidFill>
                                        <a:srgbClr val="002060"/>
                                      </a:solidFill>
                                      <a:effectLst/>
                                      <a:latin typeface="Cambria Math" panose="02040503050406030204" pitchFamily="18" charset="0"/>
                                    </a:rPr>
                                    <m:t>𝑟</m:t>
                                  </m:r>
                                </m:den>
                              </m:f>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ea typeface="Cambria Math" panose="02040503050406030204" pitchFamily="18" charset="0"/>
                                </a:rPr>
                                <m:t>𝜋</m:t>
                              </m:r>
                            </m:e>
                          </m:func>
                        </m:num>
                        <m:den>
                          <m:r>
                            <a:rPr lang="en-IN" sz="2000" b="0" i="1" kern="1200">
                              <a:solidFill>
                                <a:srgbClr val="002060"/>
                              </a:solidFill>
                              <a:effectLst/>
                              <a:latin typeface="Cambria Math" panose="02040503050406030204" pitchFamily="18" charset="0"/>
                            </a:rPr>
                            <m:t>180</m:t>
                          </m:r>
                        </m:den>
                      </m:f>
                    </m:oMath>
                  </m:oMathPara>
                </a14:m>
                <a:endParaRPr lang="en-IN" sz="2000" dirty="0">
                  <a:solidFill>
                    <a:srgbClr val="002060"/>
                  </a:solidFill>
                  <a:latin typeface="19"/>
                  <a:cs typeface="Arial" panose="020B0604020202020204" pitchFamily="34" charset="0"/>
                </a:endParaRPr>
              </a:p>
              <a:p>
                <a:endParaRPr lang="en-IN" sz="2000" dirty="0">
                  <a:solidFill>
                    <a:schemeClr val="tx1"/>
                  </a:solidFill>
                  <a:latin typeface="19"/>
                  <a:cs typeface="Arial" panose="020B0604020202020204" pitchFamily="34" charset="0"/>
                </a:endParaRPr>
              </a:p>
              <a:p>
                <a:r>
                  <a:rPr lang="en-IN" sz="2000" dirty="0">
                    <a:solidFill>
                      <a:schemeClr val="tx1"/>
                    </a:solidFill>
                    <a:latin typeface="19"/>
                    <a:cs typeface="Arial" panose="020B0604020202020204" pitchFamily="34" charset="0"/>
                  </a:rPr>
                  <a:t>The scallop height h</a:t>
                </a:r>
                <a:r>
                  <a:rPr lang="en-IN" sz="2000" baseline="-25000" dirty="0">
                    <a:solidFill>
                      <a:schemeClr val="tx1"/>
                    </a:solidFill>
                    <a:latin typeface="19"/>
                    <a:cs typeface="Arial" panose="020B0604020202020204" pitchFamily="34" charset="0"/>
                  </a:rPr>
                  <a:t>s</a:t>
                </a:r>
                <a:r>
                  <a:rPr lang="en-IN" sz="2000" dirty="0">
                    <a:solidFill>
                      <a:schemeClr val="tx1"/>
                    </a:solidFill>
                    <a:latin typeface="19"/>
                    <a:cs typeface="Arial" panose="020B0604020202020204" pitchFamily="34" charset="0"/>
                  </a:rPr>
                  <a:t> can be calculated by, </a:t>
                </a:r>
              </a:p>
              <a:p>
                <a:pPr/>
                <a14:m>
                  <m:oMathPara xmlns:m="http://schemas.openxmlformats.org/officeDocument/2006/math">
                    <m:oMathParaPr>
                      <m:jc m:val="centerGroup"/>
                    </m:oMathParaPr>
                    <m:oMath xmlns:m="http://schemas.openxmlformats.org/officeDocument/2006/math">
                      <m:sSub>
                        <m:sSubPr>
                          <m:ctrlPr>
                            <a:rPr lang="en-IN" sz="2000" b="0" i="1" kern="1200" smtClean="0">
                              <a:solidFill>
                                <a:srgbClr val="002060"/>
                              </a:solidFill>
                              <a:effectLst/>
                              <a:latin typeface="Cambria Math" panose="02040503050406030204" pitchFamily="18" charset="0"/>
                            </a:rPr>
                          </m:ctrlPr>
                        </m:sSubPr>
                        <m:e>
                          <m:r>
                            <a:rPr lang="en-IN" sz="2000" b="0" i="1" kern="1200">
                              <a:solidFill>
                                <a:srgbClr val="002060"/>
                              </a:solidFill>
                              <a:effectLst/>
                              <a:latin typeface="Cambria Math" panose="02040503050406030204" pitchFamily="18" charset="0"/>
                            </a:rPr>
                            <m:t>h</m:t>
                          </m:r>
                        </m:e>
                        <m:sub>
                          <m:r>
                            <a:rPr lang="en-IN" sz="2000" b="0" i="1" kern="1200">
                              <a:solidFill>
                                <a:srgbClr val="002060"/>
                              </a:solidFill>
                              <a:effectLst/>
                              <a:latin typeface="Cambria Math" panose="02040503050406030204" pitchFamily="18" charset="0"/>
                            </a:rPr>
                            <m:t>𝑆</m:t>
                          </m:r>
                        </m:sub>
                      </m:sSub>
                      <m:r>
                        <a:rPr lang="en-IN" sz="2000" b="0" i="1" kern="1200">
                          <a:solidFill>
                            <a:srgbClr val="002060"/>
                          </a:solidFill>
                          <a:effectLst/>
                          <a:latin typeface="Cambria Math" panose="02040503050406030204" pitchFamily="18" charset="0"/>
                        </a:rPr>
                        <m:t>=</m:t>
                      </m:r>
                      <m:r>
                        <a:rPr lang="en-IN" sz="2000" b="0" i="1" kern="1200">
                          <a:solidFill>
                            <a:srgbClr val="002060"/>
                          </a:solidFill>
                          <a:effectLst/>
                          <a:latin typeface="Cambria Math" panose="02040503050406030204" pitchFamily="18" charset="0"/>
                        </a:rPr>
                        <m:t>𝑟</m:t>
                      </m:r>
                      <m:r>
                        <a:rPr lang="en-IN" sz="2000" b="0" i="1" kern="1200">
                          <a:solidFill>
                            <a:srgbClr val="002060"/>
                          </a:solidFill>
                          <a:effectLst/>
                          <a:latin typeface="Cambria Math" panose="02040503050406030204" pitchFamily="18" charset="0"/>
                        </a:rPr>
                        <m:t>−</m:t>
                      </m:r>
                      <m:rad>
                        <m:radPr>
                          <m:degHide m:val="on"/>
                          <m:ctrlPr>
                            <a:rPr lang="en-IN" sz="2000" b="0" i="1" kern="1200">
                              <a:solidFill>
                                <a:srgbClr val="002060"/>
                              </a:solidFill>
                              <a:effectLst/>
                              <a:latin typeface="Cambria Math" panose="02040503050406030204" pitchFamily="18" charset="0"/>
                            </a:rPr>
                          </m:ctrlPr>
                        </m:radPr>
                        <m:deg/>
                        <m:e>
                          <m:sSup>
                            <m:sSupPr>
                              <m:ctrlPr>
                                <a:rPr lang="en-IN" sz="2000" b="0" i="1" kern="1200">
                                  <a:solidFill>
                                    <a:srgbClr val="002060"/>
                                  </a:solidFill>
                                  <a:effectLst/>
                                  <a:latin typeface="Cambria Math" panose="02040503050406030204" pitchFamily="18" charset="0"/>
                                </a:rPr>
                              </m:ctrlPr>
                            </m:sSupPr>
                            <m:e>
                              <m:r>
                                <a:rPr lang="en-IN" sz="2000" b="0" i="1" kern="1200">
                                  <a:solidFill>
                                    <a:srgbClr val="002060"/>
                                  </a:solidFill>
                                  <a:effectLst/>
                                  <a:latin typeface="Cambria Math" panose="02040503050406030204" pitchFamily="18" charset="0"/>
                                </a:rPr>
                                <m:t>𝑟</m:t>
                              </m:r>
                            </m:e>
                            <m:sup>
                              <m:r>
                                <a:rPr lang="en-IN" sz="2000" b="0" i="1" kern="1200">
                                  <a:solidFill>
                                    <a:srgbClr val="002060"/>
                                  </a:solidFill>
                                  <a:effectLst/>
                                  <a:latin typeface="Cambria Math" panose="02040503050406030204" pitchFamily="18" charset="0"/>
                                </a:rPr>
                                <m:t>2</m:t>
                              </m:r>
                            </m:sup>
                          </m:sSup>
                          <m:r>
                            <a:rPr lang="en-IN" sz="2000" b="0" i="1" kern="1200">
                              <a:solidFill>
                                <a:srgbClr val="002060"/>
                              </a:solidFill>
                              <a:effectLst/>
                              <a:latin typeface="Cambria Math" panose="02040503050406030204" pitchFamily="18" charset="0"/>
                            </a:rPr>
                            <m:t>−</m:t>
                          </m:r>
                          <m:sSup>
                            <m:sSupPr>
                              <m:ctrlPr>
                                <a:rPr lang="en-IN" sz="2000" b="0" i="1" kern="1200">
                                  <a:solidFill>
                                    <a:srgbClr val="002060"/>
                                  </a:solidFill>
                                  <a:effectLst/>
                                  <a:latin typeface="Cambria Math" panose="02040503050406030204" pitchFamily="18" charset="0"/>
                                </a:rPr>
                              </m:ctrlPr>
                            </m:sSupPr>
                            <m:e>
                              <m:r>
                                <a:rPr lang="en-IN" sz="2000" b="0" i="1" kern="1200">
                                  <a:solidFill>
                                    <a:srgbClr val="002060"/>
                                  </a:solidFill>
                                  <a:effectLst/>
                                  <a:latin typeface="Cambria Math" panose="02040503050406030204" pitchFamily="18" charset="0"/>
                                </a:rPr>
                                <m:t>(</m:t>
                              </m:r>
                              <m:f>
                                <m:fPr>
                                  <m:ctrlPr>
                                    <a:rPr lang="en-IN" sz="2000" b="0" i="1" kern="1200">
                                      <a:solidFill>
                                        <a:srgbClr val="002060"/>
                                      </a:solidFill>
                                      <a:effectLst/>
                                      <a:latin typeface="Cambria Math" panose="02040503050406030204" pitchFamily="18" charset="0"/>
                                    </a:rPr>
                                  </m:ctrlPr>
                                </m:fPr>
                                <m:num>
                                  <m:r>
                                    <a:rPr lang="en-IN" sz="2000" b="0" i="1" kern="1200">
                                      <a:solidFill>
                                        <a:srgbClr val="002060"/>
                                      </a:solidFill>
                                      <a:effectLst/>
                                      <a:latin typeface="Cambria Math" panose="02040503050406030204" pitchFamily="18" charset="0"/>
                                    </a:rPr>
                                    <m:t>h</m:t>
                                  </m:r>
                                </m:num>
                                <m:den>
                                  <m:r>
                                    <a:rPr lang="en-IN" sz="2000" b="0" i="1" kern="1200">
                                      <a:solidFill>
                                        <a:srgbClr val="002060"/>
                                      </a:solidFill>
                                      <a:effectLst/>
                                      <a:latin typeface="Cambria Math" panose="02040503050406030204" pitchFamily="18" charset="0"/>
                                    </a:rPr>
                                    <m:t>2</m:t>
                                  </m:r>
                                  <m:func>
                                    <m:funcPr>
                                      <m:ctrlPr>
                                        <a:rPr lang="en-IN" sz="2000" b="0" i="1" kern="1200">
                                          <a:solidFill>
                                            <a:srgbClr val="002060"/>
                                          </a:solidFill>
                                          <a:effectLst/>
                                          <a:latin typeface="Cambria Math" panose="02040503050406030204" pitchFamily="18" charset="0"/>
                                        </a:rPr>
                                      </m:ctrlPr>
                                    </m:funcPr>
                                    <m:fName>
                                      <m:r>
                                        <m:rPr>
                                          <m:sty m:val="p"/>
                                        </m:rPr>
                                        <a:rPr lang="en-IN" sz="2000" b="0" i="0" kern="1200">
                                          <a:solidFill>
                                            <a:srgbClr val="002060"/>
                                          </a:solidFill>
                                          <a:effectLst/>
                                          <a:latin typeface="Cambria Math" panose="02040503050406030204" pitchFamily="18" charset="0"/>
                                        </a:rPr>
                                        <m:t>sin</m:t>
                                      </m:r>
                                    </m:fName>
                                    <m:e>
                                      <m:r>
                                        <a:rPr lang="en-IN" sz="2000" b="0" i="1" kern="1200">
                                          <a:solidFill>
                                            <a:srgbClr val="002060"/>
                                          </a:solidFill>
                                          <a:effectLst/>
                                          <a:latin typeface="Cambria Math" panose="02040503050406030204" pitchFamily="18" charset="0"/>
                                          <a:ea typeface="Cambria Math" panose="02040503050406030204" pitchFamily="18" charset="0"/>
                                        </a:rPr>
                                        <m:t>𝛼</m:t>
                                      </m:r>
                                    </m:e>
                                  </m:func>
                                </m:den>
                              </m:f>
                              <m:r>
                                <a:rPr lang="en-IN" sz="2000" b="0" i="1" kern="1200">
                                  <a:solidFill>
                                    <a:srgbClr val="002060"/>
                                  </a:solidFill>
                                  <a:effectLst/>
                                  <a:latin typeface="Cambria Math" panose="02040503050406030204" pitchFamily="18" charset="0"/>
                                </a:rPr>
                                <m:t>)</m:t>
                              </m:r>
                            </m:e>
                            <m:sup>
                              <m:r>
                                <a:rPr lang="en-IN" sz="2000" b="0" i="1" kern="1200">
                                  <a:solidFill>
                                    <a:srgbClr val="002060"/>
                                  </a:solidFill>
                                  <a:effectLst/>
                                  <a:latin typeface="Cambria Math" panose="02040503050406030204" pitchFamily="18" charset="0"/>
                                </a:rPr>
                                <m:t>2</m:t>
                              </m:r>
                            </m:sup>
                          </m:sSup>
                        </m:e>
                      </m:rad>
                    </m:oMath>
                  </m:oMathPara>
                </a14:m>
                <a:endParaRPr lang="en-IN" sz="2000" dirty="0">
                  <a:solidFill>
                    <a:schemeClr val="tx1"/>
                  </a:solidFill>
                  <a:latin typeface="19"/>
                  <a:cs typeface="Arial" panose="020B0604020202020204" pitchFamily="34" charset="0"/>
                </a:endParaRPr>
              </a:p>
              <a:p>
                <a:endParaRPr lang="en-IN" sz="2000" dirty="0">
                  <a:solidFill>
                    <a:schemeClr val="tx1"/>
                  </a:solidFill>
                  <a:latin typeface="19"/>
                  <a:cs typeface="Arial" panose="020B0604020202020204" pitchFamily="34" charset="0"/>
                </a:endParaRPr>
              </a:p>
              <a:p>
                <a:r>
                  <a:rPr lang="en-IN" sz="2000" dirty="0">
                    <a:solidFill>
                      <a:schemeClr val="tx1"/>
                    </a:solidFill>
                    <a:latin typeface="19"/>
                    <a:cs typeface="Arial" panose="020B0604020202020204" pitchFamily="34" charset="0"/>
                  </a:rPr>
                  <a:t>The formula for calculating the surface area of the ellipsoidal crown is represented as,</a:t>
                </a:r>
              </a:p>
              <a:p>
                <a:r>
                  <a:rPr lang="en-IN" sz="2000" dirty="0">
                    <a:solidFill>
                      <a:schemeClr val="tx1"/>
                    </a:solidFill>
                    <a:latin typeface="19"/>
                    <a:cs typeface="Arial" panose="020B0604020202020204" pitchFamily="34" charset="0"/>
                  </a:rPr>
                  <a:t> </a:t>
                </a:r>
              </a:p>
              <a:p>
                <a:pPr/>
                <a14:m>
                  <m:oMathPara xmlns:m="http://schemas.openxmlformats.org/officeDocument/2006/math">
                    <m:oMathParaPr>
                      <m:jc m:val="centerGroup"/>
                    </m:oMathParaPr>
                    <m:oMath xmlns:m="http://schemas.openxmlformats.org/officeDocument/2006/math">
                      <m:r>
                        <a:rPr lang="en-IN" sz="2000" b="0" i="1" smtClean="0">
                          <a:solidFill>
                            <a:srgbClr val="002060"/>
                          </a:solidFill>
                          <a:latin typeface="Cambria Math" panose="02040503050406030204" pitchFamily="18" charset="0"/>
                        </a:rPr>
                        <m:t>𝑆</m:t>
                      </m:r>
                      <m:r>
                        <a:rPr lang="en-IN" sz="2000" b="0" i="1" smtClean="0">
                          <a:solidFill>
                            <a:srgbClr val="002060"/>
                          </a:solidFill>
                          <a:latin typeface="Cambria Math" panose="02040503050406030204" pitchFamily="18" charset="0"/>
                        </a:rPr>
                        <m:t>=</m:t>
                      </m:r>
                      <m:f>
                        <m:fPr>
                          <m:ctrlPr>
                            <a:rPr lang="en-IN" sz="2000" b="0" i="1" smtClean="0">
                              <a:solidFill>
                                <a:srgbClr val="002060"/>
                              </a:solidFill>
                              <a:latin typeface="Cambria Math" panose="02040503050406030204" pitchFamily="18" charset="0"/>
                            </a:rPr>
                          </m:ctrlPr>
                        </m:fPr>
                        <m:num>
                          <m:r>
                            <a:rPr lang="en-IN" sz="2000" b="0" i="1" smtClean="0">
                              <a:solidFill>
                                <a:srgbClr val="002060"/>
                              </a:solidFill>
                              <a:latin typeface="Cambria Math" panose="02040503050406030204" pitchFamily="18" charset="0"/>
                              <a:ea typeface="Cambria Math" panose="02040503050406030204" pitchFamily="18" charset="0"/>
                            </a:rPr>
                            <m:t>𝜋</m:t>
                          </m:r>
                          <m:r>
                            <a:rPr lang="en-IN" sz="2000" b="0" i="1" smtClean="0">
                              <a:solidFill>
                                <a:srgbClr val="002060"/>
                              </a:solidFill>
                              <a:latin typeface="Cambria Math" panose="02040503050406030204" pitchFamily="18" charset="0"/>
                              <a:ea typeface="Cambria Math" panose="02040503050406030204" pitchFamily="18" charset="0"/>
                            </a:rPr>
                            <m:t>𝑟</m:t>
                          </m:r>
                        </m:num>
                        <m:den>
                          <m:r>
                            <a:rPr lang="en-IN" sz="2000" b="0" i="1" smtClean="0">
                              <a:solidFill>
                                <a:srgbClr val="002060"/>
                              </a:solidFill>
                              <a:latin typeface="Cambria Math" panose="02040503050406030204" pitchFamily="18" charset="0"/>
                            </a:rPr>
                            <m:t>2</m:t>
                          </m:r>
                        </m:den>
                      </m:f>
                      <m:d>
                        <m:dPr>
                          <m:ctrlPr>
                            <a:rPr lang="en-IN" sz="2000" b="0" i="1" smtClean="0">
                              <a:solidFill>
                                <a:srgbClr val="002060"/>
                              </a:solidFill>
                              <a:latin typeface="Cambria Math" panose="02040503050406030204" pitchFamily="18" charset="0"/>
                            </a:rPr>
                          </m:ctrlPr>
                        </m:dPr>
                        <m:e>
                          <m:sSub>
                            <m:sSubPr>
                              <m:ctrlPr>
                                <a:rPr lang="en-IN" sz="2000" b="0" i="1" smtClean="0">
                                  <a:solidFill>
                                    <a:srgbClr val="002060"/>
                                  </a:solidFill>
                                  <a:latin typeface="Cambria Math" panose="02040503050406030204" pitchFamily="18" charset="0"/>
                                </a:rPr>
                              </m:ctrlPr>
                            </m:sSubPr>
                            <m:e>
                              <m:r>
                                <a:rPr lang="en-IN" sz="2000" b="0" i="1" smtClean="0">
                                  <a:solidFill>
                                    <a:srgbClr val="002060"/>
                                  </a:solidFill>
                                  <a:latin typeface="Cambria Math" panose="02040503050406030204" pitchFamily="18" charset="0"/>
                                </a:rPr>
                                <m:t>h</m:t>
                              </m:r>
                            </m:e>
                            <m:sub>
                              <m:r>
                                <a:rPr lang="en-IN" sz="2000" b="0" i="1" smtClean="0">
                                  <a:solidFill>
                                    <a:srgbClr val="002060"/>
                                  </a:solidFill>
                                  <a:latin typeface="Cambria Math" panose="02040503050406030204" pitchFamily="18" charset="0"/>
                                </a:rPr>
                                <m:t>1</m:t>
                              </m:r>
                            </m:sub>
                          </m:sSub>
                          <m:r>
                            <a:rPr lang="en-IN" sz="2000" b="0" i="1" smtClean="0">
                              <a:solidFill>
                                <a:srgbClr val="002060"/>
                              </a:solidFill>
                              <a:latin typeface="Cambria Math" panose="02040503050406030204" pitchFamily="18" charset="0"/>
                            </a:rPr>
                            <m:t>+</m:t>
                          </m:r>
                          <m:r>
                            <a:rPr lang="en-IN" sz="2000" b="0" i="1" smtClean="0">
                              <a:solidFill>
                                <a:srgbClr val="002060"/>
                              </a:solidFill>
                              <a:latin typeface="Cambria Math" panose="02040503050406030204" pitchFamily="18" charset="0"/>
                            </a:rPr>
                            <m:t>𝑟</m:t>
                          </m:r>
                          <m:d>
                            <m:dPr>
                              <m:ctrlPr>
                                <a:rPr lang="en-IN" sz="2000" b="0" i="1" smtClean="0">
                                  <a:solidFill>
                                    <a:srgbClr val="002060"/>
                                  </a:solidFill>
                                  <a:latin typeface="Cambria Math" panose="02040503050406030204" pitchFamily="18" charset="0"/>
                                </a:rPr>
                              </m:ctrlPr>
                            </m:dPr>
                            <m:e>
                              <m:r>
                                <a:rPr lang="en-IN" sz="2000" b="0" i="1" smtClean="0">
                                  <a:solidFill>
                                    <a:srgbClr val="002060"/>
                                  </a:solidFill>
                                  <a:latin typeface="Cambria Math" panose="02040503050406030204" pitchFamily="18" charset="0"/>
                                </a:rPr>
                                <m:t>1−</m:t>
                              </m:r>
                              <m:func>
                                <m:funcPr>
                                  <m:ctrlPr>
                                    <a:rPr lang="en-IN" sz="2000" b="0" i="1" smtClean="0">
                                      <a:solidFill>
                                        <a:srgbClr val="002060"/>
                                      </a:solidFill>
                                      <a:latin typeface="Cambria Math" panose="02040503050406030204" pitchFamily="18" charset="0"/>
                                    </a:rPr>
                                  </m:ctrlPr>
                                </m:funcPr>
                                <m:fName>
                                  <m:r>
                                    <m:rPr>
                                      <m:sty m:val="p"/>
                                    </m:rPr>
                                    <a:rPr lang="en-IN" sz="2000" b="0" i="0" smtClean="0">
                                      <a:solidFill>
                                        <a:srgbClr val="002060"/>
                                      </a:solidFill>
                                      <a:latin typeface="Cambria Math" panose="02040503050406030204" pitchFamily="18" charset="0"/>
                                    </a:rPr>
                                    <m:t>cos</m:t>
                                  </m:r>
                                </m:fName>
                                <m:e>
                                  <m:r>
                                    <a:rPr lang="en-IN" sz="2000" b="0" i="1" smtClean="0">
                                      <a:solidFill>
                                        <a:srgbClr val="002060"/>
                                      </a:solidFill>
                                      <a:latin typeface="Cambria Math" panose="02040503050406030204" pitchFamily="18" charset="0"/>
                                      <a:ea typeface="Cambria Math" panose="02040503050406030204" pitchFamily="18" charset="0"/>
                                    </a:rPr>
                                    <m:t>𝛼</m:t>
                                  </m:r>
                                </m:e>
                              </m:func>
                            </m:e>
                          </m:d>
                          <m:f>
                            <m:fPr>
                              <m:ctrlPr>
                                <a:rPr lang="en-IN" sz="2000" b="0" i="1" smtClean="0">
                                  <a:solidFill>
                                    <a:srgbClr val="002060"/>
                                  </a:solidFill>
                                  <a:latin typeface="Cambria Math" panose="02040503050406030204" pitchFamily="18" charset="0"/>
                                </a:rPr>
                              </m:ctrlPr>
                            </m:fPr>
                            <m:num>
                              <m:sSub>
                                <m:sSubPr>
                                  <m:ctrlPr>
                                    <a:rPr lang="en-IN" sz="2000" b="0" i="1" smtClean="0">
                                      <a:solidFill>
                                        <a:srgbClr val="002060"/>
                                      </a:solidFill>
                                      <a:latin typeface="Cambria Math" panose="02040503050406030204" pitchFamily="18" charset="0"/>
                                    </a:rPr>
                                  </m:ctrlPr>
                                </m:sSubPr>
                                <m:e>
                                  <m:r>
                                    <a:rPr lang="en-IN" sz="2000" b="0" i="1" smtClean="0">
                                      <a:solidFill>
                                        <a:srgbClr val="002060"/>
                                      </a:solidFill>
                                      <a:latin typeface="Cambria Math" panose="02040503050406030204" pitchFamily="18" charset="0"/>
                                    </a:rPr>
                                    <m:t>𝑙</m:t>
                                  </m:r>
                                </m:e>
                                <m:sub>
                                  <m:r>
                                    <a:rPr lang="en-IN" sz="2000" b="0" i="1" smtClean="0">
                                      <a:solidFill>
                                        <a:srgbClr val="002060"/>
                                      </a:solidFill>
                                      <a:latin typeface="Cambria Math" panose="02040503050406030204" pitchFamily="18" charset="0"/>
                                    </a:rPr>
                                    <m:t>1</m:t>
                                  </m:r>
                                </m:sub>
                              </m:sSub>
                            </m:num>
                            <m:den>
                              <m:sSub>
                                <m:sSubPr>
                                  <m:ctrlPr>
                                    <a:rPr lang="en-IN" sz="2000" b="0" i="1" smtClean="0">
                                      <a:solidFill>
                                        <a:srgbClr val="002060"/>
                                      </a:solidFill>
                                      <a:latin typeface="Cambria Math" panose="02040503050406030204" pitchFamily="18" charset="0"/>
                                    </a:rPr>
                                  </m:ctrlPr>
                                </m:sSubPr>
                                <m:e>
                                  <m:r>
                                    <a:rPr lang="en-IN" sz="2000" b="0" i="1" smtClean="0">
                                      <a:solidFill>
                                        <a:srgbClr val="002060"/>
                                      </a:solidFill>
                                      <a:latin typeface="Cambria Math" panose="02040503050406030204" pitchFamily="18" charset="0"/>
                                    </a:rPr>
                                    <m:t>𝑙</m:t>
                                  </m:r>
                                </m:e>
                                <m:sub>
                                  <m:r>
                                    <a:rPr lang="en-IN" sz="2000" b="0" i="1" smtClean="0">
                                      <a:solidFill>
                                        <a:srgbClr val="002060"/>
                                      </a:solidFill>
                                      <a:latin typeface="Cambria Math" panose="02040503050406030204" pitchFamily="18" charset="0"/>
                                    </a:rPr>
                                    <m:t>2</m:t>
                                  </m:r>
                                </m:sub>
                              </m:sSub>
                              <m:r>
                                <a:rPr lang="en-IN" sz="2000" b="0" i="1" smtClean="0">
                                  <a:solidFill>
                                    <a:srgbClr val="002060"/>
                                  </a:solidFill>
                                  <a:latin typeface="Cambria Math" panose="02040503050406030204" pitchFamily="18" charset="0"/>
                                </a:rPr>
                                <m:t>+</m:t>
                              </m:r>
                              <m:sSub>
                                <m:sSubPr>
                                  <m:ctrlPr>
                                    <a:rPr lang="en-IN" sz="2000" b="0" i="1" smtClean="0">
                                      <a:solidFill>
                                        <a:srgbClr val="002060"/>
                                      </a:solidFill>
                                      <a:latin typeface="Cambria Math" panose="02040503050406030204" pitchFamily="18" charset="0"/>
                                    </a:rPr>
                                  </m:ctrlPr>
                                </m:sSubPr>
                                <m:e>
                                  <m:r>
                                    <a:rPr lang="en-IN" sz="2000" b="0" i="1" smtClean="0">
                                      <a:solidFill>
                                        <a:srgbClr val="002060"/>
                                      </a:solidFill>
                                      <a:latin typeface="Cambria Math" panose="02040503050406030204" pitchFamily="18" charset="0"/>
                                    </a:rPr>
                                    <m:t>𝑙</m:t>
                                  </m:r>
                                </m:e>
                                <m:sub>
                                  <m:r>
                                    <a:rPr lang="en-IN" sz="2000" b="0" i="1" smtClean="0">
                                      <a:solidFill>
                                        <a:srgbClr val="002060"/>
                                      </a:solidFill>
                                      <a:latin typeface="Cambria Math" panose="02040503050406030204" pitchFamily="18" charset="0"/>
                                    </a:rPr>
                                    <m:t>3</m:t>
                                  </m:r>
                                </m:sub>
                              </m:sSub>
                            </m:den>
                          </m:f>
                        </m:e>
                      </m:d>
                    </m:oMath>
                  </m:oMathPara>
                </a14:m>
                <a:endParaRPr lang="en-US" sz="2000" dirty="0">
                  <a:latin typeface="19"/>
                  <a:cs typeface="Arial" panose="020B0604020202020204" pitchFamily="34" charset="0"/>
                </a:endParaRPr>
              </a:p>
            </p:txBody>
          </p:sp>
        </mc:Choice>
        <mc:Fallback xmlns="">
          <p:sp>
            <p:nvSpPr>
              <p:cNvPr id="4" name="TextBox 3">
                <a:extLst>
                  <a:ext uri="{FF2B5EF4-FFF2-40B4-BE49-F238E27FC236}">
                    <a16:creationId xmlns:a16="http://schemas.microsoft.com/office/drawing/2014/main" id="{6B180472-53AB-0406-56DE-7BAD20E70AD4}"/>
                  </a:ext>
                </a:extLst>
              </p:cNvPr>
              <p:cNvSpPr txBox="1">
                <a:spLocks noRot="1" noChangeAspect="1" noMove="1" noResize="1" noEditPoints="1" noAdjustHandles="1" noChangeArrowheads="1" noChangeShapeType="1" noTextEdit="1"/>
              </p:cNvSpPr>
              <p:nvPr/>
            </p:nvSpPr>
            <p:spPr>
              <a:xfrm>
                <a:off x="2524378" y="774528"/>
                <a:ext cx="8982677" cy="5838073"/>
              </a:xfrm>
              <a:prstGeom prst="rect">
                <a:avLst/>
              </a:prstGeom>
              <a:blipFill>
                <a:blip r:embed="rId2"/>
                <a:stretch>
                  <a:fillRect l="-678"/>
                </a:stretch>
              </a:blipFill>
            </p:spPr>
            <p:txBody>
              <a:bodyPr/>
              <a:lstStyle/>
              <a:p>
                <a:r>
                  <a:rPr lang="en-IN">
                    <a:noFill/>
                  </a:rPr>
                  <a:t> </a:t>
                </a:r>
              </a:p>
            </p:txBody>
          </p:sp>
        </mc:Fallback>
      </mc:AlternateContent>
    </p:spTree>
    <p:extLst>
      <p:ext uri="{BB962C8B-B14F-4D97-AF65-F5344CB8AC3E}">
        <p14:creationId xmlns:p14="http://schemas.microsoft.com/office/powerpoint/2010/main" val="4034051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animEffect transition="in" filter="fade">
                                      <p:cBhvr>
                                        <p:cTn id="2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925</TotalTime>
  <Words>1589</Words>
  <Application>Microsoft Office PowerPoint</Application>
  <PresentationFormat>Widescreen</PresentationFormat>
  <Paragraphs>193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19</vt:lpstr>
      <vt:lpstr>Arial</vt:lpstr>
      <vt:lpstr>Arial Rounded MT Bold</vt:lpstr>
      <vt:lpstr>Calibri</vt:lpstr>
      <vt:lpstr>Cambria Math</vt:lpstr>
      <vt:lpstr>Corbel</vt:lpstr>
      <vt:lpstr>Forte</vt:lpstr>
      <vt:lpstr>Söhne</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and Conclusions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Kumara Swamy</dc:creator>
  <cp:lastModifiedBy>Kumara Swamy</cp:lastModifiedBy>
  <cp:revision>43</cp:revision>
  <dcterms:created xsi:type="dcterms:W3CDTF">2023-02-01T12:40:21Z</dcterms:created>
  <dcterms:modified xsi:type="dcterms:W3CDTF">2023-04-30T06:49:18Z</dcterms:modified>
</cp:coreProperties>
</file>