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2" r:id="rId10"/>
    <p:sldId id="263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C7D0DF03-1BF1-4A06-9D9A-75FD61AE2D0D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AFF1F72-38BF-4331-A2CA-47309441C2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227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0DF03-1BF1-4A06-9D9A-75FD61AE2D0D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F1F72-38BF-4331-A2CA-47309441C2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5432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0DF03-1BF1-4A06-9D9A-75FD61AE2D0D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F1F72-38BF-4331-A2CA-47309441C2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9376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0DF03-1BF1-4A06-9D9A-75FD61AE2D0D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F1F72-38BF-4331-A2CA-47309441C2FC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38271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0DF03-1BF1-4A06-9D9A-75FD61AE2D0D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F1F72-38BF-4331-A2CA-47309441C2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39583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0DF03-1BF1-4A06-9D9A-75FD61AE2D0D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F1F72-38BF-4331-A2CA-47309441C2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55161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0DF03-1BF1-4A06-9D9A-75FD61AE2D0D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F1F72-38BF-4331-A2CA-47309441C2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36347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0DF03-1BF1-4A06-9D9A-75FD61AE2D0D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F1F72-38BF-4331-A2CA-47309441C2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27524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0DF03-1BF1-4A06-9D9A-75FD61AE2D0D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F1F72-38BF-4331-A2CA-47309441C2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5097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0DF03-1BF1-4A06-9D9A-75FD61AE2D0D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F1F72-38BF-4331-A2CA-47309441C2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308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0DF03-1BF1-4A06-9D9A-75FD61AE2D0D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F1F72-38BF-4331-A2CA-47309441C2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5703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0DF03-1BF1-4A06-9D9A-75FD61AE2D0D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F1F72-38BF-4331-A2CA-47309441C2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3442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0DF03-1BF1-4A06-9D9A-75FD61AE2D0D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F1F72-38BF-4331-A2CA-47309441C2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5151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0DF03-1BF1-4A06-9D9A-75FD61AE2D0D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F1F72-38BF-4331-A2CA-47309441C2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0644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0DF03-1BF1-4A06-9D9A-75FD61AE2D0D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F1F72-38BF-4331-A2CA-47309441C2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6092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0DF03-1BF1-4A06-9D9A-75FD61AE2D0D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F1F72-38BF-4331-A2CA-47309441C2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4507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0DF03-1BF1-4A06-9D9A-75FD61AE2D0D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F1F72-38BF-4331-A2CA-47309441C2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2553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D0DF03-1BF1-4A06-9D9A-75FD61AE2D0D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F1F72-38BF-4331-A2CA-47309441C2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13211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DBCC0-4864-726D-F23A-262464D1FF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2060"/>
                </a:solidFill>
                <a:latin typeface="Algerian" panose="04020705040A02060702" pitchFamily="82" charset="0"/>
              </a:rPr>
              <a:t>HTML Markup for web designing</a:t>
            </a:r>
            <a:endParaRPr lang="en-IN" sz="4000" dirty="0">
              <a:solidFill>
                <a:srgbClr val="00206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A7AF3F-E684-B9D8-5A31-C93550FBA3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pPr algn="r"/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Prepared by : Patel kanishka a.</a:t>
            </a:r>
          </a:p>
          <a:p>
            <a:pPr algn="r"/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college : silver oak university</a:t>
            </a:r>
          </a:p>
          <a:p>
            <a:pPr algn="r"/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course: B.SC ( CS &amp; IT )</a:t>
            </a:r>
          </a:p>
          <a:p>
            <a:pPr algn="r"/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Enrollment no : 2404030400056</a:t>
            </a:r>
          </a:p>
          <a:p>
            <a:pPr algn="r"/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Division : 1</a:t>
            </a:r>
            <a:r>
              <a:rPr lang="en-US" baseline="30000" dirty="0">
                <a:solidFill>
                  <a:schemeClr val="tx1"/>
                </a:solidFill>
                <a:latin typeface="Arial Narrow" panose="020B0606020202030204" pitchFamily="34" charset="0"/>
              </a:rPr>
              <a:t>st</a:t>
            </a:r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 - a</a:t>
            </a:r>
            <a:endParaRPr lang="en-IN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6133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EBC61-EF62-D1E3-99B1-4A788BE69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548640"/>
          </a:xfrm>
        </p:spPr>
        <p:txBody>
          <a:bodyPr/>
          <a:lstStyle/>
          <a:p>
            <a:pPr algn="ctr"/>
            <a:r>
              <a:rPr lang="en-US" b="1" cap="none" dirty="0">
                <a:solidFill>
                  <a:srgbClr val="002060"/>
                </a:solidFill>
              </a:rPr>
              <a:t>&lt;Body&gt; Element</a:t>
            </a:r>
            <a:endParaRPr lang="en-IN" b="1" cap="none" dirty="0">
              <a:solidFill>
                <a:srgbClr val="002060"/>
              </a:solidFill>
            </a:endParaRP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19074D18-F9D3-C8DC-B2AF-7CEB00B639B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0" t="-6176" r="65114" b="6176"/>
          <a:stretch/>
        </p:blipFill>
        <p:spPr>
          <a:xfrm>
            <a:off x="4876800" y="4791635"/>
            <a:ext cx="6116320" cy="182422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63159F-E9D1-F600-56AC-3BC2757468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37240" y="1229360"/>
            <a:ext cx="10710736" cy="3302000"/>
          </a:xfrm>
        </p:spPr>
        <p:txBody>
          <a:bodyPr>
            <a:normAutofit fontScale="40000" lnSpcReduction="20000"/>
          </a:bodyPr>
          <a:lstStyle/>
          <a:p>
            <a:r>
              <a:rPr lang="en-US" sz="4500" b="1" u="sng" dirty="0">
                <a:solidFill>
                  <a:schemeClr val="accent5">
                    <a:lumMod val="50000"/>
                  </a:schemeClr>
                </a:solidFill>
              </a:rPr>
              <a:t>Example :</a:t>
            </a:r>
          </a:p>
          <a:p>
            <a:r>
              <a:rPr lang="en-US" sz="1900" dirty="0"/>
              <a:t>&lt;</a:t>
            </a:r>
            <a:r>
              <a:rPr lang="en-US" sz="3400" dirty="0"/>
              <a:t>body&gt;</a:t>
            </a:r>
          </a:p>
          <a:p>
            <a:r>
              <a:rPr lang="en-US" sz="3400" dirty="0"/>
              <a:t>	&lt;h1&gt;Hello Word ! &lt;/h1&gt;</a:t>
            </a:r>
          </a:p>
          <a:p>
            <a:r>
              <a:rPr lang="en-US" sz="3400" dirty="0"/>
              <a:t>	&lt;p&gt;Lorem ipsum dolor sit amet consectetur adipisicing elit. Eaque porro repellendus odio labore incidunt 	      	       	perspiciatis, ratione et a, optio quae, totam expedita sint quam officiis? Sint velit facere aliquam molestias? &lt;/p&gt;</a:t>
            </a:r>
          </a:p>
          <a:p>
            <a:r>
              <a:rPr lang="en-US" sz="3400" dirty="0"/>
              <a:t>	&lt;p&gt; I am kanishka Patel. I study in &lt;b&gt;B.SC (CS&amp;IT) &lt;/b&gt; in &lt;em&gt;Silver Oak University &lt;/em&gt;.</a:t>
            </a:r>
          </a:p>
          <a:p>
            <a:r>
              <a:rPr lang="en-US" sz="3400" dirty="0"/>
              <a:t>	&lt;/p&gt;</a:t>
            </a:r>
          </a:p>
          <a:p>
            <a:r>
              <a:rPr lang="en-US" sz="3400" dirty="0"/>
              <a:t>&lt;/body&gt;</a:t>
            </a:r>
          </a:p>
          <a:p>
            <a:r>
              <a:rPr lang="en-US" sz="3400" dirty="0"/>
              <a:t>	</a:t>
            </a:r>
            <a:endParaRPr lang="en-IN" sz="3400" dirty="0"/>
          </a:p>
        </p:txBody>
      </p:sp>
    </p:spTree>
    <p:extLst>
      <p:ext uri="{BB962C8B-B14F-4D97-AF65-F5344CB8AC3E}">
        <p14:creationId xmlns:p14="http://schemas.microsoft.com/office/powerpoint/2010/main" val="2840862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73D69-38BB-BBCB-FA64-E6B23A7B3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568959"/>
          </a:xfrm>
        </p:spPr>
        <p:txBody>
          <a:bodyPr>
            <a:normAutofit/>
          </a:bodyPr>
          <a:lstStyle/>
          <a:p>
            <a:r>
              <a:rPr lang="en-US" b="1" cap="none" dirty="0">
                <a:solidFill>
                  <a:srgbClr val="002060"/>
                </a:solidFill>
                <a:latin typeface="Algerian" panose="04020705040A02060702" pitchFamily="82" charset="0"/>
              </a:rPr>
              <a:t>Headings</a:t>
            </a:r>
            <a:endParaRPr lang="en-IN" b="1" cap="none" dirty="0">
              <a:solidFill>
                <a:srgbClr val="002060"/>
              </a:solidFill>
              <a:latin typeface="Algerian" panose="04020705040A02060702" pitchFamily="82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F538C6B-8C65-A1F2-7DD3-015EB5672D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9600" y="1447410"/>
            <a:ext cx="3688080" cy="434379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82397B-3547-CEF9-683E-1534B010F0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6705" y="1584960"/>
            <a:ext cx="3856037" cy="4206240"/>
          </a:xfrm>
        </p:spPr>
        <p:txBody>
          <a:bodyPr/>
          <a:lstStyle/>
          <a:p>
            <a:r>
              <a:rPr lang="en-US" sz="2000" dirty="0"/>
              <a:t>&lt;body&gt;</a:t>
            </a:r>
          </a:p>
          <a:p>
            <a:r>
              <a:rPr lang="en-US" sz="2000" dirty="0"/>
              <a:t>	&lt;h1&gt;Important &lt;/h1&gt;</a:t>
            </a:r>
          </a:p>
          <a:p>
            <a:r>
              <a:rPr lang="en-US" sz="2000" dirty="0"/>
              <a:t>	&lt;h2&gt;Important &lt;/h2&gt;</a:t>
            </a:r>
          </a:p>
          <a:p>
            <a:r>
              <a:rPr lang="en-US" sz="2000" dirty="0"/>
              <a:t>	&lt;h3&gt;Important &lt;/h3&gt;</a:t>
            </a:r>
          </a:p>
          <a:p>
            <a:r>
              <a:rPr lang="en-US" sz="2000" dirty="0"/>
              <a:t>	&lt;h4&gt;Important &lt;/h4&gt;</a:t>
            </a:r>
          </a:p>
          <a:p>
            <a:r>
              <a:rPr lang="en-US" sz="2000" dirty="0"/>
              <a:t>	&lt;h5&gt;Important &lt;/h5&gt;</a:t>
            </a:r>
          </a:p>
          <a:p>
            <a:r>
              <a:rPr lang="en-US" sz="2000" dirty="0"/>
              <a:t>	&lt;h6&gt;Important &lt;/h6&gt;</a:t>
            </a:r>
          </a:p>
          <a:p>
            <a:r>
              <a:rPr lang="en-US" sz="2000" dirty="0"/>
              <a:t>&lt;/body&gt;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3445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79A5B-9F62-ACE6-F4F7-3BED8973C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685800"/>
          </a:xfrm>
        </p:spPr>
        <p:txBody>
          <a:bodyPr/>
          <a:lstStyle/>
          <a:p>
            <a:pPr algn="ctr"/>
            <a:r>
              <a:rPr lang="en-US" u="sng" dirty="0">
                <a:solidFill>
                  <a:srgbClr val="002060"/>
                </a:solidFill>
                <a:latin typeface="Algerian" panose="04020705040A02060702" pitchFamily="82" charset="0"/>
              </a:rPr>
              <a:t>Tags</a:t>
            </a:r>
            <a:endParaRPr lang="en-IN" u="sng" dirty="0">
              <a:solidFill>
                <a:srgbClr val="00206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77C1D2-CB03-E09B-8C2E-9A9376431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0" y="1422401"/>
            <a:ext cx="3196899" cy="497840"/>
          </a:xfrm>
        </p:spPr>
        <p:txBody>
          <a:bodyPr/>
          <a:lstStyle/>
          <a:p>
            <a:r>
              <a:rPr lang="en-US" sz="2800" cap="none" dirty="0">
                <a:solidFill>
                  <a:schemeClr val="accent5">
                    <a:lumMod val="50000"/>
                  </a:schemeClr>
                </a:solidFill>
                <a:latin typeface="Arial Narrow" panose="020B0606020202030204" pitchFamily="34" charset="0"/>
              </a:rPr>
              <a:t>&lt;ol&gt; Tag</a:t>
            </a:r>
            <a:endParaRPr lang="en-IN" sz="2800" cap="none" dirty="0">
              <a:solidFill>
                <a:schemeClr val="accent5">
                  <a:lumMod val="50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565C9E-E075-5670-13FF-8CFF4EFE2DC0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1127918" y="2047242"/>
            <a:ext cx="3208735" cy="374395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Stands for ordered list.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To define series of events that take place in some order.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Example :</a:t>
            </a:r>
          </a:p>
          <a:p>
            <a:r>
              <a:rPr lang="en-US" sz="2000" dirty="0"/>
              <a:t>	making a tea ( like a flowchart ).</a:t>
            </a:r>
          </a:p>
          <a:p>
            <a:r>
              <a:rPr lang="en-US" sz="2000" dirty="0"/>
              <a:t>&lt;ol&gt;……….&lt;/ol&gt;</a:t>
            </a:r>
            <a:endParaRPr lang="en-IN" sz="2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D2C3D4-A928-2FBF-D847-94F9FE0DA8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02252" y="1422401"/>
            <a:ext cx="3196899" cy="955039"/>
          </a:xfrm>
        </p:spPr>
        <p:txBody>
          <a:bodyPr/>
          <a:lstStyle/>
          <a:p>
            <a:r>
              <a:rPr lang="en-US" sz="2800" cap="none" dirty="0">
                <a:solidFill>
                  <a:schemeClr val="accent5">
                    <a:lumMod val="50000"/>
                  </a:schemeClr>
                </a:solidFill>
                <a:latin typeface="Arial Narrow" panose="020B0606020202030204" pitchFamily="34" charset="0"/>
              </a:rPr>
              <a:t>&lt;ul&gt; Tag</a:t>
            </a:r>
            <a:endParaRPr lang="en-IN" sz="2800" cap="none" dirty="0">
              <a:solidFill>
                <a:schemeClr val="accent5">
                  <a:lumMod val="50000"/>
                </a:schemeClr>
              </a:solidFill>
              <a:latin typeface="Arial Narrow" panose="020B0606020202030204" pitchFamily="34" charset="0"/>
            </a:endParaRPr>
          </a:p>
          <a:p>
            <a:endParaRPr lang="en-I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B591D93-3384-5DCB-2CDE-D57775754264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4504213" y="2047242"/>
            <a:ext cx="3195830" cy="374712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Stands for unordered list.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To define series of events that take place where order is not important.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Example :</a:t>
            </a:r>
          </a:p>
          <a:p>
            <a:r>
              <a:rPr lang="en-US" sz="2000" dirty="0"/>
              <a:t>	Your hobbies.</a:t>
            </a:r>
          </a:p>
          <a:p>
            <a:r>
              <a:rPr lang="en-US" sz="2000" dirty="0"/>
              <a:t>&lt;ul&gt;…………&lt;/ul&gt;</a:t>
            </a:r>
            <a:endParaRPr lang="en-IN" sz="20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1FB180-A16B-EE84-2CC3-798EBB3F36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852442" y="1463043"/>
            <a:ext cx="3194968" cy="914398"/>
          </a:xfrm>
        </p:spPr>
        <p:txBody>
          <a:bodyPr/>
          <a:lstStyle/>
          <a:p>
            <a:r>
              <a:rPr lang="en-US" sz="2400" cap="none" dirty="0">
                <a:solidFill>
                  <a:schemeClr val="accent5">
                    <a:lumMod val="50000"/>
                  </a:schemeClr>
                </a:solidFill>
                <a:latin typeface="Arial Narrow" panose="020B0606020202030204" pitchFamily="34" charset="0"/>
              </a:rPr>
              <a:t>&lt;li&gt; Tag</a:t>
            </a:r>
            <a:endParaRPr lang="en-IN" sz="2400" cap="none" dirty="0">
              <a:solidFill>
                <a:schemeClr val="accent5">
                  <a:lumMod val="50000"/>
                </a:schemeClr>
              </a:solidFill>
              <a:latin typeface="Arial Narrow" panose="020B0606020202030204" pitchFamily="34" charset="0"/>
            </a:endParaRPr>
          </a:p>
          <a:p>
            <a:endParaRPr lang="en-IN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560A453-13CD-B830-02DF-D96313652602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7852442" y="2044070"/>
            <a:ext cx="3194968" cy="374712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Defines the list item.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Used inside the ol and ul tag to define the events.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&lt;li&gt;…………&lt;/li&gt;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436775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build="p"/>
      <p:bldP spid="8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DB436-7ECE-812B-E020-A371F1A8D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72720"/>
            <a:ext cx="9905998" cy="508000"/>
          </a:xfrm>
        </p:spPr>
        <p:txBody>
          <a:bodyPr>
            <a:normAutofit fontScale="90000"/>
          </a:bodyPr>
          <a:lstStyle/>
          <a:p>
            <a:r>
              <a:rPr lang="en-US" sz="3200" u="sng" cap="none" dirty="0">
                <a:solidFill>
                  <a:srgbClr val="002060"/>
                </a:solidFill>
                <a:latin typeface="Algerian" panose="04020705040A02060702" pitchFamily="82" charset="0"/>
              </a:rPr>
              <a:t>Example :</a:t>
            </a:r>
            <a:endParaRPr lang="en-IN" sz="3200" u="sng" cap="none" dirty="0">
              <a:solidFill>
                <a:srgbClr val="00206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F737A-E499-1692-B5C0-31517D106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680720"/>
            <a:ext cx="9905999" cy="600456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&lt;!DOCTYPE html&gt;</a:t>
            </a:r>
          </a:p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	&lt;head&gt;</a:t>
            </a:r>
          </a:p>
          <a:p>
            <a:pPr marL="0" indent="0">
              <a:buNone/>
            </a:pPr>
            <a:r>
              <a:rPr lang="en-US" dirty="0"/>
              <a:t>		&lt;title&gt;Home Page&lt;/title&gt;</a:t>
            </a:r>
          </a:p>
          <a:p>
            <a:pPr marL="0" indent="0">
              <a:buNone/>
            </a:pPr>
            <a:r>
              <a:rPr lang="en-US" dirty="0"/>
              <a:t>	&lt;/head&gt;</a:t>
            </a:r>
          </a:p>
          <a:p>
            <a:pPr marL="0" indent="0">
              <a:buNone/>
            </a:pPr>
            <a:r>
              <a:rPr lang="en-US" dirty="0"/>
              <a:t>	&lt;body&gt;</a:t>
            </a:r>
          </a:p>
          <a:p>
            <a:pPr marL="0" indent="0">
              <a:buNone/>
            </a:pPr>
            <a:r>
              <a:rPr lang="en-US" dirty="0"/>
              <a:t>		&lt;ul&gt;</a:t>
            </a:r>
          </a:p>
          <a:p>
            <a:pPr marL="0" indent="0">
              <a:buNone/>
            </a:pPr>
            <a:r>
              <a:rPr lang="en-US" dirty="0"/>
              <a:t>			&lt;li&gt;Cricket&lt;/li&gt;</a:t>
            </a:r>
          </a:p>
          <a:p>
            <a:pPr marL="0" indent="0">
              <a:buNone/>
            </a:pPr>
            <a:r>
              <a:rPr lang="en-US" dirty="0"/>
              <a:t>			&lt;li&gt;Football&lt;/li&gt;</a:t>
            </a:r>
          </a:p>
          <a:p>
            <a:pPr marL="0" indent="0">
              <a:buNone/>
            </a:pPr>
            <a:r>
              <a:rPr lang="en-US" dirty="0"/>
              <a:t>			&lt;li&gt;Volleyball&lt;/li&gt;</a:t>
            </a:r>
          </a:p>
          <a:p>
            <a:pPr marL="0" indent="0">
              <a:buNone/>
            </a:pPr>
            <a:r>
              <a:rPr lang="en-US" dirty="0"/>
              <a:t>		&lt;/ul&gt;</a:t>
            </a:r>
          </a:p>
          <a:p>
            <a:pPr marL="0" indent="0">
              <a:buNone/>
            </a:pPr>
            <a:r>
              <a:rPr lang="en-US" dirty="0"/>
              <a:t>		&lt;ol&gt;</a:t>
            </a:r>
          </a:p>
          <a:p>
            <a:pPr marL="0" indent="0">
              <a:buNone/>
            </a:pPr>
            <a:r>
              <a:rPr lang="en-US" dirty="0"/>
              <a:t>			&lt;li&gt;Go to the kitchen&lt;/li&gt;</a:t>
            </a:r>
          </a:p>
          <a:p>
            <a:pPr marL="0" indent="0">
              <a:buNone/>
            </a:pPr>
            <a:r>
              <a:rPr lang="en-US" dirty="0"/>
              <a:t>			&lt;li&gt;Find utensils&lt;/li&gt;</a:t>
            </a:r>
          </a:p>
          <a:p>
            <a:pPr marL="0" indent="0">
              <a:buNone/>
            </a:pPr>
            <a:r>
              <a:rPr lang="en-US" dirty="0"/>
              <a:t>		&lt;/ol&gt;</a:t>
            </a:r>
          </a:p>
          <a:p>
            <a:pPr marL="0" indent="0">
              <a:buNone/>
            </a:pPr>
            <a:r>
              <a:rPr lang="en-US" dirty="0"/>
              <a:t>	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9176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2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7" dur="2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2" dur="2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7" dur="2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2" dur="2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7" dur="2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9F229-1464-BA11-62D4-67B26D2AD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1919"/>
            <a:ext cx="9905998" cy="944879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solidFill>
                  <a:srgbClr val="002060"/>
                </a:solidFill>
                <a:latin typeface="Algerian" panose="04020705040A02060702" pitchFamily="82" charset="0"/>
              </a:rPr>
              <a:t>Web Page</a:t>
            </a:r>
            <a:endParaRPr lang="en-IN" sz="2800" dirty="0">
              <a:solidFill>
                <a:srgbClr val="002060"/>
              </a:solidFill>
              <a:latin typeface="Algerian" panose="04020705040A02060702" pitchFamily="82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B7BF65-7A21-BF59-A785-E7B79E6735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1596080"/>
            <a:ext cx="9638347" cy="3991920"/>
          </a:xfrm>
        </p:spPr>
      </p:pic>
    </p:spTree>
    <p:extLst>
      <p:ext uri="{BB962C8B-B14F-4D97-AF65-F5344CB8AC3E}">
        <p14:creationId xmlns:p14="http://schemas.microsoft.com/office/powerpoint/2010/main" val="2325809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4BCD7-0E94-9780-13AE-3418C585C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705" y="243841"/>
            <a:ext cx="3856037" cy="589279"/>
          </a:xfrm>
        </p:spPr>
        <p:txBody>
          <a:bodyPr/>
          <a:lstStyle/>
          <a:p>
            <a:r>
              <a:rPr lang="en-US" u="sng" dirty="0">
                <a:solidFill>
                  <a:srgbClr val="002060"/>
                </a:solidFill>
                <a:latin typeface="Algerian" panose="04020705040A02060702" pitchFamily="82" charset="0"/>
              </a:rPr>
              <a:t>Tags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BE60A7-A00B-06C8-3DC4-D4BCC69E7A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6705" y="904240"/>
            <a:ext cx="3856037" cy="4886960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Used to add images in a web page.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Syntax :</a:t>
            </a:r>
          </a:p>
          <a:p>
            <a:r>
              <a:rPr lang="en-US" sz="2000" dirty="0"/>
              <a:t>   &lt;img src=“url”&gt;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Self closing tag.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u="sng" dirty="0">
                <a:solidFill>
                  <a:schemeClr val="accent5">
                    <a:lumMod val="50000"/>
                  </a:schemeClr>
                </a:solidFill>
              </a:rPr>
              <a:t>Example :</a:t>
            </a:r>
          </a:p>
          <a:p>
            <a:r>
              <a:rPr lang="en-US" sz="2000" dirty="0"/>
              <a:t>&lt;body&gt;</a:t>
            </a:r>
          </a:p>
          <a:p>
            <a:r>
              <a:rPr lang="en-US" sz="2000" dirty="0"/>
              <a:t>&lt;img src=“ “alt=“ “&gt;</a:t>
            </a:r>
          </a:p>
          <a:p>
            <a:r>
              <a:rPr lang="en-US" sz="2000" dirty="0"/>
              <a:t>&lt;/body&gt;</a:t>
            </a:r>
            <a:endParaRPr lang="en-IN" sz="2000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D1D3661-9C2B-963D-FD8B-2BABF77C9F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361" y="1443426"/>
            <a:ext cx="5100320" cy="3496485"/>
          </a:xfrm>
        </p:spPr>
      </p:pic>
    </p:spTree>
    <p:extLst>
      <p:ext uri="{BB962C8B-B14F-4D97-AF65-F5344CB8AC3E}">
        <p14:creationId xmlns:p14="http://schemas.microsoft.com/office/powerpoint/2010/main" val="2507703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8E10A-D2CD-98BB-6FC6-4AFB6AA5E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5243802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rgbClr val="002060"/>
                </a:solidFill>
                <a:latin typeface="Algerian" panose="04020705040A02060702" pitchFamily="82" charset="0"/>
              </a:rPr>
              <a:t>Thank you</a:t>
            </a:r>
            <a:endParaRPr lang="en-IN" sz="5400" dirty="0">
              <a:solidFill>
                <a:srgbClr val="002060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2110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8751C-1D4C-2AF0-7988-BA5AAB981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u="sng" dirty="0">
                <a:solidFill>
                  <a:schemeClr val="accent5">
                    <a:lumMod val="50000"/>
                  </a:schemeClr>
                </a:solidFill>
                <a:latin typeface="Algerian" panose="04020705040A02060702" pitchFamily="82" charset="0"/>
              </a:rPr>
              <a:t>Introduction</a:t>
            </a:r>
            <a:endParaRPr lang="en-IN" b="1" u="sng" dirty="0">
              <a:solidFill>
                <a:schemeClr val="accent5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2EA55-2D24-FB27-7F9E-6100CF21A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89995"/>
          </a:xfrm>
        </p:spPr>
        <p:txBody>
          <a:bodyPr/>
          <a:lstStyle/>
          <a:p>
            <a:r>
              <a:rPr lang="en-US" dirty="0"/>
              <a:t>HTML :- Hyper Text Markup Language</a:t>
            </a:r>
          </a:p>
          <a:p>
            <a:r>
              <a:rPr lang="en-US" dirty="0"/>
              <a:t>HTML is the standard markup language used to create and structure content on the web. </a:t>
            </a:r>
          </a:p>
          <a:p>
            <a:r>
              <a:rPr lang="en-US" dirty="0"/>
              <a:t>Markup Language :- HTML uses tags and attributes to annotate text, images, and other content to instruct web browsers how to display them.</a:t>
            </a:r>
          </a:p>
          <a:p>
            <a:r>
              <a:rPr lang="en-US" dirty="0"/>
              <a:t>Structure :- HTML documents are structured as a hierarchy of elements nested within one another. Elements typically consist of a start tag, content, and an end tag.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7497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63D86-4BB9-299C-9524-AE32F9E13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u="sng" dirty="0">
                <a:solidFill>
                  <a:srgbClr val="002060"/>
                </a:solidFill>
                <a:latin typeface="Algerian" panose="04020705040A02060702" pitchFamily="82" charset="0"/>
              </a:rPr>
              <a:t>Elements and tags</a:t>
            </a:r>
            <a:endParaRPr lang="en-IN" u="sng" dirty="0">
              <a:solidFill>
                <a:srgbClr val="00206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B7C4E-3499-4B2B-6EED-E716112B0C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010" y="2249486"/>
            <a:ext cx="4878389" cy="44662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Elements and Tags :=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&lt;html&gt;	    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&lt;head&gt;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&lt;body&gt;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&lt;p&gt;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&lt;h1&gt; to &lt;h6&gt;</a:t>
            </a:r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1FCBA2-B218-6009-A7B5-B8EC4D97A8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98999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&lt;div&gt;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&lt;span&gt;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&lt;image&gt;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&lt;a&gt;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&lt;u&gt;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&lt;em&gt;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2756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EE140-C8A4-8B87-1520-18075B0D9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u="sng" dirty="0">
                <a:solidFill>
                  <a:schemeClr val="accent5">
                    <a:lumMod val="50000"/>
                  </a:schemeClr>
                </a:solidFill>
                <a:latin typeface="Algerian" panose="04020705040A02060702" pitchFamily="82" charset="0"/>
              </a:rPr>
              <a:t>Attributes</a:t>
            </a:r>
            <a:endParaRPr lang="en-IN" b="1" u="sng" dirty="0">
              <a:solidFill>
                <a:schemeClr val="accent5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2C33F-4A00-6A57-FCB1-5DCDC558A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Elements can have attributes that provide additional information about them.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Attributes appear within the start tag of the element and are written as name-value pairs.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Attributes are case-sensitive.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Multiple attributes can be used on a single element, separated by spaces. The order of attributes doesn’t matter.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Attributes values must be enclosed in quotation marks.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1504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D8861-A751-FBC2-924C-AB647F1BC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cap="none" dirty="0">
                <a:solidFill>
                  <a:srgbClr val="002060"/>
                </a:solidFill>
                <a:latin typeface="Algerian" panose="04020705040A02060702" pitchFamily="82" charset="0"/>
              </a:rPr>
              <a:t>Basic Structure Of Html</a:t>
            </a:r>
            <a:endParaRPr lang="en-IN" cap="none" dirty="0">
              <a:solidFill>
                <a:srgbClr val="00206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EC673-B84C-B120-4455-D0913842E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32403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&lt;!DOCTYPE html&gt;</a:t>
            </a:r>
          </a:p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	&lt;head&gt;</a:t>
            </a:r>
          </a:p>
          <a:p>
            <a:pPr marL="0" indent="0">
              <a:buNone/>
            </a:pPr>
            <a:r>
              <a:rPr lang="en-US" dirty="0"/>
              <a:t>		&lt;title&gt;My Web Page&lt;/title&gt;</a:t>
            </a:r>
          </a:p>
          <a:p>
            <a:pPr marL="0" indent="0">
              <a:buNone/>
            </a:pPr>
            <a:r>
              <a:rPr lang="en-US" dirty="0"/>
              <a:t>	&lt;/head&gt;</a:t>
            </a:r>
          </a:p>
          <a:p>
            <a:pPr marL="0" indent="0">
              <a:buNone/>
            </a:pPr>
            <a:r>
              <a:rPr lang="en-US" dirty="0"/>
              <a:t>	&lt;body&gt;</a:t>
            </a:r>
          </a:p>
          <a:p>
            <a:pPr marL="0" indent="0">
              <a:buNone/>
            </a:pPr>
            <a:r>
              <a:rPr lang="en-US" dirty="0"/>
              <a:t>		&lt;h1&gt;Hello Word ! &lt;/h1&gt;</a:t>
            </a:r>
          </a:p>
          <a:p>
            <a:pPr marL="0" indent="0">
              <a:buNone/>
            </a:pPr>
            <a:r>
              <a:rPr lang="en-US" dirty="0"/>
              <a:t>		&lt;p&gt;This is my homepage. &lt;/p&gt;</a:t>
            </a:r>
          </a:p>
          <a:p>
            <a:pPr marL="0" indent="0">
              <a:buNone/>
            </a:pPr>
            <a:r>
              <a:rPr lang="en-US" dirty="0"/>
              <a:t>	&lt;/body&gt;</a:t>
            </a:r>
          </a:p>
          <a:p>
            <a:pPr marL="0" indent="0">
              <a:buNone/>
            </a:pPr>
            <a:r>
              <a:rPr lang="en-IN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848020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1EEF5-3214-5750-FA75-846DA9EB5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21002"/>
          </a:xfrm>
        </p:spPr>
        <p:txBody>
          <a:bodyPr/>
          <a:lstStyle/>
          <a:p>
            <a:pPr algn="ctr"/>
            <a:r>
              <a:rPr lang="en-US" cap="none" dirty="0">
                <a:solidFill>
                  <a:srgbClr val="002060"/>
                </a:solidFill>
                <a:latin typeface="Algerian" panose="04020705040A02060702" pitchFamily="82" charset="0"/>
              </a:rPr>
              <a:t>Explanation of Structure</a:t>
            </a:r>
            <a:endParaRPr lang="en-IN" cap="none" dirty="0">
              <a:solidFill>
                <a:srgbClr val="00206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2E584-9871-95BA-CFF0-0C8AC1650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78000"/>
            <a:ext cx="9905999" cy="4155440"/>
          </a:xfrm>
        </p:spPr>
        <p:txBody>
          <a:bodyPr/>
          <a:lstStyle/>
          <a:p>
            <a:r>
              <a:rPr lang="en-US" dirty="0"/>
              <a:t>&lt;!DOCTYPE html&gt; :- Declares the document type.</a:t>
            </a:r>
          </a:p>
          <a:p>
            <a:r>
              <a:rPr lang="en-US" dirty="0"/>
              <a:t>&lt;html&gt; :- Root element of the HTML document.</a:t>
            </a:r>
          </a:p>
          <a:p>
            <a:r>
              <a:rPr lang="en-US" dirty="0"/>
              <a:t>&lt;head&gt; :- Contains metadata about the document , not visible to the user.</a:t>
            </a:r>
          </a:p>
          <a:p>
            <a:r>
              <a:rPr lang="en-US" dirty="0"/>
              <a:t>&lt;title&gt; :- Sets the title of the page , displayed in the browser’s tab.</a:t>
            </a:r>
          </a:p>
          <a:p>
            <a:r>
              <a:rPr lang="en-US" dirty="0"/>
              <a:t>&lt;body&gt; :- Contains the visible content of the page.</a:t>
            </a:r>
          </a:p>
          <a:p>
            <a:r>
              <a:rPr lang="en-US" dirty="0"/>
              <a:t>&lt;h1&gt; to &lt;h6&gt; :- Heading in any Web page in html.</a:t>
            </a:r>
          </a:p>
          <a:p>
            <a:r>
              <a:rPr lang="en-US" dirty="0"/>
              <a:t>&lt;p&gt; :- used for paragraph of the Web Page in HTML.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9550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48133-10A5-EADF-195C-45BC14848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41322"/>
          </a:xfrm>
        </p:spPr>
        <p:txBody>
          <a:bodyPr/>
          <a:lstStyle/>
          <a:p>
            <a:pPr algn="ctr"/>
            <a:r>
              <a:rPr lang="en-US" cap="none" dirty="0">
                <a:solidFill>
                  <a:srgbClr val="002060"/>
                </a:solidFill>
                <a:latin typeface="Algerian" panose="04020705040A02060702" pitchFamily="82" charset="0"/>
              </a:rPr>
              <a:t>Element Types</a:t>
            </a:r>
            <a:endParaRPr lang="en-IN" cap="none" dirty="0">
              <a:solidFill>
                <a:srgbClr val="00206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ED11D-6044-FDC1-1B0E-946CA033E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6720" y="1178560"/>
            <a:ext cx="9350691" cy="461264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     Block Level :=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Takes up full block or width and adds structure in the web page.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Always starts from new line.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Always end before the new line.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Example :</a:t>
            </a:r>
          </a:p>
          <a:p>
            <a:pPr marL="0" indent="0">
              <a:buNone/>
            </a:pPr>
            <a:r>
              <a:rPr lang="en-US" dirty="0"/>
              <a:t>	 &lt;p&gt;</a:t>
            </a:r>
          </a:p>
          <a:p>
            <a:pPr marL="0" indent="0">
              <a:buNone/>
            </a:pPr>
            <a:r>
              <a:rPr lang="en-US" dirty="0"/>
              <a:t>	 &lt;div&gt;</a:t>
            </a:r>
          </a:p>
          <a:p>
            <a:pPr marL="0" indent="0">
              <a:buNone/>
            </a:pPr>
            <a:r>
              <a:rPr lang="en-US" dirty="0"/>
              <a:t>	 &lt;h1&gt; to &lt;h6&gt;</a:t>
            </a:r>
          </a:p>
          <a:p>
            <a:pPr marL="0" indent="0">
              <a:buNone/>
            </a:pPr>
            <a:r>
              <a:rPr lang="en-US" dirty="0"/>
              <a:t>	 &lt;ol&gt; </a:t>
            </a:r>
          </a:p>
          <a:p>
            <a:pPr marL="0" indent="0">
              <a:buNone/>
            </a:pPr>
            <a:r>
              <a:rPr lang="en-US" dirty="0"/>
              <a:t>	 &lt;ul&gt;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  <p:sp>
        <p:nvSpPr>
          <p:cNvPr id="4" name="Star: 5 Points 3">
            <a:extLst>
              <a:ext uri="{FF2B5EF4-FFF2-40B4-BE49-F238E27FC236}">
                <a16:creationId xmlns:a16="http://schemas.microsoft.com/office/drawing/2014/main" id="{C3722609-7056-AF8C-2F09-0EED82515CBD}"/>
              </a:ext>
            </a:extLst>
          </p:cNvPr>
          <p:cNvSpPr/>
          <p:nvPr/>
        </p:nvSpPr>
        <p:spPr>
          <a:xfrm>
            <a:off x="1845944" y="1259840"/>
            <a:ext cx="243840" cy="243840"/>
          </a:xfrm>
          <a:prstGeom prst="star5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6672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27935-37DE-D8B0-BC6A-D10101E2B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51482"/>
          </a:xfrm>
        </p:spPr>
        <p:txBody>
          <a:bodyPr/>
          <a:lstStyle/>
          <a:p>
            <a:r>
              <a:rPr lang="en-US" cap="none" dirty="0">
                <a:solidFill>
                  <a:srgbClr val="002060"/>
                </a:solidFill>
                <a:latin typeface="Algerian" panose="04020705040A02060702" pitchFamily="82" charset="0"/>
              </a:rPr>
              <a:t>Element Types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C7BE6-F03E-4285-B4C1-4FF3E6193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76400"/>
            <a:ext cx="9905999" cy="4114801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    Inline Level :=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Takes up what is requires and adds meaning to the web page.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Always starts from where the previous element ended.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Example :</a:t>
            </a:r>
          </a:p>
          <a:p>
            <a:pPr marL="0" indent="0">
              <a:buNone/>
            </a:pPr>
            <a:r>
              <a:rPr lang="en-US" dirty="0"/>
              <a:t>	&lt;span&gt;</a:t>
            </a:r>
          </a:p>
          <a:p>
            <a:pPr marL="0" indent="0">
              <a:buNone/>
            </a:pPr>
            <a:r>
              <a:rPr lang="en-US" dirty="0"/>
              <a:t>	&lt;strong&gt;</a:t>
            </a:r>
          </a:p>
          <a:p>
            <a:pPr marL="0" indent="0">
              <a:buNone/>
            </a:pPr>
            <a:r>
              <a:rPr lang="en-US" dirty="0"/>
              <a:t>	&lt;em&gt;</a:t>
            </a:r>
          </a:p>
          <a:p>
            <a:pPr marL="0" indent="0">
              <a:buNone/>
            </a:pPr>
            <a:r>
              <a:rPr lang="en-US" dirty="0"/>
              <a:t>	&lt;img&gt;</a:t>
            </a:r>
          </a:p>
          <a:p>
            <a:pPr marL="0" indent="0">
              <a:buNone/>
            </a:pPr>
            <a:r>
              <a:rPr lang="en-US" dirty="0"/>
              <a:t>	&lt;a&gt;</a:t>
            </a:r>
            <a:endParaRPr lang="en-IN" dirty="0"/>
          </a:p>
        </p:txBody>
      </p:sp>
      <p:sp>
        <p:nvSpPr>
          <p:cNvPr id="4" name="Star: 5 Points 3">
            <a:extLst>
              <a:ext uri="{FF2B5EF4-FFF2-40B4-BE49-F238E27FC236}">
                <a16:creationId xmlns:a16="http://schemas.microsoft.com/office/drawing/2014/main" id="{6A413290-88C5-0C3C-5CEF-2E6FB2ABF41E}"/>
              </a:ext>
            </a:extLst>
          </p:cNvPr>
          <p:cNvSpPr/>
          <p:nvPr/>
        </p:nvSpPr>
        <p:spPr>
          <a:xfrm>
            <a:off x="1166812" y="1808480"/>
            <a:ext cx="314960" cy="243840"/>
          </a:xfrm>
          <a:prstGeom prst="star5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5213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D3FC-4C46-41D4-5D3B-A6EC7278D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539722"/>
          </a:xfrm>
        </p:spPr>
        <p:txBody>
          <a:bodyPr>
            <a:normAutofit/>
          </a:bodyPr>
          <a:lstStyle/>
          <a:p>
            <a:r>
              <a:rPr lang="en-US" sz="3200" cap="none" dirty="0">
                <a:solidFill>
                  <a:srgbClr val="002060"/>
                </a:solidFill>
                <a:latin typeface="Algerian" panose="04020705040A02060702" pitchFamily="82" charset="0"/>
              </a:rPr>
              <a:t>&lt;Head&gt; Element</a:t>
            </a:r>
            <a:endParaRPr lang="en-IN" sz="3200" cap="none" dirty="0">
              <a:solidFill>
                <a:srgbClr val="00206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EE6C7-079C-3629-6EE2-AC9BCD11D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59840"/>
            <a:ext cx="9905999" cy="4531361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Container for metadata (data about data) and link references.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Includes elements like &lt;meta&gt;, &lt;title&gt;, &lt;link&gt;, &lt;style&gt;, &lt;script&gt;, etc.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Example :</a:t>
            </a:r>
          </a:p>
          <a:p>
            <a:pPr marL="0" indent="0">
              <a:buNone/>
            </a:pPr>
            <a:r>
              <a:rPr lang="en-US" dirty="0"/>
              <a:t>&lt;head&gt;</a:t>
            </a:r>
          </a:p>
          <a:p>
            <a:pPr marL="0" indent="0">
              <a:buNone/>
            </a:pPr>
            <a:r>
              <a:rPr lang="en-US" dirty="0"/>
              <a:t>	&lt;meta charset=“UTF-8”&gt;</a:t>
            </a:r>
          </a:p>
          <a:p>
            <a:pPr marL="0" indent="0">
              <a:buNone/>
            </a:pPr>
            <a:r>
              <a:rPr lang="en-US" dirty="0"/>
              <a:t>	&lt;meta name=“description” content=“Description of the page”&gt;</a:t>
            </a:r>
          </a:p>
          <a:p>
            <a:pPr marL="0" indent="0">
              <a:buNone/>
            </a:pPr>
            <a:r>
              <a:rPr lang="en-US" dirty="0"/>
              <a:t>	&lt;title&gt;Page Title&lt;/title&gt;</a:t>
            </a:r>
          </a:p>
          <a:p>
            <a:pPr marL="0" indent="0">
              <a:buNone/>
            </a:pPr>
            <a:r>
              <a:rPr lang="en-US" dirty="0"/>
              <a:t>	&lt;link rel=“stylesheet” href=“styles.css”&gt;</a:t>
            </a:r>
          </a:p>
          <a:p>
            <a:pPr marL="0" indent="0">
              <a:buNone/>
            </a:pPr>
            <a:r>
              <a:rPr lang="en-US" dirty="0"/>
              <a:t>	&lt;script src=“script.js”&gt;&lt;/script&gt;</a:t>
            </a:r>
          </a:p>
          <a:p>
            <a:pPr marL="0" indent="0">
              <a:buNone/>
            </a:pPr>
            <a:r>
              <a:rPr lang="en-US" dirty="0"/>
              <a:t>&lt;/head&gt;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9748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177</TotalTime>
  <Words>1019</Words>
  <Application>Microsoft Office PowerPoint</Application>
  <PresentationFormat>Widescreen</PresentationFormat>
  <Paragraphs>146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Algerian</vt:lpstr>
      <vt:lpstr>Arial</vt:lpstr>
      <vt:lpstr>Arial Narrow</vt:lpstr>
      <vt:lpstr>Tw Cen MT</vt:lpstr>
      <vt:lpstr>Wingdings</vt:lpstr>
      <vt:lpstr>Circuit</vt:lpstr>
      <vt:lpstr>HTML Markup for web designing</vt:lpstr>
      <vt:lpstr>Introduction</vt:lpstr>
      <vt:lpstr>Elements and tags</vt:lpstr>
      <vt:lpstr>Attributes</vt:lpstr>
      <vt:lpstr>Basic Structure Of Html</vt:lpstr>
      <vt:lpstr>Explanation of Structure</vt:lpstr>
      <vt:lpstr>Element Types</vt:lpstr>
      <vt:lpstr>Element Types</vt:lpstr>
      <vt:lpstr>&lt;Head&gt; Element</vt:lpstr>
      <vt:lpstr>&lt;Body&gt; Element</vt:lpstr>
      <vt:lpstr>Headings</vt:lpstr>
      <vt:lpstr>Tags</vt:lpstr>
      <vt:lpstr>Example :</vt:lpstr>
      <vt:lpstr>Web Page</vt:lpstr>
      <vt:lpstr>Tags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Kanishka Patel</dc:creator>
  <cp:lastModifiedBy>Kanishka Patel</cp:lastModifiedBy>
  <cp:revision>13</cp:revision>
  <dcterms:created xsi:type="dcterms:W3CDTF">2024-12-19T21:46:04Z</dcterms:created>
  <dcterms:modified xsi:type="dcterms:W3CDTF">2024-12-20T00:44:00Z</dcterms:modified>
</cp:coreProperties>
</file>