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805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35062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sz="1200" b="0" i="0" u="none" strike="noStrike" cap="none" baseline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6453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1923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/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9928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63303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7886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 txBox="1">
            <a:spLocks noGrp="1"/>
          </p:cNvSpPr>
          <p:nvPr>
            <p:ph type="sldNum" idx="12"/>
          </p:nvPr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809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136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/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5009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37893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20108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/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882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16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5086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0943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9315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66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6088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/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Font typeface="Times New Roman"/>
              <a:buNone/>
            </a:pPr>
            <a:r>
              <a:rPr lang="en-US" sz="12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3886200" y="8721725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070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14400" y="4360862"/>
            <a:ext cx="5029199" cy="413067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688975"/>
            <a:ext cx="4589462" cy="3441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3639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44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ga-IE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62200"/>
            <a:ext cx="8077200" cy="1143000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ga-IE" smtClean="0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10" descr="LIT_IC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2400"/>
            <a:ext cx="5481827" cy="222838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400" b="0" i="0" u="none" strike="noStrike" cap="none" baseline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400" b="0" i="0" u="none" strike="noStrike" cap="none" baseline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400" b="0" i="0" u="none" strike="noStrike" cap="none" baseline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1371600"/>
            <a:ext cx="8839199" cy="533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IT_IC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173" y="-20440"/>
            <a:ext cx="909827" cy="369848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400" b="0" i="0" u="none" strike="noStrike" cap="none" baseline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  <p:pic>
        <p:nvPicPr>
          <p:cNvPr id="10" name="Picture 9" descr="LIT_IC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0"/>
            <a:ext cx="1295400" cy="52658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400" b="0" i="0" u="none" strike="noStrike" cap="none" baseline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447800"/>
            <a:ext cx="8839200" cy="525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400" b="0" i="0" u="none" strike="noStrike" cap="none" baseline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400" b="0" i="0" u="none" strike="noStrike" cap="none" baseline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400" b="0" i="0" u="none" strike="noStrike" cap="none" baseline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ga-IE" smtClean="0"/>
              <a:t>Click to edit Master text styles</a:t>
            </a:r>
          </a:p>
          <a:p>
            <a:pPr lvl="1" eaLnBrk="1" latinLnBrk="0" hangingPunct="1"/>
            <a:r>
              <a:rPr lang="ga-IE" smtClean="0"/>
              <a:t>Second level</a:t>
            </a:r>
          </a:p>
          <a:p>
            <a:pPr lvl="2" eaLnBrk="1" latinLnBrk="0" hangingPunct="1"/>
            <a:r>
              <a:rPr lang="ga-IE" smtClean="0"/>
              <a:t>Third level</a:t>
            </a:r>
          </a:p>
          <a:p>
            <a:pPr lvl="3" eaLnBrk="1" latinLnBrk="0" hangingPunct="1"/>
            <a:r>
              <a:rPr lang="ga-IE" smtClean="0"/>
              <a:t>Fourth level</a:t>
            </a:r>
          </a:p>
          <a:p>
            <a:pPr lvl="4" eaLnBrk="1" latinLnBrk="0" hangingPunct="1"/>
            <a:r>
              <a:rPr lang="ga-IE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400" b="0" i="0" u="none" strike="noStrike" cap="none" baseline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ga-IE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400" b="0" i="0" u="none" strike="noStrike" cap="none" baseline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ga-IE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ga-IE" smtClean="0"/>
              <a:t>Click to edit Master text styles</a:t>
            </a:r>
          </a:p>
          <a:p>
            <a:pPr lvl="1" eaLnBrk="1" latinLnBrk="0" hangingPunct="1"/>
            <a:r>
              <a:rPr kumimoji="0" lang="ga-IE" smtClean="0"/>
              <a:t>Second level</a:t>
            </a:r>
          </a:p>
          <a:p>
            <a:pPr lvl="2" eaLnBrk="1" latinLnBrk="0" hangingPunct="1"/>
            <a:r>
              <a:rPr kumimoji="0" lang="ga-IE" smtClean="0"/>
              <a:t>Third level</a:t>
            </a:r>
          </a:p>
          <a:p>
            <a:pPr lvl="3" eaLnBrk="1" latinLnBrk="0" hangingPunct="1"/>
            <a:r>
              <a:rPr kumimoji="0" lang="ga-IE" smtClean="0"/>
              <a:t>Fourth level</a:t>
            </a:r>
          </a:p>
          <a:p>
            <a:pPr lvl="4" eaLnBrk="1" latinLnBrk="0" hangingPunct="1"/>
            <a:r>
              <a:rPr kumimoji="0" lang="ga-I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400" b="0" i="0" u="none" strike="noStrike" cap="none" baseline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oz.com/beginners-guide-to-seo/" TargetMode="External"/><Relationship Id="rId4" Type="http://schemas.openxmlformats.org/officeDocument/2006/relationships/hyperlink" Target="http://www.tutorialspoint.com/seo/index.htm" TargetMode="External"/><Relationship Id="rId5" Type="http://schemas.openxmlformats.org/officeDocument/2006/relationships/hyperlink" Target="http://backlinko.com/seo-techniques" TargetMode="External"/><Relationship Id="rId6" Type="http://schemas.openxmlformats.org/officeDocument/2006/relationships/hyperlink" Target="http://www.shoutmeloud.com/on-page-seo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ruceclay.com/blog/seo-checklis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4400" b="0" i="0" u="none" strike="noStrike" cap="none" baseline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Search Engine Optimization	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Verdana"/>
              <a:buNone/>
            </a:pPr>
            <a:r>
              <a:rPr lang="en-US" sz="32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</a:t>
            </a:r>
            <a:endParaRPr lang="en-US" sz="3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4400" b="1" i="0" u="none" strike="noStrike" cap="small" baseline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Need of SEO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your site cannot be found by search engines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then your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content cannot be put into their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database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Your site is “</a:t>
            </a:r>
            <a:r>
              <a:rPr lang="en-US" sz="28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unfindable</a:t>
            </a:r>
            <a:r>
              <a:rPr lang="en-US" sz="2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” </a:t>
            </a:r>
            <a:endParaRPr lang="en-US" sz="2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4" name="Shape 29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folHlink"/>
              </a:buClr>
              <a:buSzPct val="45833"/>
              <a:buFont typeface="Arial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majority of web traffic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(64%) is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driven by the major commercial search engines - Yahoo!, MSN, Google &amp;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AskJeeves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201" y="2947950"/>
            <a:ext cx="6347717" cy="381921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3000" b="1" i="0" u="none" strike="noStrike" cap="small" baseline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How to Conduct Keyword Research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Brainstorming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Surveying Customers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Applying Data from KW Research Tools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Term Selection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Performance Testing and Analytics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4400" b="1" i="0" u="none" strike="noStrike" cap="small" baseline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Page Ranking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Verdana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ranking is the basic criteria by which organic Search Engines index and then retrieve documents.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Verdana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444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4400" b="1" i="0" u="none" strike="noStrike" cap="small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page Ranking Done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45312"/>
              <a:buFont typeface="Arial"/>
              <a:buChar char="●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 organic search engine software spider is a piece of software that acts like an electronic librarian who cuts out the content pages of every book of library in the world sorts them into a extremely large master index.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Verdana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45833"/>
              <a:buFont typeface="Arial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basic principal is that the index is made from the actual content of site.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4400" b="1" i="0" u="none" strike="noStrike" cap="small" baseline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Key Concepts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Verdana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Web site appears in the returned matches depends on 5 factors: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Verdana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-Which Keywords the user entered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Verdana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-Your web page Keyword Density for these keywords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Verdana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-Your web page Keyword Prominence (page location) for these keywords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Verdana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-Your Link Popularity – the number of other sites that link to you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Verdana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-Your link and keyword </a:t>
            </a: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Relevancy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Verdana"/>
              <a:buNone/>
            </a:pPr>
            <a:r>
              <a:rPr lang="en-US" sz="2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-And much much more!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Verdana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Verdana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Verdana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Verdana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4" name="Shape 3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/>
              <a:t/>
            </a:r>
            <a:br>
              <a:rPr lang="en-US"/>
            </a:br>
            <a:r>
              <a:rPr lang="en-US" sz="4400" b="1" i="0" u="none" strike="noStrike" cap="small" baseline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ADVANTAGES OF SEO</a:t>
            </a:r>
            <a:br>
              <a:rPr lang="en-US" sz="4400" b="1" i="0" u="none" strike="noStrike" cap="small" baseline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lang="en-US" sz="4400" b="1" i="0" u="none" strike="noStrike" cap="small" baseline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Perspective (Global / Regional)</a:t>
            </a:r>
          </a:p>
          <a:p>
            <a:pPr marL="0" marR="0" lvl="0" indent="0" algn="l" rtl="0">
              <a:spcBef>
                <a:spcPts val="0"/>
              </a:spcBef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Targeted Traffic</a:t>
            </a:r>
          </a:p>
          <a:p>
            <a:pPr marL="0" marR="0" lvl="0" indent="0" algn="l" rtl="0">
              <a:spcBef>
                <a:spcPts val="0"/>
              </a:spcBef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Increase Visibility</a:t>
            </a:r>
          </a:p>
          <a:p>
            <a:pPr marL="0" marR="0" lvl="0" indent="0" algn="l" rtl="0">
              <a:spcBef>
                <a:spcPts val="0"/>
              </a:spcBef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High ROI (Return on Investment)</a:t>
            </a:r>
          </a:p>
          <a:p>
            <a:pPr marL="0" marR="0" lvl="0" indent="0" algn="l" rtl="0">
              <a:spcBef>
                <a:spcPts val="0"/>
              </a:spcBef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Long term positioning</a:t>
            </a:r>
          </a:p>
          <a:p>
            <a:pPr marL="0" marR="0" lvl="0" indent="0" algn="l" rtl="0">
              <a:spcBef>
                <a:spcPts val="0"/>
              </a:spcBef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Cost-effective</a:t>
            </a:r>
          </a:p>
          <a:p>
            <a:pPr marL="0" marR="0" lvl="0" indent="0" algn="l" rtl="0">
              <a:spcBef>
                <a:spcPts val="0"/>
              </a:spcBef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Flexibility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4" name="Shape 34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4400" b="1" i="0" u="none" strike="noStrike" cap="small" baseline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DISADVANTAGES OF SEO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folHlink"/>
              </a:buClr>
              <a:buSzPct val="45833"/>
              <a:buFont typeface="Arial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 may be prevented from competing on a level playing field, because competitors and even affiliates may use less ethical black hat SEO techniques.</a:t>
            </a:r>
          </a:p>
          <a:p>
            <a:pPr marL="0" marR="0" lvl="0" indent="0" algn="l" rtl="0">
              <a:spcBef>
                <a:spcPts val="0"/>
              </a:spcBef>
              <a:buClr>
                <a:schemeClr val="folHlink"/>
              </a:buClr>
              <a:buSzPct val="45833"/>
              <a:buFont typeface="Arial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 a consequence, the biggest disadvantage of SEO is a lack of control. You are subject to changes in the algorithm.</a:t>
            </a:r>
          </a:p>
          <a:p>
            <a:pPr marL="0" marR="0" lvl="0" indent="0" algn="l" rtl="0">
              <a:spcBef>
                <a:spcPts val="0"/>
              </a:spcBef>
              <a:buClr>
                <a:schemeClr val="folHlink"/>
              </a:buClr>
              <a:buSzPct val="45833"/>
              <a:buFont typeface="Arial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competitive sectors it may be very difficult to get listed in the top few results for competitive phrases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2" name="Shape 35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4400" b="1" i="0" u="none" strike="noStrike" cap="small" baseline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45312"/>
              <a:buFont typeface="Arial"/>
              <a:buChar char="●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Unique Content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45312"/>
              <a:buFont typeface="Arial"/>
              <a:buChar char="●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Link Friendly Formatting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45312"/>
              <a:buFont typeface="Arial"/>
              <a:buChar char="●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Avoid Black Hat SEO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45312"/>
              <a:buFont typeface="Arial"/>
              <a:buChar char="●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Content relevant keywords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45312"/>
              <a:buFont typeface="Arial"/>
              <a:buChar char="●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Market Awareness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45312"/>
              <a:buFont typeface="Arial"/>
              <a:buChar char="●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Unique HTML page title for every </a:t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landing page</a:t>
            </a:r>
          </a:p>
        </p:txBody>
      </p:sp>
      <p:sp>
        <p:nvSpPr>
          <p:cNvPr id="360" name="Shape 36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SEO </a:t>
            </a:r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http://www.bruceclay.com/blog/seo-checklist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https://moz.com/beginners-guide-to-seo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www.tutorialspoint.com/seo/index.htm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backlinko.com/seo-techniques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www.shoutmeloud.com/on-page-seo.html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5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4400" b="1" i="0" u="none" strike="noStrike" cap="small" baseline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Presentation Overview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444500" algn="l" rtl="0"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ct val="44444"/>
              <a:buFont typeface="Arial"/>
              <a:buChar char="●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Search Engine Basics</a:t>
            </a:r>
          </a:p>
          <a:p>
            <a:pPr marL="0" marR="0" lvl="0" indent="444500" algn="l" rtl="0"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ct val="44444"/>
              <a:buFont typeface="Arial"/>
              <a:buChar char="●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is SEO?</a:t>
            </a:r>
          </a:p>
          <a:p>
            <a:pPr marL="0" marR="0" lvl="0" indent="444500" algn="l" rtl="0"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ct val="44444"/>
              <a:buFont typeface="Arial"/>
              <a:buChar char="●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Need of SEO</a:t>
            </a:r>
          </a:p>
          <a:p>
            <a:pPr marL="0" marR="0" lvl="0" indent="444500" algn="l" rtl="0"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ct val="44444"/>
              <a:buFont typeface="Arial"/>
              <a:buChar char="●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to Conduct Keyword Research</a:t>
            </a:r>
          </a:p>
          <a:p>
            <a:pPr marL="0" marR="0" lvl="0" indent="444500" algn="l" rtl="0"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ct val="44444"/>
              <a:buFont typeface="Arial"/>
              <a:buChar char="●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Page Ranking</a:t>
            </a:r>
          </a:p>
          <a:p>
            <a:pPr marL="0" marR="0" lvl="0" indent="444500" algn="l" rtl="0"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ct val="44444"/>
              <a:buFont typeface="Arial"/>
              <a:buChar char="●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page Ranking Done</a:t>
            </a:r>
          </a:p>
          <a:p>
            <a:pPr marL="0" marR="0" lvl="0" indent="444500" algn="l" rtl="0"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ct val="44444"/>
              <a:buFont typeface="Arial"/>
              <a:buChar char="●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Advantages and Disadvantages</a:t>
            </a:r>
          </a:p>
          <a:p>
            <a:pPr marL="0" marR="0" lvl="0" indent="444500" algn="l" rtl="0"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ct val="44444"/>
              <a:buFont typeface="Arial"/>
              <a:buChar char="●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</a:p>
          <a:p>
            <a:pPr marL="0" marR="0" lvl="0" indent="444500" algn="l" rtl="0">
              <a:spcBef>
                <a:spcPts val="540"/>
              </a:spcBef>
              <a:spcAft>
                <a:spcPts val="0"/>
              </a:spcAft>
              <a:buClr>
                <a:schemeClr val="folHlink"/>
              </a:buClr>
              <a:buSzPct val="44444"/>
              <a:buFont typeface="Arial"/>
              <a:buChar char="●"/>
            </a:pPr>
            <a:r>
              <a:rPr lang="en-US" sz="27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References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Verdana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4000" b="1" i="0" u="none" strike="noStrike" cap="small" baseline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Search Engine Basics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Search engines are programs that search documents for specified keywords and returns a list of the documents where the keywords were found. 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Verdana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Some of the popular Search Engine are Google,Bing,Ask,Bing,Baidu,e.t.c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4000" b="1" i="0" u="none" strike="noStrike" cap="small" baseline="0" dirty="0" smtClean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Search Engines</a:t>
            </a:r>
            <a:endParaRPr lang="en-US" sz="4000" b="1" i="0" u="none" strike="noStrike" cap="small" baseline="0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44642"/>
              <a:buNone/>
            </a:pP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Search 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Engine 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Functions:</a:t>
            </a:r>
            <a:endParaRPr lang="en-US" sz="2800" b="0" i="0" u="none" strike="noStrike" cap="none" baseline="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Verdana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1" i="0" u="none" strike="noStrike" cap="none" baseline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Web Crawling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1" i="0" u="none" strike="noStrike" cap="none" baseline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Indexing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1" i="0" u="none" strike="noStrike" cap="none" baseline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Ranking and Serving Results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Verdana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9" name="Shape 2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4000" b="1" i="0" u="none" strike="noStrike" cap="small" baseline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Types of Search Engine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Verdana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Search Engine are categorised in two categories based on their result gathering</a:t>
            </a:r>
            <a:r>
              <a:rPr lang="en-US" sz="3200" b="1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45312"/>
              <a:buFont typeface="Arial"/>
              <a:buChar char="●"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Crawler-Based Search Engines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Verdana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45312"/>
              <a:buFont typeface="Arial"/>
              <a:buChar char="●"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Human-Powered Directories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Verdana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4000" b="1" i="0" u="none" strike="noStrike" cap="small" baseline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Search Engine Basics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1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Crawler-Based Search Engines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Verdana"/>
              <a:buNone/>
            </a:pPr>
            <a:r>
              <a:rPr lang="en-US" sz="2800" b="1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These Search Engine</a:t>
            </a:r>
            <a:r>
              <a:rPr lang="en-US" sz="2800" b="1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their listings automatically by “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crawling” as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“web spider”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45312"/>
              <a:buFont typeface="Arial"/>
              <a:buChar char="●"/>
            </a:pPr>
            <a:r>
              <a:rPr lang="en-US" sz="3200" b="1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b="1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Human-Powered Directories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Verdana"/>
              <a:buNone/>
            </a:pPr>
            <a:r>
              <a:rPr lang="en-US" sz="2800" b="1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human-powered directory, such as the Open Directory, depends on humans for its listings. 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4400" b="1" i="0" u="none" strike="noStrike" cap="small" baseline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Search Engine Results Pages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7" name="Shape 25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3725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/>
        </p:nvSpPr>
        <p:spPr>
          <a:xfrm>
            <a:off x="5029200" y="3352800"/>
            <a:ext cx="1349375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200" b="0" i="0" u="none" strike="noStrike" cap="none" baseline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Paid Placement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200" b="0" i="0" u="none" strike="noStrike" cap="none" baseline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Results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5562600" y="4648200"/>
            <a:ext cx="7747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200" b="0" i="0" u="none" strike="noStrike" cap="none" baseline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Organic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200" b="0" i="0" u="none" strike="noStrike" cap="none" baseline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Results</a:t>
            </a:r>
          </a:p>
        </p:txBody>
      </p:sp>
      <p:cxnSp>
        <p:nvCxnSpPr>
          <p:cNvPr id="252" name="Shape 252"/>
          <p:cNvCxnSpPr/>
          <p:nvPr/>
        </p:nvCxnSpPr>
        <p:spPr>
          <a:xfrm rot="10800000">
            <a:off x="4800600" y="4876800"/>
            <a:ext cx="685799" cy="0"/>
          </a:xfrm>
          <a:prstGeom prst="straightConnector1">
            <a:avLst/>
          </a:prstGeom>
          <a:noFill/>
          <a:ln w="9525" cap="rnd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253" name="Shape 253"/>
          <p:cNvCxnSpPr/>
          <p:nvPr/>
        </p:nvCxnSpPr>
        <p:spPr>
          <a:xfrm flipH="1">
            <a:off x="5105399" y="5105400"/>
            <a:ext cx="457200" cy="304799"/>
          </a:xfrm>
          <a:prstGeom prst="straightConnector1">
            <a:avLst/>
          </a:prstGeom>
          <a:noFill/>
          <a:ln w="9525" cap="rnd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254" name="Shape 254"/>
          <p:cNvCxnSpPr/>
          <p:nvPr/>
        </p:nvCxnSpPr>
        <p:spPr>
          <a:xfrm rot="10800000">
            <a:off x="5867400" y="2819399"/>
            <a:ext cx="0" cy="457200"/>
          </a:xfrm>
          <a:prstGeom prst="straightConnector1">
            <a:avLst/>
          </a:prstGeom>
          <a:noFill/>
          <a:ln w="9525" cap="rnd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255" name="Shape 255"/>
          <p:cNvCxnSpPr/>
          <p:nvPr/>
        </p:nvCxnSpPr>
        <p:spPr>
          <a:xfrm rot="10800000">
            <a:off x="5105399" y="4343400"/>
            <a:ext cx="457200" cy="304799"/>
          </a:xfrm>
          <a:prstGeom prst="straightConnector1">
            <a:avLst/>
          </a:prstGeom>
          <a:noFill/>
          <a:ln w="9525" cap="rnd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256" name="Shape 256"/>
          <p:cNvCxnSpPr/>
          <p:nvPr/>
        </p:nvCxnSpPr>
        <p:spPr>
          <a:xfrm>
            <a:off x="6248400" y="3733800"/>
            <a:ext cx="533399" cy="0"/>
          </a:xfrm>
          <a:prstGeom prst="straightConnector1">
            <a:avLst/>
          </a:prstGeom>
          <a:noFill/>
          <a:ln w="9525" cap="rnd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lang="en-US" sz="4400" b="1" i="0" u="none" strike="noStrike" cap="small" baseline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What is SEO?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44642"/>
              <a:buFont typeface="Arial"/>
              <a:buChar char="●"/>
            </a:pPr>
            <a:r>
              <a:rPr lang="en-US" sz="2800" b="1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Search engine optimization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-US" sz="2800" b="1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SEO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is the process of improving the visibility of a website or a web page in search engines via the "natural," or un-paid ("organic" or "algorithmic"), search results.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Verdana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7" name="Shape 26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5" name="Shape 27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folHlink"/>
              </a:buClr>
              <a:buSzPct val="45312"/>
              <a:buFont typeface="Arial"/>
              <a:buChar char="●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SEO may target different kinds of search, including image search, local search, video search, academic search, news search and industry-specific vertical search engines.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7019925" y="6286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Verdana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</a:t>
            </a:r>
          </a:p>
        </p:txBody>
      </p:sp>
    </p:spTree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MP-WD-2012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619</Words>
  <Application>Microsoft Macintosh PowerPoint</Application>
  <PresentationFormat>On-screen Show (4:3)</PresentationFormat>
  <Paragraphs>157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Corbel</vt:lpstr>
      <vt:lpstr>Courier New</vt:lpstr>
      <vt:lpstr>Times New Roman</vt:lpstr>
      <vt:lpstr>Verdana</vt:lpstr>
      <vt:lpstr>Wingdings</vt:lpstr>
      <vt:lpstr>Wingdings 2</vt:lpstr>
      <vt:lpstr>Wingdings 3</vt:lpstr>
      <vt:lpstr>Arial</vt:lpstr>
      <vt:lpstr>CMP-WD-2012</vt:lpstr>
      <vt:lpstr>Search Engine Optimization </vt:lpstr>
      <vt:lpstr>Presentation Overview</vt:lpstr>
      <vt:lpstr>Search Engine Basics</vt:lpstr>
      <vt:lpstr>Search Engines</vt:lpstr>
      <vt:lpstr>Types of Search Engine</vt:lpstr>
      <vt:lpstr>Search Engine Basics</vt:lpstr>
      <vt:lpstr>Search Engine Results Pages</vt:lpstr>
      <vt:lpstr>What is SEO?</vt:lpstr>
      <vt:lpstr>PowerPoint Presentation</vt:lpstr>
      <vt:lpstr>Need of SEO</vt:lpstr>
      <vt:lpstr>PowerPoint Presentation</vt:lpstr>
      <vt:lpstr>How to Conduct Keyword Research</vt:lpstr>
      <vt:lpstr>Page Ranking</vt:lpstr>
      <vt:lpstr>How page Ranking Done</vt:lpstr>
      <vt:lpstr>Key Concepts</vt:lpstr>
      <vt:lpstr> ADVANTAGES OF SEO </vt:lpstr>
      <vt:lpstr>DISADVANTAGES OF SEO</vt:lpstr>
      <vt:lpstr>Conclusion</vt:lpstr>
      <vt:lpstr>SEO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Optimization </dc:title>
  <cp:lastModifiedBy>John Jennings</cp:lastModifiedBy>
  <cp:revision>7</cp:revision>
  <dcterms:modified xsi:type="dcterms:W3CDTF">2016-03-07T20:30:29Z</dcterms:modified>
</cp:coreProperties>
</file>