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7" r:id="rId4"/>
    <p:sldId id="274" r:id="rId5"/>
    <p:sldId id="266" r:id="rId6"/>
    <p:sldId id="275" r:id="rId7"/>
    <p:sldId id="279" r:id="rId8"/>
    <p:sldId id="285" r:id="rId9"/>
    <p:sldId id="284" r:id="rId10"/>
    <p:sldId id="283" r:id="rId11"/>
    <p:sldId id="282" r:id="rId12"/>
    <p:sldId id="281" r:id="rId13"/>
    <p:sldId id="286" r:id="rId14"/>
    <p:sldId id="276" r:id="rId15"/>
    <p:sldId id="277" r:id="rId16"/>
    <p:sldId id="287" r:id="rId17"/>
    <p:sldId id="278" r:id="rId18"/>
    <p:sldId id="288" r:id="rId19"/>
    <p:sldId id="289" r:id="rId20"/>
    <p:sldId id="29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6275" autoAdjust="0"/>
  </p:normalViewPr>
  <p:slideViewPr>
    <p:cSldViewPr snapToGrid="0">
      <p:cViewPr varScale="1">
        <p:scale>
          <a:sx n="95" d="100"/>
          <a:sy n="95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224C-DD61-436C-B627-E1E750CE33EA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53813-299A-4369-B416-AFB193E43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During the 1980s, different computer manufacturers had their own network architectures and protocols. </a:t>
            </a:r>
          </a:p>
          <a:p>
            <a:r>
              <a:rPr lang="en-GB" sz="1200" dirty="0"/>
              <a:t>This situation often made it difficult to network together computers made by different manufacturers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3813-299A-4369-B416-AFB193E438F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3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966EC5-5935-4355-A449-0B7F88F81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frame contains a packet it includes device’s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address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while a packet includes device’s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address.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Frames are removed and a new frame applied at the source and gateway router</a:t>
            </a:r>
            <a:endParaRPr lang="en-GB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79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939DC51-735F-4743-9B52-7FD689DA3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Proprietary standard example:</a:t>
            </a:r>
          </a:p>
          <a:p>
            <a:r>
              <a:rPr lang="en-GB" sz="1200" dirty="0"/>
              <a:t>is the now defunct Digital Equipment </a:t>
            </a:r>
            <a:r>
              <a:rPr lang="en-GB" sz="1200" dirty="0" err="1"/>
              <a:t>Corporati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 err="1"/>
              <a:t>Defacto</a:t>
            </a:r>
            <a:r>
              <a:rPr lang="en-GB" sz="1200" dirty="0"/>
              <a:t> Standard: example </a:t>
            </a:r>
          </a:p>
          <a:p>
            <a:r>
              <a:rPr lang="en-GB" sz="1200" dirty="0"/>
              <a:t>the AT command set for modems. This was devised by the Hayes modem company (a proprietary standard initially) but was then taken up by every other modem </a:t>
            </a:r>
            <a:r>
              <a:rPr lang="en-GB" sz="1200" dirty="0" err="1"/>
              <a:t>manufacturer.on’s</a:t>
            </a:r>
            <a:r>
              <a:rPr lang="en-GB" sz="1200" dirty="0"/>
              <a:t> </a:t>
            </a:r>
            <a:r>
              <a:rPr lang="en-GB" sz="1200" dirty="0" err="1"/>
              <a:t>DECnet</a:t>
            </a:r>
            <a:r>
              <a:rPr lang="en-GB" sz="1200" dirty="0"/>
              <a:t>, which worked only with DEC’s 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7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939DC51-735F-4743-9B52-7FD689DA3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There are many standards bodies that issue formal standards relevant to computer networking and telecommunications.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0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939DC51-735F-4743-9B52-7FD689DA3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There are many standards bodies that issue formal standards relevant to computer networking and telecommunications.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86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17E5-0CA9-49CE-8E2B-5573E411786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048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3813-299A-4369-B416-AFB193E438F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5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2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3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393F3-9EED-4287-9D80-C386AD828D6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A5D47C-E4CC-4A16-AD7F-F2A7A4B35BF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7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C72-166F-4CE5-AF33-AFE7646B7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solidFill>
                  <a:schemeClr val="accent1"/>
                </a:solidFill>
              </a:rPr>
              <a:t>Networking </a:t>
            </a:r>
            <a:br>
              <a:rPr lang="en-GB" b="1" u="sng" dirty="0">
                <a:solidFill>
                  <a:schemeClr val="accent1"/>
                </a:solidFill>
              </a:rPr>
            </a:br>
            <a:r>
              <a:rPr lang="en-GB" b="1" u="sng" dirty="0">
                <a:solidFill>
                  <a:schemeClr val="accent1"/>
                </a:solidFill>
              </a:rPr>
              <a:t>Fundamentals</a:t>
            </a:r>
            <a:br>
              <a:rPr lang="en-GB" dirty="0"/>
            </a:br>
            <a:r>
              <a:rPr lang="en-GB" dirty="0"/>
              <a:t>OSI and TCP/IP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80B1-51F8-442B-96E2-36B98D256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5E681-79D8-4397-AB54-7E9F7AD3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0" t="6225" r="11526" b="7590"/>
          <a:stretch/>
        </p:blipFill>
        <p:spPr>
          <a:xfrm>
            <a:off x="8152621" y="0"/>
            <a:ext cx="4039379" cy="32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Session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session layer deals with the establishment, maintenance and termination of sessions between two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This is similar to logging in and out of a time-sharing computer system but over a network rather than from a directly connected </a:t>
            </a:r>
            <a:r>
              <a:rPr lang="en-GB" sz="2400" dirty="0" err="1">
                <a:solidFill>
                  <a:srgbClr val="FFFFFF"/>
                </a:solidFill>
              </a:rPr>
              <a:t>termina</a:t>
            </a:r>
            <a:r>
              <a:rPr lang="en-GB" sz="2400" dirty="0">
                <a:solidFill>
                  <a:srgbClr val="FFFFFF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Security precautions, such as authentication of users by password, belong in this layer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07247" y="2152318"/>
            <a:ext cx="2383722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Presentation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presentation layer deals with data formatting, data compression and data encryption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presentation layer performs data compression and encryption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01966" y="1418540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Application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application layer contains a number of protocols that users need to be able to communicate over a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FFFFFF"/>
                </a:solidFill>
              </a:rPr>
              <a:t>HTTP (</a:t>
            </a:r>
            <a:r>
              <a:rPr lang="en-GB" sz="2200" dirty="0" err="1">
                <a:solidFill>
                  <a:srgbClr val="FFFFFF"/>
                </a:solidFill>
              </a:rPr>
              <a:t>HyperText</a:t>
            </a:r>
            <a:r>
              <a:rPr lang="en-GB" sz="2200" dirty="0">
                <a:solidFill>
                  <a:srgbClr val="FFFFFF"/>
                </a:solidFill>
              </a:rPr>
              <a:t> Transfer Protocol), which is used to transfer pages on the World Wide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FFFFFF"/>
                </a:solidFill>
              </a:rPr>
              <a:t>SMTP (Simple Mail Transfer Protocol) used in 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FTP (File Transfer Protocol) used for downloads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11763" y="630202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Data cannot be sent over a network until it has been encapsulated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packaged up into a suitable form to be transmitted over the 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During encapsulation the data has protocol information added to it as it is passed down through the OSI layers.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protocol information consists of headers (address information), trailers (for error control) and other items.</a:t>
            </a:r>
          </a:p>
        </p:txBody>
      </p:sp>
    </p:spTree>
    <p:extLst>
      <p:ext uri="{BB962C8B-B14F-4D97-AF65-F5344CB8AC3E}">
        <p14:creationId xmlns:p14="http://schemas.microsoft.com/office/powerpoint/2010/main" val="29502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0071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Encapsulation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3508"/>
            <a:ext cx="5977938" cy="47682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Data – write message, add image etc.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1800" spc="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data into Segments for transport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1800" spc="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data into a Packet which will include </a:t>
            </a:r>
            <a:r>
              <a:rPr lang="en-GB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header containing the addresses of the source and destination</a:t>
            </a: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1800" spc="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the packet to a Frame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1800" spc="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spc="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frame to Bit Pattern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B25D1-575A-4F0D-8AF0-3DA32B76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928" y="1813508"/>
            <a:ext cx="4524391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TCP/IP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TCP/IP protocol was developed by the US Department of Defence (DOD)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 robust communication system that would still function even if it were partially destroyed in a war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model has four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Transport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Internet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Network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TCP/IP application layer is </a:t>
            </a:r>
            <a:r>
              <a:rPr lang="en-GB" b="1" u="sng" dirty="0"/>
              <a:t>NOT</a:t>
            </a:r>
            <a:r>
              <a:rPr lang="en-GB" dirty="0"/>
              <a:t> the same as the OSI’s </a:t>
            </a:r>
            <a:endParaRPr lang="en-GB" b="1" u="sng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89389-0E83-436E-A6F8-8DDF267F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82" y="2604876"/>
            <a:ext cx="3057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TCP/IP Model - Protocols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F6C0-CFC6-4C0A-8514-8634C9414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69" y="2555311"/>
            <a:ext cx="4854732" cy="2378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81258-88FE-4812-80D4-25F507DFD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06" t="6719" r="62260" b="12891"/>
          <a:stretch/>
        </p:blipFill>
        <p:spPr>
          <a:xfrm>
            <a:off x="0" y="2530258"/>
            <a:ext cx="1241269" cy="2457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Application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500" dirty="0"/>
              <a:t>Hyper Text Transfer Protocol, File Transfer Protocol, Simple Mail Transfer Protocol, Domain Name System, Dynamic Host Configuration, Simple Network Management Protocol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Transport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500" dirty="0"/>
              <a:t>Transmission Control Protocol, User Datagram Protocol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Internet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500" dirty="0"/>
              <a:t>Internet Protocol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500" dirty="0"/>
              <a:t>Sole Protocol – allows universal communication between machines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8959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6"/>
            <a:ext cx="5977937" cy="97376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OSI vs TCP/IP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16066"/>
            <a:ext cx="5977938" cy="41729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Transport and Internet layers are similar to the OSI transport and network layers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 The TCP/IP application layer performs the functions of the OSI application, presentation and session layers combined.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TCP/IP network access layer performs the functions of the OSI data link and physical layers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 OSI model is used to classify protocols, but few of its protocols are used to any great extent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TCP/IP protocols are very heavily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08EEC-4D1B-4F56-B729-D8DF4DED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872" y="211377"/>
            <a:ext cx="4132210" cy="65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Networking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Networking Standards ensure that hardware and software from different vendors can work together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 can classify standards into three categories: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/>
              <a:t>Formal Standards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dirty="0"/>
              <a:t>developed by an official body, for example, the OSI 7-layer model and TCP/IP</a:t>
            </a: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/>
              <a:t>Proprietary Standards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dirty="0"/>
              <a:t>devised by one vendor for use with the company’s products</a:t>
            </a:r>
            <a:endParaRPr lang="en-GB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/>
              <a:t>De Facto Standards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those supported by more than one vendor but which have no official standing</a:t>
            </a:r>
          </a:p>
        </p:txBody>
      </p:sp>
    </p:spTree>
    <p:extLst>
      <p:ext uri="{BB962C8B-B14F-4D97-AF65-F5344CB8AC3E}">
        <p14:creationId xmlns:p14="http://schemas.microsoft.com/office/powerpoint/2010/main" val="22208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Networking Standards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The Institute of Electrical and Electronics Engineers </a:t>
            </a:r>
            <a:r>
              <a:rPr lang="en-GB" sz="2800" dirty="0"/>
              <a:t>(IEEE)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produces standards for electrical engineering, computers and control technology. It is responsible for the 802.3/Ethernet standards, among others (http://www.ieee.org)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The Internet Engineering Task Force </a:t>
            </a:r>
            <a:r>
              <a:rPr lang="en-GB" sz="2800" dirty="0"/>
              <a:t>(IETF)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is concerned with the Internet architecture and the operation of the Internet (http://www.ietf.org). Among other standards, it is responsible for the TCP/IP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International Organisation for Standardisation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(http://www.iso.org), which devised the OSI 7-layer model. ISO is a network of many national standards institutes, including the British Standards Institution (BSI) and ANSI.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675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6"/>
            <a:ext cx="5977937" cy="111318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Layering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402534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Most networks are organised as a series of layers or levels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At the lowest layer physical communication takes place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At higher layers virtual communication happens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The protocol in one layer prepares the data for the next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The data gets passed down through the layers until it is ready for the physical 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6BC4-2EEB-444B-9553-2B24CDED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82" y="1103917"/>
            <a:ext cx="3294253" cy="46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Networking Standards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The European Telecommunications Standards Institute (ETSI)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is an independent, non-profit organisation which produces telecommunications standards (</a:t>
            </a:r>
            <a:r>
              <a:rPr lang="en-GB" sz="2200" dirty="0">
                <a:hlinkClick r:id="rId3"/>
              </a:rPr>
              <a:t>http://www.etsi.org</a:t>
            </a:r>
            <a:r>
              <a:rPr lang="en-GB" sz="22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The World Wide Web Consortium (W3C)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/>
              <a:t>develops specifications and software for the World Wide Web (http://www.w3.org). HTML (see Sect. 7.3.1) and Extensible </a:t>
            </a:r>
            <a:r>
              <a:rPr lang="en-GB" sz="2200" dirty="0" err="1"/>
              <a:t>Markup</a:t>
            </a:r>
            <a:r>
              <a:rPr lang="en-GB" sz="2200" dirty="0"/>
              <a:t> Language (XML) are specified by W3C.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428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2DEBA-73D9-4295-9B5E-A8A6778A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0" r="-1" b="-1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Why 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4048" lvl="2" indent="0">
              <a:buNone/>
            </a:pPr>
            <a:endParaRPr lang="en-GB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300" dirty="0"/>
              <a:t>Design is less complex because any problem is broken down into separate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300" dirty="0"/>
              <a:t>One huge program that performs all functions would be inflexible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300" dirty="0"/>
              <a:t>Improvements to one module should have no knock-on effects on the rest of the system (encapsulation)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300" dirty="0"/>
              <a:t>Programmers write network software to well defined APIs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4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B25-F105-4AC9-99BC-75AC00B2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7 Layer OSI Reference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2785-6975-4384-9033-6A54590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During the 1980s, each manufacturer had their own network architectures and protocols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OSI (</a:t>
            </a:r>
            <a:r>
              <a:rPr lang="en-GB" b="1" dirty="0"/>
              <a:t>Open Systems Interconnection</a:t>
            </a:r>
            <a:r>
              <a:rPr lang="en-GB" sz="2800" dirty="0"/>
              <a:t>) 7-layer reference model was devised by the International Organisation for Standardisation (ISO)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 terms of implementation OSI was a failure but the principles are still fundamental to modern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32671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01" y="428700"/>
            <a:ext cx="3396584" cy="156535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FFFF"/>
                </a:solidFill>
              </a:rPr>
              <a:t>OSI 7-Layer Reference Model </a:t>
            </a:r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422753"/>
            <a:ext cx="3084844" cy="35594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 aim of OSI was to devise an architecture containing standard protocol layers that all vendors would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This would result in complete interoperability between all network devices and network software.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New and existing protocols were incorporated into the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Some OSI protocols are still in use. E.g. (IS–IS)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C5691-F349-457C-90FB-79DEA745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44" y="640080"/>
            <a:ext cx="417362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Physical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physical layer is concerned with the transmission of bit patterns over a communications channel.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It is responsible for how the binary 0s and 1s are represented, for example, what voltage levels are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It is also concerned with the control signals to set up and tear down connections.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Connectors and pin assignments are also specified by the physical layer. EIA/TIA-232 (or RS232-C) is an example of a physical-layer protocol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01967" y="5414807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Data Link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data-link layer handles the errors that result from the physical transmission media.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In this layer, the raw bit patterns from the physical layer are organised into frames.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These frames are acknowledged by the destination if they are received correctly.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data-link layer also performs flow control.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HDLC (High Level Data Link Control) is a typical data-link protocol.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07444" y="4560042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Network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network layer is concerned with the routing of packets across a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message from the source is split up into packets, and sent to the destination.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The network layer is concerned with addressing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Internet Protocol (IP) is an example of a network layer protocol.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730898" y="3787485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75219DE-C821-412B-BF34-1F970885C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83DAC5-877A-4069-84E0-F651E267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E77B5-FE0E-4DB2-A9B4-3D7C24E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113661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Transport Layer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BB13-4E11-4359-9399-E5DAF959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The transport layer is responsible for end-to-end connections between hosts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This layer masks the characteristics of the underlying network, which may change with advances in technology.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Transmission Control Protocol (TCP) is the most important example of a transport-layer protocol.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A9524C-9867-46B4-ABAF-CB92D661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2DCE-1A10-4AAE-B59A-25F91433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14" b="7785"/>
          <a:stretch/>
        </p:blipFill>
        <p:spPr>
          <a:xfrm>
            <a:off x="9061998" y="630202"/>
            <a:ext cx="1674220" cy="55758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EB5277-88E1-43E5-A342-339AC4B285D5}"/>
              </a:ext>
            </a:extLst>
          </p:cNvPr>
          <p:cNvSpPr/>
          <p:nvPr/>
        </p:nvSpPr>
        <p:spPr>
          <a:xfrm>
            <a:off x="8689116" y="2916882"/>
            <a:ext cx="2392754" cy="1145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1369</Words>
  <Application>Microsoft Office PowerPoint</Application>
  <PresentationFormat>Widescreen</PresentationFormat>
  <Paragraphs>154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Networking  Fundamentals OSI and TCP/IP models</vt:lpstr>
      <vt:lpstr>Layering of Networks</vt:lpstr>
      <vt:lpstr>Why Layers?</vt:lpstr>
      <vt:lpstr>7 Layer OSI Reference Model</vt:lpstr>
      <vt:lpstr>OSI 7-Layer Reference Model 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Encapsulation</vt:lpstr>
      <vt:lpstr>Encapsulation</vt:lpstr>
      <vt:lpstr>TCP/IP Model</vt:lpstr>
      <vt:lpstr>TCP/IP Model - Protocols</vt:lpstr>
      <vt:lpstr>OSI vs TCP/IP</vt:lpstr>
      <vt:lpstr>Networking Standards</vt:lpstr>
      <vt:lpstr>Networking Standards Bodies</vt:lpstr>
      <vt:lpstr>Networking Standards Bodies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 Fundamentals TCP/IP model &amp; IP and MAC addressing</dc:title>
  <dc:creator>James Fennell</dc:creator>
  <cp:lastModifiedBy>James Fennell</cp:lastModifiedBy>
  <cp:revision>7</cp:revision>
  <dcterms:created xsi:type="dcterms:W3CDTF">2018-09-12T19:04:35Z</dcterms:created>
  <dcterms:modified xsi:type="dcterms:W3CDTF">2020-11-15T10:54:20Z</dcterms:modified>
</cp:coreProperties>
</file>