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68" r:id="rId4"/>
    <p:sldId id="258" r:id="rId5"/>
    <p:sldId id="273" r:id="rId6"/>
    <p:sldId id="259" r:id="rId7"/>
    <p:sldId id="263" r:id="rId8"/>
    <p:sldId id="260" r:id="rId9"/>
    <p:sldId id="261" r:id="rId10"/>
    <p:sldId id="262" r:id="rId11"/>
    <p:sldId id="274" r:id="rId12"/>
    <p:sldId id="264" r:id="rId13"/>
    <p:sldId id="283" r:id="rId14"/>
    <p:sldId id="282" r:id="rId15"/>
    <p:sldId id="284" r:id="rId16"/>
    <p:sldId id="281" r:id="rId17"/>
    <p:sldId id="265" r:id="rId18"/>
    <p:sldId id="270" r:id="rId19"/>
    <p:sldId id="275" r:id="rId20"/>
    <p:sldId id="271" r:id="rId21"/>
    <p:sldId id="269" r:id="rId22"/>
    <p:sldId id="276" r:id="rId23"/>
    <p:sldId id="279" r:id="rId24"/>
    <p:sldId id="280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8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34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97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36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175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22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26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96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38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95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2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36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22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85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69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97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3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66A3E3-0CB0-469A-A862-131D829C9693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9DA486-E70E-45E8-B131-4CF801181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053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mmps.sandia.go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LAMMPS</a:t>
            </a:r>
            <a:r>
              <a:rPr kumimoji="1" lang="ja-JP" altLang="en-US" dirty="0" smtClean="0"/>
              <a:t>のつかいかた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51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動力学計算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4113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fix</a:t>
            </a:r>
            <a:r>
              <a:rPr kumimoji="1" lang="ja-JP" altLang="en-US" dirty="0" smtClean="0"/>
              <a:t>コマンドで系の制御を決定しておく</a:t>
            </a:r>
            <a:endParaRPr lang="en-US" altLang="ja-JP" dirty="0"/>
          </a:p>
          <a:p>
            <a:pPr lvl="1"/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fix </a:t>
            </a:r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nve</a:t>
            </a:r>
            <a:r>
              <a:rPr lang="en-US" altLang="ja-JP" dirty="0" smtClean="0"/>
              <a:t>: </a:t>
            </a:r>
            <a:r>
              <a:rPr lang="ja-JP" altLang="en-US" dirty="0" smtClean="0"/>
              <a:t>体積・エネルギー固定。つまり何も制御しない</a:t>
            </a:r>
            <a:endParaRPr lang="en-US" altLang="ja-JP" dirty="0" smtClean="0"/>
          </a:p>
          <a:p>
            <a:pPr lvl="1"/>
            <a:r>
              <a:rPr lang="ja-JP" altLang="en-US" dirty="0"/>
              <a:t>他に</a:t>
            </a:r>
            <a:r>
              <a:rPr lang="ja-JP" altLang="en-US" dirty="0" smtClean="0"/>
              <a:t>は</a:t>
            </a:r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nvt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npt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nph</a:t>
            </a:r>
            <a:r>
              <a:rPr lang="en-US" altLang="ja-JP" dirty="0" smtClean="0"/>
              <a:t>, </a:t>
            </a:r>
            <a:r>
              <a:rPr lang="ja-JP" altLang="en-US" dirty="0" smtClean="0"/>
              <a:t>あるいは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freeze</a:t>
            </a:r>
            <a:r>
              <a:rPr lang="ja-JP" altLang="en-US" dirty="0" smtClean="0"/>
              <a:t>などいろいろ</a:t>
            </a:r>
            <a:endParaRPr lang="en-US" altLang="ja-JP" dirty="0"/>
          </a:p>
          <a:p>
            <a:r>
              <a:rPr kumimoji="1" lang="ja-JP" altLang="en-US" dirty="0" smtClean="0"/>
              <a:t>あとは</a:t>
            </a:r>
            <a:r>
              <a:rPr kumimoji="1"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kumimoji="1" lang="ja-JP" altLang="en-US" dirty="0" smtClean="0"/>
              <a:t>するだけ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初期速度を与えておかないと</a:t>
            </a:r>
            <a:r>
              <a:rPr lang="en-US" altLang="ja-JP" dirty="0" smtClean="0"/>
              <a:t>0 K</a:t>
            </a:r>
            <a:r>
              <a:rPr lang="ja-JP" altLang="en-US" dirty="0" smtClean="0"/>
              <a:t>のまま永久に動かない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unfix</a:t>
            </a:r>
            <a:r>
              <a:rPr kumimoji="1" lang="en-US" altLang="ja-JP" dirty="0" smtClean="0"/>
              <a:t>: </a:t>
            </a:r>
            <a:r>
              <a:rPr kumimoji="1"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fix</a:t>
            </a:r>
            <a:r>
              <a:rPr kumimoji="1" lang="ja-JP" altLang="en-US" dirty="0" smtClean="0"/>
              <a:t>取り消し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write_restart</a:t>
            </a:r>
            <a:r>
              <a:rPr lang="en-US" altLang="ja-JP" dirty="0"/>
              <a:t>/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restart</a:t>
            </a:r>
            <a:r>
              <a:rPr lang="en-US" altLang="ja-JP" dirty="0" smtClean="0"/>
              <a:t>: </a:t>
            </a:r>
            <a:r>
              <a:rPr lang="ja-JP" altLang="en-US" dirty="0" smtClean="0"/>
              <a:t>計算途中ファイル出力 </a:t>
            </a:r>
            <a:endParaRPr lang="en-US" altLang="ja-JP" dirty="0"/>
          </a:p>
          <a:p>
            <a:pPr lvl="1"/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read_restart</a:t>
            </a:r>
            <a:r>
              <a:rPr lang="ja-JP" altLang="en-US" dirty="0" smtClean="0"/>
              <a:t>で読み込める</a:t>
            </a:r>
            <a:endParaRPr lang="en-US" altLang="ja-JP" dirty="0" smtClean="0"/>
          </a:p>
          <a:p>
            <a:pPr lvl="1"/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fix</a:t>
            </a:r>
            <a:r>
              <a:rPr lang="ja-JP" altLang="en-US" dirty="0" err="1" smtClean="0"/>
              <a:t>が保</a:t>
            </a:r>
            <a:r>
              <a:rPr lang="ja-JP" altLang="en-US" dirty="0" smtClean="0"/>
              <a:t>存されるかは種類による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velocity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適当に初期速度付加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02455" y="830650"/>
            <a:ext cx="1381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md</a:t>
            </a:r>
            <a:r>
              <a:rPr kumimoji="1" lang="en-US" altLang="ja-JP" dirty="0" err="1" smtClean="0"/>
              <a:t>.lammps</a:t>
            </a:r>
            <a:endParaRPr kumimoji="1" lang="ja-JP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821778" y="1395164"/>
            <a:ext cx="3270126" cy="526297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solidFill>
              <a:schemeClr val="tx1"/>
            </a:solidFill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#atom_style atomic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#dimension 3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#newton on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#processors * * * grid onelevel map cart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units metal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#boundary p p p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lattice fcc 3.5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region region1 block 0 5 0 5 0 5 units lattice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create_box 1 region1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create_atoms 1 box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mass 1 58.69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pair_style eam</a:t>
            </a:r>
            <a:endParaRPr kumimoji="0" lang="en-US" altLang="ja-JP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pair_coeff 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Ni_u3.</a:t>
            </a:r>
            <a:r>
              <a:rPr kumimoji="0" lang="ja-JP" altLang="ja-JP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eam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#neighbor 2.0 bin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#neigh_modify delay 10 every 1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timestep 0.000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thermo_style custom step etotal temp press lx vol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thermo 500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fix f1 all box/relax iso 0.0 vmax 0.01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#min_style cg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minimize 0.0 1.0e-20 1000 100000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unfix f1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fix f2 all nve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restart 1000 out/result_md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velocity all create 300 12345 dist gaussian mom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10000</a:t>
            </a:r>
            <a:endParaRPr kumimoji="0" lang="ja-JP" altLang="ja-JP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動力学計算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4113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ところで、右のスクリプトは初期温度を</a:t>
            </a:r>
            <a:r>
              <a:rPr kumimoji="1" lang="en-US" altLang="ja-JP" dirty="0" smtClean="0"/>
              <a:t>300 K</a:t>
            </a:r>
            <a:r>
              <a:rPr kumimoji="1" lang="ja-JP" altLang="en-US" dirty="0" smtClean="0"/>
              <a:t>に設定して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NVE</a:t>
            </a:r>
            <a:r>
              <a:rPr kumimoji="1" lang="ja-JP" altLang="en-US" dirty="0" smtClean="0"/>
              <a:t>アンサンブルにて</a:t>
            </a:r>
            <a:r>
              <a:rPr kumimoji="1" lang="en-US" altLang="ja-JP" dirty="0" smtClean="0"/>
              <a:t>MD</a:t>
            </a:r>
            <a:r>
              <a:rPr kumimoji="1" lang="ja-JP" altLang="en-US" dirty="0" smtClean="0"/>
              <a:t>計算</a:t>
            </a:r>
            <a:r>
              <a:rPr lang="ja-JP" altLang="en-US" dirty="0" smtClean="0"/>
              <a:t>を行っている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しかし、実行すると系の温度は下が</a:t>
            </a:r>
            <a:r>
              <a:rPr lang="ja-JP" altLang="en-US" dirty="0"/>
              <a:t>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おおよそ</a:t>
            </a:r>
            <a:r>
              <a:rPr lang="en-US" altLang="ja-JP" dirty="0" smtClean="0"/>
              <a:t>150 K</a:t>
            </a:r>
            <a:r>
              <a:rPr lang="ja-JP" altLang="en-US" dirty="0" smtClean="0"/>
              <a:t>くらいになる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 </a:t>
            </a:r>
            <a:r>
              <a:rPr lang="en-US" altLang="ja-JP" dirty="0" smtClean="0"/>
              <a:t>(LAMMPS</a:t>
            </a:r>
            <a:r>
              <a:rPr lang="ja-JP" altLang="en-US" dirty="0" smtClean="0"/>
              <a:t>のバグ</a:t>
            </a:r>
            <a:r>
              <a:rPr lang="ja-JP" altLang="en-US" dirty="0"/>
              <a:t>では</a:t>
            </a:r>
            <a:r>
              <a:rPr lang="ja-JP" altLang="en-US" dirty="0" smtClean="0"/>
              <a:t>ない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理由を考えて</a:t>
            </a:r>
            <a:r>
              <a:rPr lang="ja-JP" altLang="en-US" dirty="0"/>
              <a:t>みよう</a:t>
            </a:r>
            <a:endParaRPr lang="en-US" altLang="ja-JP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21778" y="1395164"/>
            <a:ext cx="3270126" cy="526297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solidFill>
              <a:schemeClr val="tx1"/>
            </a:solidFill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#atom_style atomic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#dimension 3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#newton on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#processors * * * grid onelevel map cart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units metal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#boundary p p p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lattice fcc 3.5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region region1 block 0 5 0 5 0 5 units lattice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create_box 1 region1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create_atoms 1 box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mass 1 58.69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pair_style eam</a:t>
            </a:r>
            <a:endParaRPr kumimoji="0" lang="en-US" altLang="ja-JP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pair_coeff 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Ni_u3.</a:t>
            </a:r>
            <a:r>
              <a:rPr kumimoji="0" lang="ja-JP" altLang="ja-JP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eam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#neighbor 2.0 bin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#neigh_modify delay 10 every 1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timestep 0.000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thermo_style custom step etotal temp press lx vol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thermo 500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fix f1 all box/relax iso 0.0 vmax 0.01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#min_style cg</a:t>
            </a: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minimize 0.0 1.0e-20 1000 100000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unfix f1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fix f2 all nve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restart 1000 out/result_md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velocity all create 300 12345 dist gaussian mom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10000</a:t>
            </a:r>
            <a:endParaRPr kumimoji="0" lang="ja-JP" altLang="ja-JP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02455" y="830650"/>
            <a:ext cx="1381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md</a:t>
            </a:r>
            <a:r>
              <a:rPr kumimoji="1" lang="en-US" altLang="ja-JP" dirty="0" err="1" smtClean="0"/>
              <a:t>.lammps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80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他によく使う命令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compute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値の計算 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大量にある。系全体や原子ごとなど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様々な物性値の計算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変数の設定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compute</a:t>
            </a:r>
            <a:r>
              <a:rPr lang="ja-JP" altLang="en-US" dirty="0" smtClean="0"/>
              <a:t>の値、</a:t>
            </a:r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thermo</a:t>
            </a:r>
            <a:r>
              <a:rPr lang="ja-JP" altLang="en-US" dirty="0" smtClean="0"/>
              <a:t>の値なども使って演算ができる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原子の集合の名前付け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dump</a:t>
            </a:r>
            <a:r>
              <a:rPr lang="en-US" altLang="ja-JP" dirty="0" smtClean="0"/>
              <a:t>: </a:t>
            </a:r>
            <a:r>
              <a:rPr lang="ja-JP" altLang="en-US" dirty="0"/>
              <a:t>何か</a:t>
            </a:r>
            <a:r>
              <a:rPr lang="ja-JP" altLang="en-US" dirty="0" smtClean="0"/>
              <a:t>の値のファイルへの書き出し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原子の位置を書き出して可視化ツールで見たり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label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jump</a:t>
            </a:r>
            <a:r>
              <a:rPr kumimoji="1" lang="en-US" altLang="ja-JP" dirty="0" smtClean="0"/>
              <a:t>: </a:t>
            </a:r>
            <a:r>
              <a:rPr lang="ja-JP" altLang="en-US" dirty="0"/>
              <a:t>いわゆる</a:t>
            </a:r>
            <a:r>
              <a:rPr kumimoji="1" lang="en-US" altLang="ja-JP" dirty="0" err="1" smtClean="0"/>
              <a:t>goto</a:t>
            </a:r>
            <a:r>
              <a:rPr kumimoji="1" lang="ja-JP" altLang="en-US" dirty="0" smtClean="0"/>
              <a:t>文。ループも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include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他のスクリプトファイルを読み込む</a:t>
            </a:r>
            <a:endParaRPr kumimoji="1" lang="ja-JP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49801" y="1802353"/>
            <a:ext cx="5065489" cy="484748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solidFill>
              <a:schemeClr val="tx1"/>
            </a:solidFill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units metal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atom_style atomic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boundary p p 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lattice fcc 3.5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region region1 block 0 5 0 5 0 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create_box 1 region1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create_atoms 1 box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variable atomname string Ni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mass 1 58.69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pair_style eam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pair_coeff </a:t>
            </a:r>
            <a:r>
              <a:rPr kumimoji="0" lang="en-US" altLang="ja-JP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ja-JP" altLang="ja-JP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ja-JP" altLang="ja-JP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${atomname}.</a:t>
            </a:r>
            <a:r>
              <a:rPr kumimoji="0" lang="ja-JP" altLang="ja-JP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eam</a:t>
            </a:r>
            <a:endParaRPr kumimoji="0" lang="ja-JP" altLang="ja-JP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neighbor 0.5 bin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timestep 0.000</a:t>
            </a:r>
            <a:r>
              <a:rPr kumimoji="0" lang="en-US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ja-JP" altLang="ja-JP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thermo_style custom step etotal temp lx ke pe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thermo 500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fix 1 all box/relax iso 0.0 vmax 0.01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minimize 0.0 1.0e-20 1000 100000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unfix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variable myTemp equal temp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variable myLx equal lx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fix ftemplx all ave/time 10 9999 100000 v_myTemp v_myLx file ${atomname}.templx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velocity all create 50 </a:t>
            </a:r>
            <a:r>
              <a:rPr kumimoji="0" lang="en-US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 dist gaussian mom yes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label thermo_loop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variable i loop 30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variable envtherm equal 50*${i}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fix 1 all npt temp ${envtherm} ${envtherm} 0.0</a:t>
            </a:r>
            <a:r>
              <a:rPr kumimoji="0" lang="en-US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 iso 0.0 0.0 0.</a:t>
            </a:r>
            <a:r>
              <a:rPr kumimoji="0" lang="en-US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ja-JP" altLang="ja-JP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run 1000000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unfix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next 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latin typeface="Consolas" panose="020B0609020204030204" pitchFamily="49" charset="0"/>
                <a:cs typeface="Consolas" panose="020B0609020204030204" pitchFamily="49" charset="0"/>
              </a:rPr>
              <a:t>jump in.expansion.${atomname} thermo_loop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24139" y="1044870"/>
            <a:ext cx="23168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熱膨張算出スクリプト</a:t>
            </a:r>
            <a:r>
              <a:rPr kumimoji="1" lang="en-US" altLang="ja-JP" dirty="0" err="1" smtClean="0"/>
              <a:t>in.expansion.Ni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71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コマンド</a:t>
            </a:r>
            <a:r>
              <a:rPr lang="en-US" altLang="ja-JP" dirty="0" smtClean="0"/>
              <a:t>: group, variable, etc.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LAMMPS</a:t>
            </a:r>
            <a:r>
              <a:rPr kumimoji="1" lang="ja-JP" altLang="en-US" dirty="0" err="1" smtClean="0"/>
              <a:t>には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空間に定義した範囲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原子の集合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の概念がある</a:t>
            </a:r>
            <a:endParaRPr kumimoji="1" lang="en-US" altLang="ja-JP" dirty="0" smtClean="0"/>
          </a:p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fix</a:t>
            </a:r>
            <a:r>
              <a:rPr lang="en-US" altLang="ja-JP" dirty="0" smtClean="0"/>
              <a:t>, 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compute</a:t>
            </a:r>
            <a:r>
              <a:rPr lang="en-US" altLang="ja-JP" dirty="0" smtClean="0"/>
              <a:t>, 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</a:t>
            </a:r>
            <a:r>
              <a:rPr lang="ja-JP" altLang="en-US" dirty="0" smtClean="0"/>
              <a:t>など定義した式それぞれにも</a:t>
            </a:r>
            <a:r>
              <a:rPr lang="en-US" altLang="ja-JP" dirty="0" smtClean="0"/>
              <a:t>ID(</a:t>
            </a:r>
            <a:r>
              <a:rPr lang="ja-JP" altLang="en-US" dirty="0" smtClean="0"/>
              <a:t>名前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がつく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大多数のコマンドが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つ目に自分自身の</a:t>
            </a:r>
            <a:r>
              <a:rPr lang="en-US" altLang="ja-JP" dirty="0" smtClean="0"/>
              <a:t>ID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3</a:t>
            </a:r>
            <a:r>
              <a:rPr lang="ja-JP" altLang="en-US" dirty="0" smtClean="0"/>
              <a:t>つ目に適用先の</a:t>
            </a:r>
            <a:r>
              <a:rPr lang="en-US" altLang="ja-JP" dirty="0" smtClean="0"/>
              <a:t>group ID</a:t>
            </a:r>
            <a:r>
              <a:rPr lang="ja-JP" altLang="en-US" dirty="0" smtClean="0"/>
              <a:t>を書くようになっている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なお、原子全体を指す</a:t>
            </a:r>
            <a:r>
              <a:rPr lang="en-US" altLang="ja-JP" dirty="0" smtClean="0"/>
              <a:t>group ID “all”</a:t>
            </a:r>
            <a:r>
              <a:rPr lang="ja-JP" altLang="en-US" dirty="0"/>
              <a:t>が</a:t>
            </a:r>
            <a:r>
              <a:rPr lang="ja-JP" altLang="en-US" dirty="0" smtClean="0"/>
              <a:t>はじめから定義されている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</a:t>
            </a:r>
            <a:r>
              <a:rPr lang="ja-JP" altLang="en-US" dirty="0" smtClean="0"/>
              <a:t>コマンドで変数定義のようなものができる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グローバル値や原子ごとの値など。例えば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ある条件に当てはまる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を作るときなどに便利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実は値ではなく計算式を記憶している。そのため呼ばれるごとに計算され、毎回値が異なる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本来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</a:t>
            </a:r>
            <a:r>
              <a:rPr lang="ja-JP" altLang="en-US" dirty="0" smtClean="0"/>
              <a:t>を書くのに適さない位置に</a:t>
            </a:r>
            <a:r>
              <a:rPr lang="en-US" altLang="ja-JP" dirty="0" smtClean="0"/>
              <a:t>)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</a:t>
            </a:r>
            <a:r>
              <a:rPr lang="ja-JP" altLang="en-US" dirty="0"/>
              <a:t>の</a:t>
            </a:r>
            <a:r>
              <a:rPr lang="ja-JP" altLang="en-US" dirty="0" smtClean="0"/>
              <a:t>値そのものが欲しいときには、</a:t>
            </a:r>
            <a:r>
              <a:rPr lang="en-US" altLang="ja-JP" dirty="0" smtClean="0"/>
              <a:t>”${}”</a:t>
            </a:r>
            <a:r>
              <a:rPr lang="ja-JP" altLang="en-US" dirty="0" smtClean="0"/>
              <a:t>で囲む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そこに計算された値を直書きしたような振る舞いをする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1453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: fix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kumimoji="1" lang="ja-JP" altLang="en-US" dirty="0" smtClean="0"/>
              <a:t>実行中におけるほぼ全ての</a:t>
            </a:r>
            <a:r>
              <a:rPr lang="ja-JP" altLang="en-US" dirty="0" smtClean="0"/>
              <a:t>処理</a:t>
            </a:r>
            <a:r>
              <a:rPr kumimoji="1" lang="ja-JP" altLang="en-US" dirty="0" smtClean="0"/>
              <a:t>を行う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位置・速度の更新すら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fix</a:t>
            </a:r>
            <a:r>
              <a:rPr lang="ja-JP" altLang="en-US" dirty="0" smtClean="0"/>
              <a:t>で行う</a:t>
            </a:r>
            <a:r>
              <a:rPr lang="en-US" altLang="ja-JP" dirty="0" smtClean="0"/>
              <a:t>(NVE</a:t>
            </a:r>
            <a:r>
              <a:rPr lang="ja-JP" altLang="en-US" dirty="0" smtClean="0"/>
              <a:t>や</a:t>
            </a:r>
            <a:r>
              <a:rPr lang="en-US" altLang="ja-JP" dirty="0" smtClean="0"/>
              <a:t>NVT</a:t>
            </a:r>
            <a:r>
              <a:rPr lang="ja-JP" altLang="en-US" dirty="0" smtClean="0"/>
              <a:t>など。実装を見るとわかりやすい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ja-JP" altLang="en-US" dirty="0" smtClean="0"/>
              <a:t>そのため、</a:t>
            </a:r>
            <a:r>
              <a:rPr lang="en-US" altLang="ja-JP" dirty="0"/>
              <a:t>f</a:t>
            </a:r>
            <a:r>
              <a:rPr kumimoji="1" lang="en-US" altLang="ja-JP" dirty="0" smtClean="0"/>
              <a:t>ix</a:t>
            </a:r>
            <a:r>
              <a:rPr kumimoji="1" lang="ja-JP" altLang="en-US" dirty="0" smtClean="0"/>
              <a:t>なしだと原子が動かない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動かないよ、と</a:t>
            </a:r>
            <a:r>
              <a:rPr kumimoji="1" lang="en-US" altLang="ja-JP" dirty="0" smtClean="0"/>
              <a:t>Warning</a:t>
            </a:r>
            <a:r>
              <a:rPr kumimoji="1" lang="ja-JP" altLang="en-US" dirty="0" smtClean="0"/>
              <a:t>が</a:t>
            </a:r>
            <a:r>
              <a:rPr lang="ja-JP" altLang="en-US" dirty="0" smtClean="0"/>
              <a:t>出る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ja-JP" altLang="en-US" dirty="0" smtClean="0"/>
              <a:t>むしろ</a:t>
            </a:r>
            <a:r>
              <a:rPr lang="en-US" altLang="ja-JP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kumimoji="1" lang="ja-JP" altLang="en-US" dirty="0" smtClean="0"/>
              <a:t>コマンドの実態は</a:t>
            </a:r>
            <a:r>
              <a:rPr lang="en-US" altLang="ja-JP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fix</a:t>
            </a:r>
            <a:r>
              <a:rPr lang="en-US" altLang="ja-JP" dirty="0" smtClean="0"/>
              <a:t>, </a:t>
            </a:r>
            <a:r>
              <a:rPr lang="en-US" altLang="ja-JP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compute</a:t>
            </a:r>
            <a:r>
              <a:rPr kumimoji="1" lang="ja-JP" altLang="en-US" dirty="0" smtClean="0"/>
              <a:t>や</a:t>
            </a:r>
            <a:r>
              <a:rPr lang="en-US" altLang="ja-JP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</a:t>
            </a:r>
            <a:r>
              <a:rPr lang="ja-JP" altLang="en-US" dirty="0"/>
              <a:t>に</a:t>
            </a:r>
            <a:r>
              <a:rPr lang="ja-JP" altLang="en-US" dirty="0" smtClean="0"/>
              <a:t>よる力の計算を順次呼び出しているだけ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例として以下のようなものがある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アンサンブルを決める</a:t>
            </a:r>
            <a:r>
              <a:rPr kumimoji="1" lang="en-US" altLang="ja-JP" dirty="0" smtClean="0"/>
              <a:t>: </a:t>
            </a:r>
            <a:r>
              <a:rPr lang="en-US" altLang="ja-JP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nve</a:t>
            </a:r>
            <a:r>
              <a:rPr kumimoji="1" lang="en-US" altLang="ja-JP" dirty="0" smtClean="0"/>
              <a:t>, </a:t>
            </a:r>
            <a:r>
              <a:rPr lang="en-US" altLang="ja-JP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nvt</a:t>
            </a:r>
            <a:r>
              <a:rPr kumimoji="1" lang="en-US" altLang="ja-JP" dirty="0" smtClean="0"/>
              <a:t>, </a:t>
            </a:r>
            <a:r>
              <a:rPr lang="en-US" altLang="ja-JP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npt</a:t>
            </a:r>
            <a:endParaRPr lang="en-US" altLang="ja-JP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kumimoji="1" lang="ja-JP" altLang="en-US" dirty="0" smtClean="0"/>
              <a:t>固定する、動かす、外力を加える</a:t>
            </a:r>
            <a:r>
              <a:rPr kumimoji="1" lang="en-US" altLang="ja-JP" dirty="0" smtClean="0"/>
              <a:t>: </a:t>
            </a:r>
            <a:r>
              <a:rPr lang="en-US" altLang="ja-JP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setforce</a:t>
            </a:r>
            <a:r>
              <a:rPr kumimoji="1" lang="en-US" altLang="ja-JP" dirty="0" smtClean="0"/>
              <a:t>, </a:t>
            </a:r>
            <a:r>
              <a:rPr lang="en-US" altLang="ja-JP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move</a:t>
            </a:r>
          </a:p>
          <a:p>
            <a:pPr lvl="2"/>
            <a:r>
              <a:rPr lang="ja-JP" altLang="en-US" dirty="0" smtClean="0"/>
              <a:t>壁を作る、運動を制限する</a:t>
            </a:r>
            <a:r>
              <a:rPr lang="en-US" altLang="ja-JP" dirty="0" smtClean="0"/>
              <a:t>: </a:t>
            </a:r>
            <a:r>
              <a:rPr lang="en-US" altLang="ja-JP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wall</a:t>
            </a:r>
            <a:r>
              <a:rPr lang="en-US" altLang="ja-JP" dirty="0" smtClean="0"/>
              <a:t>, </a:t>
            </a:r>
            <a:r>
              <a:rPr lang="en-US" altLang="ja-JP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planeforce</a:t>
            </a:r>
            <a:endParaRPr lang="en-US" altLang="ja-JP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ja-JP" altLang="en-US" dirty="0"/>
              <a:t>原子</a:t>
            </a:r>
            <a:r>
              <a:rPr lang="ja-JP" altLang="en-US" dirty="0" smtClean="0"/>
              <a:t>を加える</a:t>
            </a:r>
            <a:r>
              <a:rPr lang="en-US" altLang="ja-JP" dirty="0" smtClean="0"/>
              <a:t>: </a:t>
            </a:r>
            <a:r>
              <a:rPr lang="en-US" altLang="ja-JP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append</a:t>
            </a:r>
          </a:p>
          <a:p>
            <a:pPr lvl="2"/>
            <a:r>
              <a:rPr lang="ja-JP" altLang="en-US" dirty="0"/>
              <a:t>値</a:t>
            </a:r>
            <a:r>
              <a:rPr lang="ja-JP" altLang="en-US" dirty="0" smtClean="0"/>
              <a:t>を計算する、出力する</a:t>
            </a:r>
            <a:r>
              <a:rPr lang="en-US" altLang="ja-JP" dirty="0" smtClean="0"/>
              <a:t>: </a:t>
            </a:r>
            <a:r>
              <a:rPr lang="en-US" altLang="ja-JP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ave</a:t>
            </a:r>
            <a:r>
              <a:rPr lang="en-US" altLang="ja-JP" dirty="0" smtClean="0"/>
              <a:t>, </a:t>
            </a:r>
            <a:r>
              <a:rPr lang="en-US" altLang="ja-JP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print</a:t>
            </a:r>
            <a:endParaRPr lang="ja-JP" alt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5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コマンド</a:t>
            </a:r>
            <a:r>
              <a:rPr lang="en-US" altLang="ja-JP" dirty="0" smtClean="0"/>
              <a:t>: compute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MD</a:t>
            </a:r>
            <a:r>
              <a:rPr lang="ja-JP" altLang="en-US" dirty="0" smtClean="0"/>
              <a:t>中に様々な値を計算する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例えば動径分布関数、原子応力など</a:t>
            </a:r>
            <a:endParaRPr lang="en-US" altLang="ja-JP" dirty="0" smtClean="0"/>
          </a:p>
          <a:p>
            <a:pPr lvl="1"/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</a:t>
            </a:r>
            <a:r>
              <a:rPr kumimoji="1" lang="en-US" altLang="ja-JP" dirty="0" smtClean="0"/>
              <a:t>, 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fix</a:t>
            </a:r>
            <a:r>
              <a:rPr kumimoji="1" lang="ja-JP" altLang="en-US" dirty="0" smtClean="0"/>
              <a:t>などと組み合わせて使える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例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よって計算式の定義のみで、値は必要に応じて計算される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そのため</a:t>
            </a:r>
            <a:r>
              <a:rPr lang="ja-JP" altLang="en-US" dirty="0" smtClean="0"/>
              <a:t>、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lang="ja-JP" altLang="en-US" dirty="0" smtClean="0"/>
              <a:t>が終わってから</a:t>
            </a:r>
            <a:r>
              <a:rPr lang="en-US" altLang="ja-JP" dirty="0" smtClean="0"/>
              <a:t>compute ID</a:t>
            </a:r>
            <a:r>
              <a:rPr lang="ja-JP" altLang="en-US" dirty="0" smtClean="0"/>
              <a:t>を参照するともう計算していないと文句を言われる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後で必要なら例えば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fix</a:t>
            </a:r>
            <a:r>
              <a:rPr lang="en-US" altLang="ja-JP" dirty="0" smtClean="0"/>
              <a:t> </a:t>
            </a:r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ave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/time</a:t>
            </a:r>
            <a:r>
              <a:rPr lang="ja-JP" altLang="en-US" dirty="0" smtClean="0"/>
              <a:t>などと組み合わせて</a:t>
            </a:r>
            <a:r>
              <a:rPr lang="en-US" altLang="ja-JP" dirty="0" smtClean="0"/>
              <a:t>(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lang="ja-JP" altLang="en-US" dirty="0" smtClean="0"/>
              <a:t>中に計算されるようにして</a:t>
            </a:r>
            <a:r>
              <a:rPr lang="en-US" altLang="ja-JP" dirty="0" smtClean="0"/>
              <a:t>)</a:t>
            </a:r>
            <a:r>
              <a:rPr lang="ja-JP" altLang="en-US" dirty="0" smtClean="0"/>
              <a:t>使う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67543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困ったときは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エラーが出たとき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エラーの文字列・これができないという文章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英語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で検索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世界のどこかで同じ悩みを持っていた人がいたかもしれない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やりたいことの実現方法がわからないとき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本家マニュアル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英語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コマンド一覧のページなどから探せる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LAMMPS</a:t>
            </a:r>
            <a:r>
              <a:rPr kumimoji="1" lang="ja-JP" altLang="en-US" dirty="0" smtClean="0"/>
              <a:t>が内部で何をしているかわからないとき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可能なら実装まで戻って読むのが早い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1445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重い計算をしたいとき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並列計算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-np </a:t>
            </a:r>
            <a:r>
              <a:rPr kumimoji="1" lang="ja-JP" altLang="en-US" dirty="0" smtClean="0"/>
              <a:t>オプションで使うコア数を指定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LAMMPS</a:t>
            </a:r>
            <a:r>
              <a:rPr kumimoji="1" lang="ja-JP" altLang="en-US" dirty="0" smtClean="0"/>
              <a:t>は空間分割により並列計算を行う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計算の規模が大きいほど並列計算の効率が良くなる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使うプロセス数は割り切りやすい数にしましょう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でなく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で、など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余裕があれば本当に速くなるか確認してみてください</a:t>
            </a:r>
            <a:endParaRPr kumimoji="1" lang="ja-JP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45921" y="2563754"/>
            <a:ext cx="4685578" cy="27699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solidFill>
              <a:schemeClr val="tx1"/>
            </a:solidFill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mpirun</a:t>
            </a:r>
            <a:r>
              <a:rPr kumimoji="0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–np 10 </a:t>
            </a:r>
            <a:r>
              <a:rPr kumimoji="0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lmp_mpi</a:t>
            </a:r>
            <a:r>
              <a:rPr kumimoji="0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&lt; hogehoge.txt</a:t>
            </a:r>
          </a:p>
        </p:txBody>
      </p:sp>
    </p:spTree>
    <p:extLst>
      <p:ext uri="{BB962C8B-B14F-4D97-AF65-F5344CB8AC3E}">
        <p14:creationId xmlns:p14="http://schemas.microsoft.com/office/powerpoint/2010/main" val="31716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可視化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見えないと何が起きているかわからない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おかしい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と思って可視化した瞬間に</a:t>
            </a:r>
            <a:r>
              <a:rPr lang="ja-JP" altLang="en-US" dirty="0" smtClean="0"/>
              <a:t>察することもよくある</a:t>
            </a:r>
            <a:endParaRPr lang="en-US" altLang="ja-JP" dirty="0" smtClean="0"/>
          </a:p>
          <a:p>
            <a:r>
              <a:rPr kumimoji="1" lang="ja-JP" altLang="en-US" dirty="0"/>
              <a:t>可視化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LAMMPS</a:t>
            </a:r>
            <a:r>
              <a:rPr kumimoji="1" lang="ja-JP" altLang="en-US" dirty="0" smtClean="0"/>
              <a:t>の外で行う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一</a:t>
            </a:r>
            <a:r>
              <a:rPr lang="ja-JP" altLang="en-US" dirty="0" smtClean="0"/>
              <a:t>例として、</a:t>
            </a:r>
            <a:r>
              <a:rPr lang="en-US" altLang="ja-JP" dirty="0" err="1" smtClean="0"/>
              <a:t>Atomeye</a:t>
            </a:r>
            <a:r>
              <a:rPr lang="ja-JP" altLang="en-US" dirty="0" smtClean="0"/>
              <a:t>の導入により可視化できる。別途手元に</a:t>
            </a:r>
            <a:r>
              <a:rPr lang="en-US" altLang="ja-JP" dirty="0" smtClean="0"/>
              <a:t>X</a:t>
            </a:r>
            <a:r>
              <a:rPr lang="ja-JP" altLang="en-US" dirty="0" smtClean="0"/>
              <a:t>環境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Xming</a:t>
            </a:r>
            <a:r>
              <a:rPr lang="ja-JP" altLang="en-US" dirty="0" smtClean="0"/>
              <a:t>とか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を用意しておこう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Atomeye</a:t>
            </a:r>
            <a:r>
              <a:rPr lang="ja-JP" altLang="en-US" dirty="0" smtClean="0"/>
              <a:t>の使い方は</a:t>
            </a:r>
            <a:r>
              <a:rPr lang="en-US" altLang="ja-JP" dirty="0" err="1" smtClean="0"/>
              <a:t>Atomeye</a:t>
            </a:r>
            <a:r>
              <a:rPr lang="ja-JP" altLang="en-US" dirty="0" smtClean="0"/>
              <a:t>のページを参照。起動しただけではわからないが結構多機能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LAMMPS</a:t>
            </a:r>
            <a:r>
              <a:rPr kumimoji="1" lang="ja-JP" altLang="en-US" dirty="0" smtClean="0"/>
              <a:t>側からは構造を書いたファイルを書き出すようにすればよい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ちょうど</a:t>
            </a:r>
            <a:r>
              <a:rPr lang="en-US" altLang="ja-JP" dirty="0" err="1" smtClean="0"/>
              <a:t>Atomeye</a:t>
            </a:r>
            <a:r>
              <a:rPr lang="ja-JP" altLang="en-US" dirty="0" smtClean="0"/>
              <a:t>用に書き出すコマンドがある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追加で原子ごとの情報を書いておける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Atomeye</a:t>
            </a:r>
            <a:r>
              <a:rPr kumimoji="1" lang="ja-JP" altLang="en-US" dirty="0" smtClean="0"/>
              <a:t>から色分けして見れる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38908" y="5064823"/>
            <a:ext cx="5267468" cy="369332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solidFill>
              <a:schemeClr val="tx1"/>
            </a:solidFill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dump d1 all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10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hoge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.*.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mass type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ys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zs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v_hoge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c_hoge</a:t>
            </a: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dump_modify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d1 element Ni</a:t>
            </a:r>
          </a:p>
        </p:txBody>
      </p:sp>
      <p:pic>
        <p:nvPicPr>
          <p:cNvPr id="1026" name="Picture 2" descr="http://li.mit.edu/A/Graphics/A/Gallery/CopperIndentation/CopperIndentatio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336" y="4301255"/>
            <a:ext cx="1879314" cy="18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i.mit.edu/A/Graphics/A/Gallery/DNA/DNA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650" y="4301255"/>
            <a:ext cx="1826794" cy="18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0244516" y="6247051"/>
            <a:ext cx="1831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/>
              <a:t>Atomeye</a:t>
            </a:r>
            <a:r>
              <a:rPr kumimoji="1" lang="en-US" altLang="ja-JP" sz="1200" dirty="0" smtClean="0"/>
              <a:t> Web</a:t>
            </a:r>
            <a:r>
              <a:rPr kumimoji="1" lang="ja-JP" altLang="en-US" sz="1200" dirty="0" smtClean="0"/>
              <a:t>ページより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50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MD</a:t>
            </a:r>
            <a:r>
              <a:rPr kumimoji="1" lang="ja-JP" altLang="en-US" dirty="0" smtClean="0"/>
              <a:t>において気をつけるべきこと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扱う空間・時間スケールが非常に小さい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非常に急峻な現象を見ている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系が平衡状態になり、初期条件の不自然さがなくなるまで緩和計算を行う必要がある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たとえ周期境界でも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計算格子は十分な大きさか検討をするべき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相変態や拡散・反応など、時間スケールの長い現象を見るときは注意が必要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熱</a:t>
            </a:r>
            <a:r>
              <a:rPr lang="ja-JP" altLang="en-US" dirty="0" smtClean="0"/>
              <a:t>の影響が出る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原子の一部を固定するなどの条件が妥当でないこともある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熱膨張の</a:t>
            </a:r>
            <a:r>
              <a:rPr lang="ja-JP" altLang="en-US" dirty="0" smtClean="0"/>
              <a:t>影響など</a:t>
            </a:r>
            <a:endParaRPr lang="ja-JP" altLang="en-US" dirty="0"/>
          </a:p>
          <a:p>
            <a:pPr lvl="1"/>
            <a:r>
              <a:rPr kumimoji="1" lang="ja-JP" altLang="en-US" dirty="0" smtClean="0"/>
              <a:t>温度によって反応の速度が異なる、場合によっては反応の種類が変わる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溶けるなど</a:t>
            </a:r>
            <a:r>
              <a:rPr kumimoji="1"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218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LAMMPS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LAMMPS</a:t>
            </a:r>
            <a:r>
              <a:rPr kumimoji="1" lang="ja-JP" altLang="en-US" dirty="0" smtClean="0"/>
              <a:t>とは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MD</a:t>
            </a:r>
            <a:r>
              <a:rPr kumimoji="1" lang="ja-JP" altLang="en-US" dirty="0" smtClean="0"/>
              <a:t>の基本機能が揃ったソフト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“Large-scale Atomic/Molecular Massively Parallel Simulator “(</a:t>
            </a:r>
            <a:r>
              <a:rPr lang="ja-JP" altLang="en-US" dirty="0"/>
              <a:t>大規模原子・分子超並列</a:t>
            </a:r>
            <a:r>
              <a:rPr kumimoji="1" lang="ja-JP" altLang="en-US" dirty="0" smtClean="0"/>
              <a:t>シミュレータ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の略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スクリプト形式でコマンドを書いて実行できる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実装の詳細を知らなくても使える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並列計算の効率が非常に高いことで有名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スパコン</a:t>
            </a:r>
            <a:r>
              <a:rPr lang="ja-JP" altLang="en-US" dirty="0"/>
              <a:t>や</a:t>
            </a:r>
            <a:r>
              <a:rPr lang="ja-JP" altLang="en-US" dirty="0" smtClean="0"/>
              <a:t>新しい</a:t>
            </a:r>
            <a:r>
              <a:rPr lang="en-US" altLang="ja-JP" dirty="0" smtClean="0"/>
              <a:t>CPU</a:t>
            </a:r>
            <a:r>
              <a:rPr lang="ja-JP" altLang="en-US" dirty="0" smtClean="0"/>
              <a:t>・コンパイラ等のベンチマークにも使われる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LAMMPS</a:t>
            </a:r>
            <a:r>
              <a:rPr lang="ja-JP" altLang="en-US" dirty="0" smtClean="0"/>
              <a:t>の中身について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で記述されている。</a:t>
            </a:r>
            <a:r>
              <a:rPr kumimoji="1" lang="en-US" altLang="ja-JP" dirty="0" smtClean="0"/>
              <a:t>Sandia</a:t>
            </a:r>
            <a:r>
              <a:rPr kumimoji="1" lang="ja-JP" altLang="en-US" dirty="0" smtClean="0"/>
              <a:t>研究所で開発・</a:t>
            </a:r>
            <a:r>
              <a:rPr lang="ja-JP" altLang="en-US" dirty="0"/>
              <a:t>メンテナンス</a:t>
            </a:r>
            <a:r>
              <a:rPr kumimoji="1" lang="ja-JP" altLang="en-US" dirty="0" smtClean="0"/>
              <a:t>中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開発のペースが速い。このスライドの内容もいつか変わる可能性があります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オープンソース</a:t>
            </a:r>
            <a:r>
              <a:rPr kumimoji="1" lang="en-US" altLang="ja-JP" dirty="0" smtClean="0"/>
              <a:t>(GPL)</a:t>
            </a:r>
            <a:r>
              <a:rPr kumimoji="1" lang="ja-JP" altLang="en-US" dirty="0" err="1" smtClean="0"/>
              <a:t>なので</a:t>
            </a:r>
            <a:r>
              <a:rPr kumimoji="1" lang="ja-JP" altLang="en-US" dirty="0" smtClean="0"/>
              <a:t>ソースコード自体を好きに修正・追加できる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229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MD</a:t>
            </a:r>
            <a:r>
              <a:rPr lang="ja-JP" altLang="en-US" dirty="0"/>
              <a:t>において気をつけるべきこと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ポテンシャルについて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計算</a:t>
            </a:r>
            <a:r>
              <a:rPr lang="ja-JP" altLang="en-US" dirty="0" smtClean="0"/>
              <a:t>結果はポテンシャルに依存する。以下は</a:t>
            </a:r>
            <a:r>
              <a:rPr lang="ja-JP" altLang="en-US" dirty="0"/>
              <a:t>一</a:t>
            </a:r>
            <a:r>
              <a:rPr lang="ja-JP" altLang="en-US" dirty="0" smtClean="0"/>
              <a:t>例。何を目的としたポテンシャルかを確認する必要がある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体間系列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Lennard</a:t>
            </a:r>
            <a:r>
              <a:rPr kumimoji="1" lang="en-US" altLang="ja-JP" dirty="0" smtClean="0"/>
              <a:t>-Jones, Morse</a:t>
            </a:r>
            <a:r>
              <a:rPr kumimoji="1" lang="ja-JP" altLang="en-US" dirty="0" smtClean="0"/>
              <a:t>など。分子系など他のポテンシャルと組み合わせても使われる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EAM</a:t>
            </a:r>
            <a:r>
              <a:rPr kumimoji="1" lang="ja-JP" altLang="en-US" dirty="0" smtClean="0"/>
              <a:t>系列</a:t>
            </a:r>
            <a:r>
              <a:rPr kumimoji="1" lang="en-US" altLang="ja-JP" dirty="0" smtClean="0"/>
              <a:t>: 2</a:t>
            </a:r>
            <a:r>
              <a:rPr kumimoji="1" lang="ja-JP" altLang="en-US" dirty="0" smtClean="0"/>
              <a:t>体と異なり欠陥</a:t>
            </a:r>
            <a:r>
              <a:rPr lang="ja-JP" altLang="en-US" dirty="0"/>
              <a:t>・</a:t>
            </a:r>
            <a:r>
              <a:rPr kumimoji="1" lang="ja-JP" altLang="en-US" dirty="0" smtClean="0"/>
              <a:t>表面エネルギーなどを表現できる。金属結合によく使われる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Tersoff</a:t>
            </a:r>
            <a:r>
              <a:rPr lang="ja-JP" altLang="en-US" dirty="0" smtClean="0"/>
              <a:t>系列</a:t>
            </a:r>
            <a:r>
              <a:rPr lang="en-US" altLang="ja-JP" dirty="0" smtClean="0"/>
              <a:t>: </a:t>
            </a:r>
            <a:r>
              <a:rPr lang="ja-JP" altLang="en-US" dirty="0" smtClean="0"/>
              <a:t>角度依存項を明示的に持ち</a:t>
            </a:r>
            <a:r>
              <a:rPr lang="en-US" altLang="ja-JP" dirty="0" smtClean="0"/>
              <a:t>Si</a:t>
            </a:r>
            <a:r>
              <a:rPr lang="ja-JP" altLang="en-US" dirty="0" smtClean="0"/>
              <a:t>や</a:t>
            </a:r>
            <a:r>
              <a:rPr lang="en-US" altLang="ja-JP" dirty="0" smtClean="0"/>
              <a:t>C</a:t>
            </a:r>
            <a:r>
              <a:rPr lang="ja-JP" altLang="en-US" dirty="0" smtClean="0"/>
              <a:t>など共有結合の表現に使われる</a:t>
            </a:r>
            <a:endParaRPr lang="en-US" altLang="ja-JP" dirty="0" smtClean="0"/>
          </a:p>
          <a:p>
            <a:pPr lvl="2"/>
            <a:r>
              <a:rPr lang="ja-JP" altLang="en-US" dirty="0"/>
              <a:t>イオン結合</a:t>
            </a:r>
            <a:r>
              <a:rPr lang="en-US" altLang="ja-JP" dirty="0"/>
              <a:t>: </a:t>
            </a:r>
            <a:r>
              <a:rPr lang="en-US" altLang="ja-JP" dirty="0" smtClean="0"/>
              <a:t>1/r</a:t>
            </a:r>
            <a:r>
              <a:rPr lang="ja-JP" altLang="en-US" dirty="0" smtClean="0"/>
              <a:t>で効く性質上カットオフが長く計算が</a:t>
            </a:r>
            <a:r>
              <a:rPr lang="ja-JP" altLang="en-US" dirty="0"/>
              <a:t>重い。</a:t>
            </a:r>
            <a:r>
              <a:rPr lang="ja-JP" altLang="en-US" dirty="0" smtClean="0"/>
              <a:t>他のポテンシャルとも合わせて使われる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ReaxFF</a:t>
            </a:r>
            <a:r>
              <a:rPr lang="ja-JP" altLang="en-US" dirty="0" smtClean="0"/>
              <a:t>系列</a:t>
            </a:r>
            <a:r>
              <a:rPr lang="en-US" altLang="ja-JP" dirty="0" smtClean="0"/>
              <a:t>: </a:t>
            </a:r>
            <a:r>
              <a:rPr lang="ja-JP" altLang="en-US" dirty="0" smtClean="0"/>
              <a:t>複雑なポテンシャル。化学反応など。</a:t>
            </a:r>
            <a:endParaRPr lang="en-US" altLang="ja-JP" dirty="0"/>
          </a:p>
          <a:p>
            <a:pPr lvl="2"/>
            <a:r>
              <a:rPr lang="ja-JP" altLang="en-US" dirty="0" smtClean="0"/>
              <a:t>分子結合</a:t>
            </a:r>
            <a:r>
              <a:rPr lang="en-US" altLang="ja-JP" dirty="0" smtClean="0"/>
              <a:t>: </a:t>
            </a:r>
            <a:r>
              <a:rPr lang="ja-JP" altLang="en-US" dirty="0" smtClean="0"/>
              <a:t>分子の結合を手動で定義する。</a:t>
            </a:r>
            <a:r>
              <a:rPr lang="en-US" altLang="ja-JP" dirty="0" smtClean="0"/>
              <a:t>(</a:t>
            </a:r>
            <a:r>
              <a:rPr lang="ja-JP" altLang="en-US" dirty="0" smtClean="0"/>
              <a:t>反応は見ない。</a:t>
            </a:r>
            <a:r>
              <a:rPr lang="en-US" altLang="ja-JP" dirty="0" smtClean="0"/>
              <a:t>)</a:t>
            </a:r>
            <a:r>
              <a:rPr lang="ja-JP" altLang="en-US" dirty="0" smtClean="0"/>
              <a:t>分子系</a:t>
            </a:r>
            <a:endParaRPr lang="en-US" altLang="ja-JP" dirty="0" smtClean="0"/>
          </a:p>
          <a:p>
            <a:r>
              <a:rPr lang="ja-JP" altLang="en-US" dirty="0"/>
              <a:t>時間ステップ幅について</a:t>
            </a:r>
            <a:endParaRPr lang="en-US" altLang="ja-JP" dirty="0"/>
          </a:p>
          <a:p>
            <a:pPr lvl="1"/>
            <a:r>
              <a:rPr lang="ja-JP" altLang="en-US" dirty="0" smtClean="0"/>
              <a:t>目安として</a:t>
            </a:r>
            <a:r>
              <a:rPr lang="en-US" altLang="ja-JP" dirty="0" smtClean="0"/>
              <a:t>1fs</a:t>
            </a:r>
            <a:r>
              <a:rPr lang="ja-JP" altLang="en-US" dirty="0"/>
              <a:t>以下程度。一番短い時間スケールは格子振動</a:t>
            </a:r>
            <a:r>
              <a:rPr lang="en-US" altLang="ja-JP" dirty="0"/>
              <a:t>(~</a:t>
            </a:r>
            <a:r>
              <a:rPr lang="ja-JP" altLang="en-US" dirty="0"/>
              <a:t>数</a:t>
            </a:r>
            <a:r>
              <a:rPr lang="en-US" altLang="ja-JP" dirty="0"/>
              <a:t>10THz)</a:t>
            </a:r>
            <a:r>
              <a:rPr lang="ja-JP" altLang="en-US" dirty="0" err="1"/>
              <a:t>なので</a:t>
            </a:r>
            <a:r>
              <a:rPr lang="ja-JP" altLang="en-US" dirty="0"/>
              <a:t>それが追えるくらい</a:t>
            </a:r>
            <a:endParaRPr lang="en-US" altLang="ja-JP" dirty="0"/>
          </a:p>
          <a:p>
            <a:pPr lvl="1"/>
            <a:r>
              <a:rPr lang="en-US" altLang="ja-JP" dirty="0"/>
              <a:t>H</a:t>
            </a:r>
            <a:r>
              <a:rPr lang="ja-JP" altLang="en-US" dirty="0" err="1"/>
              <a:t>のような</a:t>
            </a:r>
            <a:r>
              <a:rPr lang="ja-JP" altLang="en-US" dirty="0"/>
              <a:t>軽い元素があるとき</a:t>
            </a:r>
            <a:r>
              <a:rPr lang="ja-JP" altLang="en-US" dirty="0" smtClean="0"/>
              <a:t>は注意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973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やってみよう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融点の計算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単に温度を上げるだけではなかなか溶けない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きっかけの無いところから突然融解したり凝固したりはしない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界面を作り平衡状態の温度を</a:t>
            </a:r>
            <a:r>
              <a:rPr lang="ja-JP" altLang="en-US" dirty="0"/>
              <a:t>みる</a:t>
            </a:r>
            <a:r>
              <a:rPr kumimoji="1" lang="ja-JP" altLang="en-US" dirty="0" smtClean="0"/>
              <a:t>という方法がある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系の半分だけを液体にしてそれぞれ貼り合わせる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234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融点の計算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5" y="1367555"/>
            <a:ext cx="10353762" cy="4124240"/>
          </a:xfrm>
        </p:spPr>
        <p:txBody>
          <a:bodyPr/>
          <a:lstStyle/>
          <a:p>
            <a:r>
              <a:rPr lang="ja-JP" altLang="en-US" dirty="0" smtClean="0"/>
              <a:t>スクリプトの例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最後</a:t>
            </a:r>
            <a:r>
              <a:rPr lang="ja-JP" altLang="en-US" dirty="0" smtClean="0"/>
              <a:t>の</a:t>
            </a:r>
            <a:r>
              <a:rPr lang="en-US" altLang="ja-JP" dirty="0" smtClean="0"/>
              <a:t>velocity</a:t>
            </a:r>
            <a:r>
              <a:rPr lang="ja-JP" altLang="en-US" dirty="0" smtClean="0"/>
              <a:t>で設定する温度は適当</a:t>
            </a:r>
            <a:r>
              <a:rPr lang="en-US" altLang="ja-JP" dirty="0" smtClean="0"/>
              <a:t>(</a:t>
            </a:r>
            <a:r>
              <a:rPr lang="ja-JP" altLang="en-US" dirty="0" smtClean="0"/>
              <a:t>界面がなくならない範囲で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3795" y="2165536"/>
            <a:ext cx="5522346" cy="461664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solidFill>
              <a:schemeClr val="tx1"/>
            </a:solidFill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units   metal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boundary p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atom_style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charge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lattice diamond 5.3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region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sim_box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block 0 4 0 4 0 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region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crystal_box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block 0 4 0 4 0 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create_box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sim_box</a:t>
            </a: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create_atoms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1 region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sim_box</a:t>
            </a: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group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gcrystal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region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crystal_box</a:t>
            </a: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group gam subtract all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gcrystal</a:t>
            </a: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mass    1 28.0855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pair_style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tersoff</a:t>
            </a:r>
            <a:r>
              <a:rPr kumimoji="0"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/mod</a:t>
            </a: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pair_coeff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* * </a:t>
            </a:r>
            <a:r>
              <a:rPr kumimoji="0"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Si.tersoff.mod 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shell </a:t>
            </a:r>
            <a:r>
              <a:rPr kumimoji="0"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kumimoji="0"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endParaRPr kumimoji="0"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timestep</a:t>
            </a:r>
            <a:r>
              <a:rPr kumimoji="0"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0.0005</a:t>
            </a: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dump 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d1 all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1000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melt.crystal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.*.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mass type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ys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zs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dump_modify</a:t>
            </a:r>
            <a:r>
              <a:rPr kumimoji="0"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d1 element Si</a:t>
            </a: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thermo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thermo_style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custom step temp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etotal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</a:t>
            </a:r>
            <a:r>
              <a:rPr kumimoji="0"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lx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ly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vol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press</a:t>
            </a: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64903" y="2165537"/>
            <a:ext cx="5097549" cy="461664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solidFill>
              <a:schemeClr val="tx1"/>
            </a:solidFill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fix f1 all box/relax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iso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0.0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vmax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0.001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minimize 1.0e-15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1.0e-15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1000 100000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unfix f1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variable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randseed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equal 10002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velocity gam create 6000.0 ${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randseed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gaussian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mom yes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fix fc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gcrystal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setforce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0.0 0.0 0.0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fix f1 gam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nvt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temp 3000 3000 0.05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run 1000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unfix f1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fix f1 gam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nvt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temp 3000 1500 0.05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run 3000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unfix f1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unfix fc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write_restart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/dump01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velocity all create 2200.0 ${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randseed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gaussian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mom yes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fix f1 all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nph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iso</a:t>
            </a: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0.0 0.0 0.5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run 1000000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unfix f1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いろいろ考えるべきこと</a:t>
            </a:r>
            <a:r>
              <a:rPr lang="en-US" altLang="ja-JP" dirty="0" smtClean="0"/>
              <a:t>:</a:t>
            </a:r>
            <a:r>
              <a:rPr lang="ja-JP" altLang="en-US" dirty="0" smtClean="0"/>
              <a:t>設定編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表面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表面</a:t>
            </a:r>
            <a:r>
              <a:rPr lang="ja-JP" altLang="en-US" dirty="0" smtClean="0"/>
              <a:t>をつくると表面特有の現象</a:t>
            </a:r>
            <a:r>
              <a:rPr lang="en-US" altLang="ja-JP" dirty="0" smtClean="0"/>
              <a:t>(</a:t>
            </a:r>
            <a:r>
              <a:rPr lang="ja-JP" altLang="en-US" dirty="0" smtClean="0"/>
              <a:t>再構成、表面エネルギーの影響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が起きる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表面の影響がないくらい極端に大きい系を作るか、周期境界にして表面をなくす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後者がおすすめ。ただし外界とやりとりをするもの</a:t>
            </a:r>
            <a:r>
              <a:rPr lang="en-US" altLang="ja-JP" dirty="0" smtClean="0"/>
              <a:t>(</a:t>
            </a:r>
            <a:r>
              <a:rPr lang="ja-JP" altLang="en-US" dirty="0" smtClean="0"/>
              <a:t>温度や圧力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は別途考える必要がある</a:t>
            </a:r>
            <a:endParaRPr lang="en-US" altLang="ja-JP" dirty="0" smtClean="0"/>
          </a:p>
          <a:p>
            <a:r>
              <a:rPr kumimoji="1" lang="ja-JP" altLang="en-US" dirty="0" smtClean="0"/>
              <a:t>圧力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圧力の解放が行われているか、また行うべきか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例えば体積固定・表面のモデルなどでは解放しないほうが正しいことも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88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いろいろ考えるべきこと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実行時編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緩和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平衡状態になるまで</a:t>
            </a:r>
            <a:r>
              <a:rPr lang="ja-JP" altLang="en-US" dirty="0"/>
              <a:t>計算したか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可視化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一応何が起きているか見ておきましょう</a:t>
            </a:r>
            <a:endParaRPr lang="en-US" altLang="ja-JP" dirty="0" smtClean="0"/>
          </a:p>
          <a:p>
            <a:pPr lvl="1"/>
            <a:r>
              <a:rPr lang="ja-JP" altLang="en-US" dirty="0"/>
              <a:t>全て</a:t>
            </a:r>
            <a:r>
              <a:rPr lang="ja-JP" altLang="en-US" dirty="0" smtClean="0"/>
              <a:t>が固体か液体になってしまっているかもしれない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ひょっとすると気体とかになってしまっているかも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18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LAMMPS</a:t>
            </a:r>
            <a:r>
              <a:rPr lang="ja-JP" altLang="en-US" dirty="0"/>
              <a:t> </a:t>
            </a:r>
            <a:r>
              <a:rPr lang="ja-JP" altLang="en-US" dirty="0" smtClean="0"/>
              <a:t>インストール方法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2981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とりあえず本家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ページから</a:t>
            </a:r>
            <a:r>
              <a:rPr lang="ja-JP" altLang="en-US" dirty="0"/>
              <a:t>ソース</a:t>
            </a:r>
            <a:r>
              <a:rPr lang="ja-JP" altLang="en-US" dirty="0" smtClean="0"/>
              <a:t>がダウンロードできる</a:t>
            </a:r>
            <a:r>
              <a:rPr kumimoji="1" lang="ja-JP" altLang="en-US" dirty="0" smtClean="0"/>
              <a:t>。マニュアルも充実している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http://lammps.sandia.gov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あとはマニュアルに従って手元でコンパイルするだけ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以下は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の説明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最新版では</a:t>
            </a:r>
            <a:r>
              <a:rPr lang="en-US" altLang="ja-JP" dirty="0" err="1" smtClean="0"/>
              <a:t>src</a:t>
            </a:r>
            <a:r>
              <a:rPr lang="ja-JP" altLang="en-US" dirty="0" smtClean="0"/>
              <a:t>ディレクトリにて </a:t>
            </a:r>
            <a:r>
              <a:rPr lang="en-US" altLang="ja-JP" dirty="0" smtClean="0"/>
              <a:t>”make </a:t>
            </a:r>
            <a:r>
              <a:rPr lang="en-US" altLang="ja-JP" dirty="0" err="1" smtClean="0"/>
              <a:t>mpi</a:t>
            </a:r>
            <a:r>
              <a:rPr lang="en-US" altLang="ja-JP" dirty="0" smtClean="0"/>
              <a:t>” </a:t>
            </a:r>
            <a:r>
              <a:rPr lang="ja-JP" altLang="en-US" dirty="0" smtClean="0"/>
              <a:t>コマンドを叩くとコンパイルされる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環境による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ポテンシャル</a:t>
            </a:r>
            <a:r>
              <a:rPr lang="ja-JP" altLang="en-US" dirty="0"/>
              <a:t>や</a:t>
            </a:r>
            <a:r>
              <a:rPr lang="ja-JP" altLang="en-US" dirty="0" smtClean="0"/>
              <a:t>コマンドによっては</a:t>
            </a:r>
            <a:r>
              <a:rPr lang="en-US" altLang="ja-JP" dirty="0" smtClean="0"/>
              <a:t>LAMMPS</a:t>
            </a:r>
            <a:r>
              <a:rPr lang="ja-JP" altLang="en-US" dirty="0" smtClean="0"/>
              <a:t>にパッケージの追加が必要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“make yes-</a:t>
            </a:r>
            <a:r>
              <a:rPr lang="en-US" altLang="ja-JP" dirty="0" err="1" smtClean="0"/>
              <a:t>hogehoge</a:t>
            </a:r>
            <a:r>
              <a:rPr lang="en-US" altLang="ja-JP" dirty="0" smtClean="0"/>
              <a:t>” </a:t>
            </a:r>
            <a:r>
              <a:rPr lang="ja-JP" altLang="en-US" dirty="0" err="1" smtClean="0"/>
              <a:t>のように</a:t>
            </a:r>
            <a:r>
              <a:rPr lang="ja-JP" altLang="en-US" dirty="0" smtClean="0"/>
              <a:t>して入れる。現状の確認は </a:t>
            </a:r>
            <a:r>
              <a:rPr lang="en-US" altLang="ja-JP" dirty="0" smtClean="0"/>
              <a:t>”make package-status” </a:t>
            </a:r>
            <a:r>
              <a:rPr lang="ja-JP" altLang="en-US" dirty="0" smtClean="0"/>
              <a:t>より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kumimoji="1" lang="en-US" altLang="ja-JP" dirty="0" err="1" smtClean="0"/>
              <a:t>lmp_mpi</a:t>
            </a:r>
            <a:r>
              <a:rPr kumimoji="1" lang="ja-JP" altLang="en-US" dirty="0" err="1" smtClean="0"/>
              <a:t>のような</a:t>
            </a:r>
            <a:r>
              <a:rPr kumimoji="1" lang="ja-JP" altLang="en-US" dirty="0" smtClean="0"/>
              <a:t>名前の実行ファイルができる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どこからでも簡単に呼べるよう</a:t>
            </a:r>
            <a:r>
              <a:rPr kumimoji="1" lang="en-US" altLang="ja-JP" dirty="0" smtClean="0"/>
              <a:t>PATH</a:t>
            </a:r>
            <a:r>
              <a:rPr kumimoji="1" lang="ja-JP" altLang="en-US" dirty="0" smtClean="0"/>
              <a:t>を通しておこう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tcsh</a:t>
            </a:r>
            <a:r>
              <a:rPr lang="ja-JP" altLang="en-US" dirty="0" smtClean="0"/>
              <a:t>ユーザー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ホームの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cshrc</a:t>
            </a:r>
            <a:r>
              <a:rPr lang="ja-JP" altLang="en-US" dirty="0" smtClean="0"/>
              <a:t>ファイルの末尾に 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setenv</a:t>
            </a:r>
            <a:r>
              <a:rPr lang="en-US" altLang="ja-JP" dirty="0" smtClean="0"/>
              <a:t> PATH $PATH”:(</a:t>
            </a:r>
            <a:r>
              <a:rPr lang="ja-JP" altLang="en-US" dirty="0" smtClean="0"/>
              <a:t>置いてある場所</a:t>
            </a:r>
            <a:r>
              <a:rPr lang="en-US" altLang="ja-JP" dirty="0" smtClean="0"/>
              <a:t>)”</a:t>
            </a:r>
          </a:p>
          <a:p>
            <a:pPr lvl="2"/>
            <a:r>
              <a:rPr kumimoji="1" lang="en-US" altLang="ja-JP" dirty="0" smtClean="0"/>
              <a:t>bash/</a:t>
            </a:r>
            <a:r>
              <a:rPr kumimoji="1" lang="en-US" altLang="ja-JP" dirty="0" err="1" smtClean="0"/>
              <a:t>zsh</a:t>
            </a:r>
            <a:r>
              <a:rPr kumimoji="1" lang="ja-JP" altLang="en-US" dirty="0" smtClean="0"/>
              <a:t>ユーザー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ホームの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bashrc</a:t>
            </a:r>
            <a:r>
              <a:rPr kumimoji="1" lang="en-US" altLang="ja-JP" dirty="0" smtClean="0"/>
              <a:t>/.</a:t>
            </a:r>
            <a:r>
              <a:rPr kumimoji="1" lang="en-US" altLang="ja-JP" dirty="0" err="1" smtClean="0"/>
              <a:t>zshrc</a:t>
            </a:r>
            <a:r>
              <a:rPr kumimoji="1" lang="ja-JP" altLang="en-US" dirty="0" smtClean="0"/>
              <a:t>ファイルの末尾に</a:t>
            </a:r>
            <a:r>
              <a:rPr kumimoji="1" lang="en-US" altLang="ja-JP" dirty="0" smtClean="0"/>
              <a:t>”export PATH=$PATH:(</a:t>
            </a:r>
            <a:r>
              <a:rPr kumimoji="1" lang="ja-JP" altLang="en-US" dirty="0" smtClean="0"/>
              <a:t>場所</a:t>
            </a:r>
            <a:r>
              <a:rPr kumimoji="1" lang="en-US" altLang="ja-JP" dirty="0" smtClean="0"/>
              <a:t>)”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83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LAMMPS </a:t>
            </a:r>
            <a:r>
              <a:rPr kumimoji="1" lang="ja-JP" altLang="en-US" dirty="0" smtClean="0"/>
              <a:t>第一歩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とりあえず実行してみる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スクリプト言語のように、コマンドの入力待機状態になる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行ずつ手書きしても動くが、間違えるとエラー出力とともに</a:t>
            </a:r>
            <a:r>
              <a:rPr lang="ja-JP" altLang="en-US" dirty="0" smtClean="0"/>
              <a:t>実行終了する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r>
              <a:rPr kumimoji="1" lang="ja-JP" altLang="en-US" dirty="0" smtClean="0"/>
              <a:t>いろいろ書いたファイルを入力に渡せばよい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リダイレクトを使いましょう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実行</a:t>
            </a:r>
            <a:r>
              <a:rPr kumimoji="1" lang="ja-JP" altLang="en-US" dirty="0" smtClean="0"/>
              <a:t>オプション指定でも大丈夫です</a:t>
            </a:r>
            <a:endParaRPr kumimoji="1" lang="ja-JP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37970" y="2129316"/>
            <a:ext cx="2532745" cy="830997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solidFill>
              <a:schemeClr val="tx1"/>
            </a:solidFill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lmp_mpi</a:t>
            </a:r>
            <a:endParaRPr kumimoji="0"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LAMMPS (21 Sep 2012)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0271" y="4849859"/>
            <a:ext cx="2912657" cy="27699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solidFill>
              <a:schemeClr val="tx1"/>
            </a:solidFill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lmp_mpi</a:t>
            </a:r>
            <a:r>
              <a:rPr kumimoji="0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&lt; hogehoge.txt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40271" y="5652700"/>
            <a:ext cx="3165931" cy="27699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solidFill>
              <a:schemeClr val="tx1"/>
            </a:solidFill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lmp_mpi</a:t>
            </a:r>
            <a:r>
              <a:rPr kumimoji="0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-in hogehoge.txt</a:t>
            </a:r>
          </a:p>
        </p:txBody>
      </p:sp>
    </p:spTree>
    <p:extLst>
      <p:ext uri="{BB962C8B-B14F-4D97-AF65-F5344CB8AC3E}">
        <p14:creationId xmlns:p14="http://schemas.microsoft.com/office/powerpoint/2010/main" val="1100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LAMMPS </a:t>
            </a:r>
            <a:r>
              <a:rPr kumimoji="1" lang="ja-JP" altLang="en-US" dirty="0" smtClean="0"/>
              <a:t>全体の流れ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kumimoji="1" lang="ja-JP" altLang="en-US" dirty="0" smtClean="0"/>
              <a:t>系の初期条件の設定をする</a:t>
            </a:r>
            <a:endParaRPr kumimoji="1" lang="en-US" altLang="ja-JP" dirty="0" smtClean="0"/>
          </a:p>
          <a:p>
            <a:pPr marL="871200" lvl="1" indent="-457200"/>
            <a:r>
              <a:rPr lang="ja-JP" altLang="en-US" dirty="0"/>
              <a:t>計算</a:t>
            </a:r>
            <a:r>
              <a:rPr lang="ja-JP" altLang="en-US" dirty="0" smtClean="0"/>
              <a:t>格子に関するもの                                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: ~_box)</a:t>
            </a:r>
          </a:p>
          <a:p>
            <a:pPr marL="871200" lvl="1" indent="-457200"/>
            <a:r>
              <a:rPr lang="ja-JP" altLang="en-US" dirty="0" smtClean="0"/>
              <a:t>原子に関するもの                                        </a:t>
            </a:r>
            <a:r>
              <a:rPr lang="en-US" altLang="ja-JP" dirty="0" smtClean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: </a:t>
            </a:r>
            <a:r>
              <a:rPr lang="en-US" altLang="ja-JP" dirty="0" smtClean="0"/>
              <a:t>~atoms)</a:t>
            </a:r>
            <a:endParaRPr lang="en-US" altLang="ja-JP" dirty="0"/>
          </a:p>
          <a:p>
            <a:pPr marL="494100" indent="-457200">
              <a:buFont typeface="+mj-lt"/>
              <a:buAutoNum type="arabicPeriod"/>
            </a:pPr>
            <a:r>
              <a:rPr lang="ja-JP" altLang="en-US" dirty="0" smtClean="0"/>
              <a:t>系の実行中における条件の設定をする</a:t>
            </a:r>
            <a:endParaRPr lang="en-US" altLang="ja-JP" dirty="0" smtClean="0"/>
          </a:p>
          <a:p>
            <a:pPr marL="871200" lvl="1" indent="-457200"/>
            <a:r>
              <a:rPr lang="ja-JP" altLang="en-US" dirty="0" smtClean="0"/>
              <a:t>力場</a:t>
            </a:r>
            <a:r>
              <a:rPr lang="en-US" altLang="ja-JP" dirty="0" smtClean="0"/>
              <a:t>(</a:t>
            </a:r>
            <a:r>
              <a:rPr lang="ja-JP" altLang="en-US" dirty="0" smtClean="0"/>
              <a:t>ポテンシャル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の設定                           </a:t>
            </a:r>
            <a:r>
              <a:rPr lang="en-US" altLang="ja-JP" dirty="0" smtClean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: </a:t>
            </a:r>
            <a:r>
              <a:rPr lang="en-US" altLang="ja-JP" dirty="0" smtClean="0"/>
              <a:t>~</a:t>
            </a:r>
            <a:r>
              <a:rPr lang="en-US" altLang="ja-JP" dirty="0" err="1" smtClean="0"/>
              <a:t>coeff</a:t>
            </a:r>
            <a:r>
              <a:rPr lang="en-US" altLang="ja-JP" dirty="0" smtClean="0"/>
              <a:t>)</a:t>
            </a:r>
          </a:p>
          <a:p>
            <a:pPr marL="871200" lvl="1" indent="-457200"/>
            <a:r>
              <a:rPr lang="ja-JP" altLang="en-US" dirty="0" smtClean="0"/>
              <a:t>実行中の拘束条件、計算する値等の設定  </a:t>
            </a:r>
            <a:r>
              <a:rPr lang="en-US" altLang="ja-JP" dirty="0" smtClean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: </a:t>
            </a:r>
            <a:r>
              <a:rPr lang="en-US" altLang="ja-JP" dirty="0" smtClean="0"/>
              <a:t>fix, compute, variable)</a:t>
            </a:r>
            <a:endParaRPr lang="en-US" altLang="ja-JP" dirty="0"/>
          </a:p>
          <a:p>
            <a:pPr marL="494100" indent="-457200">
              <a:buFont typeface="+mj-lt"/>
              <a:buAutoNum type="arabicPeriod"/>
            </a:pPr>
            <a:r>
              <a:rPr lang="ja-JP" altLang="en-US" dirty="0" smtClean="0"/>
              <a:t>実行する</a:t>
            </a:r>
            <a:endParaRPr lang="en-US" altLang="ja-JP" dirty="0" smtClean="0"/>
          </a:p>
          <a:p>
            <a:pPr marL="871200" lvl="1" indent="-457200"/>
            <a:r>
              <a:rPr lang="ja-JP" altLang="en-US" dirty="0" smtClean="0"/>
              <a:t>動力学計算</a:t>
            </a:r>
            <a:r>
              <a:rPr lang="en-US" altLang="ja-JP" dirty="0" smtClean="0"/>
              <a:t>(run)</a:t>
            </a:r>
            <a:r>
              <a:rPr lang="ja-JP" altLang="en-US" dirty="0" smtClean="0"/>
              <a:t>あるいは構造最適化</a:t>
            </a:r>
            <a:r>
              <a:rPr lang="en-US" altLang="ja-JP" dirty="0" smtClean="0"/>
              <a:t>(minimize)</a:t>
            </a:r>
          </a:p>
        </p:txBody>
      </p:sp>
    </p:spTree>
    <p:extLst>
      <p:ext uri="{BB962C8B-B14F-4D97-AF65-F5344CB8AC3E}">
        <p14:creationId xmlns:p14="http://schemas.microsoft.com/office/powerpoint/2010/main" val="157348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LAMMPS </a:t>
            </a:r>
            <a:r>
              <a:rPr kumimoji="1" lang="ja-JP" altLang="en-US" dirty="0" smtClean="0"/>
              <a:t>最小構成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エラーの起きない最低限のスクリプト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エラーなく</a:t>
            </a:r>
            <a:r>
              <a:rPr lang="en-US" altLang="ja-JP" dirty="0" smtClean="0"/>
              <a:t>run</a:t>
            </a:r>
            <a:r>
              <a:rPr lang="ja-JP" altLang="en-US" dirty="0" err="1" smtClean="0"/>
              <a:t>まで</a:t>
            </a:r>
            <a:r>
              <a:rPr lang="ja-JP" altLang="en-US" dirty="0" smtClean="0"/>
              <a:t>たどり着く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ただし原子数は</a:t>
            </a:r>
            <a:r>
              <a:rPr lang="en-US" altLang="ja-JP" dirty="0" smtClean="0"/>
              <a:t>0</a:t>
            </a:r>
            <a:endParaRPr lang="en-US" altLang="ja-JP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1480" y="2707172"/>
            <a:ext cx="4712829" cy="1723549"/>
          </a:xfrm>
          <a:prstGeom prst="rect">
            <a:avLst/>
          </a:prstGeom>
          <a:solidFill>
            <a:srgbClr val="000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region region1 block 0 1 0 1 0 1 units box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create_box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 region1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mass 1 1.0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pair_style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16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lj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/cut 1.0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pair_coeff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 * 1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6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0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1480" y="2185440"/>
            <a:ext cx="13914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init.lammps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26765" y="2185440"/>
            <a:ext cx="13914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shell</a:t>
            </a:r>
            <a:endParaRPr kumimoji="1" lang="ja-JP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626765" y="2693672"/>
            <a:ext cx="4680769" cy="3739485"/>
          </a:xfrm>
          <a:prstGeom prst="rect">
            <a:avLst/>
          </a:prstGeom>
          <a:solidFill>
            <a:srgbClr val="000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ja-JP" sz="9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lmp_mpi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0" lang="en-US" altLang="ja-JP" sz="9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init.lammps</a:t>
            </a:r>
            <a:endParaRPr kumimoji="0" lang="en-US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LAMMPS (21 Sep 2012)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 orthogonal box = (0 0 0) to (1 1 1)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1 by 1 by 1 MPI processor grid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WARNING: No fixes defined, atoms won't move (verlet.cpp:54)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Setting up run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Memory usage per processor = 0.451927 Mbytes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 Temp </a:t>
            </a:r>
            <a:r>
              <a:rPr kumimoji="0" lang="en-US" altLang="ja-JP" sz="9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E_pair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9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E_mol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ja-JP" sz="9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TotEng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Press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0            0            0            0            0            0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Loop time of 9.53674e-07 on 1 </a:t>
            </a:r>
            <a:r>
              <a:rPr kumimoji="0" lang="en-US" altLang="ja-JP" sz="9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procs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0 steps with 0 atoms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Pair  time (%) = 0 (0)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 time (%) = 0 (0)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time (%) = 0 (0)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Outpt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time (%) = 0 (0)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Other time (%) = 9.53674e-07 (100)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Nlocal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   0 </a:t>
            </a:r>
            <a:r>
              <a:rPr kumimoji="0" lang="en-US" altLang="ja-JP" sz="9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ave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0 max 0 min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Histogram: 1 0 0 0 0 0 0 0 0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Nghost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   0 </a:t>
            </a:r>
            <a:r>
              <a:rPr kumimoji="0" lang="en-US" altLang="ja-JP" sz="9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ave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0 max 0 min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Histogram: 1 0 0 0 0 0 0 0 0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Neighs:    0 </a:t>
            </a:r>
            <a:r>
              <a:rPr kumimoji="0" lang="en-US" altLang="ja-JP" sz="9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ave</a:t>
            </a: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0 max 0 min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Histogram: 1 0 0 0 0 0 0 0 0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# of neighbors =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Neighbor list builds =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9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Dangerous builds = 0</a:t>
            </a:r>
          </a:p>
        </p:txBody>
      </p:sp>
    </p:spTree>
    <p:extLst>
      <p:ext uri="{BB962C8B-B14F-4D97-AF65-F5344CB8AC3E}">
        <p14:creationId xmlns:p14="http://schemas.microsoft.com/office/powerpoint/2010/main" val="26306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dirty="0" smtClean="0"/>
              <a:t>最小構成解説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右</a:t>
            </a:r>
            <a:r>
              <a:rPr lang="ja-JP" altLang="en-US" dirty="0" smtClean="0"/>
              <a:t>では暗黙に設定されるものも</a:t>
            </a:r>
            <a:r>
              <a:rPr lang="en-US" altLang="ja-JP" dirty="0" smtClean="0"/>
              <a:t>#</a:t>
            </a:r>
            <a:r>
              <a:rPr lang="ja-JP" altLang="en-US" dirty="0" smtClean="0"/>
              <a:t>コメントで掲載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units</a:t>
            </a:r>
            <a:r>
              <a:rPr lang="en-US" altLang="ja-JP" dirty="0" smtClean="0"/>
              <a:t>: </a:t>
            </a:r>
            <a:r>
              <a:rPr lang="ja-JP" altLang="en-US" dirty="0" smtClean="0"/>
              <a:t>単位系の設定</a:t>
            </a:r>
            <a:endParaRPr lang="en-US" altLang="ja-JP" dirty="0" smtClean="0"/>
          </a:p>
          <a:p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boundary</a:t>
            </a:r>
            <a:r>
              <a:rPr lang="en-US" altLang="ja-JP" dirty="0" smtClean="0"/>
              <a:t>: </a:t>
            </a:r>
            <a:r>
              <a:rPr lang="ja-JP" altLang="en-US" dirty="0" smtClean="0"/>
              <a:t>境界条件 </a:t>
            </a:r>
            <a:r>
              <a:rPr lang="en-US" altLang="ja-JP" dirty="0" smtClean="0"/>
              <a:t>(p: period)</a:t>
            </a:r>
          </a:p>
          <a:p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</a:t>
            </a:r>
            <a:r>
              <a:rPr lang="en-US" altLang="ja-JP" dirty="0" smtClean="0"/>
              <a:t>: </a:t>
            </a:r>
            <a:r>
              <a:rPr lang="ja-JP" altLang="en-US" dirty="0" smtClean="0"/>
              <a:t>領域の定義</a:t>
            </a:r>
            <a:endParaRPr lang="en-US" altLang="ja-JP" dirty="0" smtClean="0"/>
          </a:p>
          <a:p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create_box</a:t>
            </a:r>
            <a:r>
              <a:rPr lang="en-US" altLang="ja-JP" dirty="0" smtClean="0"/>
              <a:t>: </a:t>
            </a:r>
            <a:r>
              <a:rPr lang="ja-JP" altLang="en-US" dirty="0" smtClean="0"/>
              <a:t>シミュレーション空間の</a:t>
            </a:r>
            <a:r>
              <a:rPr lang="ja-JP" altLang="en-US" dirty="0"/>
              <a:t>設置</a:t>
            </a:r>
            <a:endParaRPr lang="en-US" altLang="ja-JP" dirty="0" smtClean="0"/>
          </a:p>
          <a:p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mass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pair_****</a:t>
            </a:r>
            <a:r>
              <a:rPr lang="en-US" altLang="ja-JP" dirty="0" smtClean="0"/>
              <a:t>: </a:t>
            </a:r>
            <a:r>
              <a:rPr lang="ja-JP" altLang="en-US" dirty="0" smtClean="0"/>
              <a:t>原子の設定</a:t>
            </a:r>
            <a:endParaRPr lang="en-US" altLang="ja-JP" dirty="0" smtClean="0"/>
          </a:p>
          <a:p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lang="en-US" altLang="ja-JP" dirty="0" smtClean="0"/>
              <a:t>: MD</a:t>
            </a:r>
            <a:r>
              <a:rPr lang="ja-JP" altLang="en-US" dirty="0" smtClean="0"/>
              <a:t>計算開始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86572" y="1962767"/>
            <a:ext cx="4174220" cy="3447098"/>
          </a:xfrm>
          <a:prstGeom prst="rect">
            <a:avLst/>
          </a:prstGeom>
          <a:solidFill>
            <a:srgbClr val="000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#atom_style atomic</a:t>
            </a: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#dimension 3</a:t>
            </a: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#newton on</a:t>
            </a: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#processors * * * grid onelevel map cart</a:t>
            </a: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#units lj</a:t>
            </a: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#boundary p p p</a:t>
            </a: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4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region region1 block 0 1 0 1 0 1 units box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create_box 1 region1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mass 1 1.0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pair_style lj/cut 1.0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pair_coeff * * 1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4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0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77942" y="1441036"/>
            <a:ext cx="13914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init.lammps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6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原子を配置してみる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Ni</a:t>
            </a:r>
            <a:r>
              <a:rPr kumimoji="1" lang="ja-JP" altLang="en-US" dirty="0" smtClean="0"/>
              <a:t>原子を</a:t>
            </a:r>
            <a:r>
              <a:rPr kumimoji="1" lang="en-US" altLang="ja-JP" dirty="0" smtClean="0"/>
              <a:t>FCC</a:t>
            </a:r>
            <a:r>
              <a:rPr lang="ja-JP" altLang="en-US" dirty="0"/>
              <a:t> </a:t>
            </a:r>
            <a:r>
              <a:rPr lang="en-US" altLang="ja-JP" dirty="0" smtClean="0"/>
              <a:t>5x5x5</a:t>
            </a:r>
            <a:r>
              <a:rPr lang="ja-JP" altLang="en-US" dirty="0" smtClean="0"/>
              <a:t>で</a:t>
            </a:r>
            <a:r>
              <a:rPr kumimoji="1" lang="ja-JP" altLang="en-US" dirty="0" smtClean="0"/>
              <a:t>並べる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右は</a:t>
            </a:r>
            <a:r>
              <a:rPr lang="en-US" altLang="ja-JP" dirty="0" smtClean="0"/>
              <a:t>EAM</a:t>
            </a:r>
            <a:r>
              <a:rPr lang="ja-JP" altLang="en-US" dirty="0" err="1" smtClean="0"/>
              <a:t>なので</a:t>
            </a:r>
            <a:r>
              <a:rPr lang="ja-JP" altLang="en-US" dirty="0" smtClean="0"/>
              <a:t>ポテンシャルファイルが必要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実行する場所に該当のファイルを置けばよい</a:t>
            </a:r>
            <a:endParaRPr lang="en-US" altLang="ja-JP" dirty="0" smtClean="0"/>
          </a:p>
          <a:p>
            <a:pPr lvl="1"/>
            <a:r>
              <a:rPr lang="ja-JP" altLang="en-US" dirty="0"/>
              <a:t>ここで</a:t>
            </a:r>
            <a:r>
              <a:rPr lang="ja-JP" altLang="en-US" dirty="0" smtClean="0"/>
              <a:t>は</a:t>
            </a:r>
            <a:r>
              <a:rPr lang="en-US" altLang="ja-JP" dirty="0" smtClean="0"/>
              <a:t>Ni_u3.eam (</a:t>
            </a:r>
            <a:r>
              <a:rPr lang="en-US" altLang="ja-JP" dirty="0" err="1" smtClean="0"/>
              <a:t>Lammps</a:t>
            </a:r>
            <a:r>
              <a:rPr lang="ja-JP" altLang="en-US" dirty="0" smtClean="0"/>
              <a:t>内にあります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LAMMPS</a:t>
            </a:r>
            <a:r>
              <a:rPr lang="ja-JP" altLang="en-US" dirty="0" smtClean="0"/>
              <a:t>のバージョンによってはパッケージの追加が必要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lattice</a:t>
            </a:r>
            <a:r>
              <a:rPr lang="en-US" altLang="ja-JP" dirty="0" smtClean="0"/>
              <a:t>: </a:t>
            </a:r>
            <a:r>
              <a:rPr lang="ja-JP" altLang="en-US" dirty="0" smtClean="0"/>
              <a:t>結晶構造を指定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create_atoms</a:t>
            </a:r>
            <a:r>
              <a:rPr lang="ja-JP" altLang="en-US" dirty="0" smtClean="0"/>
              <a:t>が楽になる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create_atoms</a:t>
            </a:r>
            <a:r>
              <a:rPr lang="en-US" altLang="ja-JP" dirty="0" smtClean="0"/>
              <a:t>: </a:t>
            </a:r>
            <a:r>
              <a:rPr lang="ja-JP" altLang="en-US" dirty="0" smtClean="0"/>
              <a:t>原子を作成</a:t>
            </a:r>
            <a:endParaRPr lang="en-US" altLang="ja-JP" dirty="0" smtClean="0"/>
          </a:p>
          <a:p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neighbor</a:t>
            </a:r>
            <a:r>
              <a:rPr lang="en-US" altLang="ja-JP" dirty="0" smtClean="0"/>
              <a:t>: </a:t>
            </a:r>
            <a:r>
              <a:rPr lang="ja-JP" altLang="en-US" dirty="0" smtClean="0"/>
              <a:t>近隣原子のリスト作成方法</a:t>
            </a:r>
            <a:r>
              <a:rPr lang="en-US" altLang="ja-JP" dirty="0" smtClean="0"/>
              <a:t>(</a:t>
            </a:r>
            <a:r>
              <a:rPr lang="ja-JP" altLang="en-US" dirty="0" smtClean="0"/>
              <a:t>高速化に関わる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05523" y="1634774"/>
            <a:ext cx="3908121" cy="3877985"/>
          </a:xfrm>
          <a:prstGeom prst="rect">
            <a:avLst/>
          </a:prstGeom>
          <a:solidFill>
            <a:srgbClr val="000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#atom_style atomic</a:t>
            </a:r>
            <a:endParaRPr kumimoji="0" lang="ja-JP" altLang="ja-JP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#dimension 3</a:t>
            </a:r>
            <a:endParaRPr kumimoji="0" lang="ja-JP" altLang="ja-JP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#newton on</a:t>
            </a:r>
            <a:endParaRPr kumimoji="0" lang="ja-JP" altLang="ja-JP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#processors * * * grid onelevel map cart</a:t>
            </a:r>
            <a:endParaRPr kumimoji="0" lang="ja-JP" altLang="ja-JP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2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units metal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#boundary p p p</a:t>
            </a:r>
            <a:endParaRPr kumimoji="0" lang="ja-JP" altLang="ja-JP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2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lattice fcc 3.5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2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region region1 block 0 5 0 5 0 5 units lattice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create_box 1 region1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create_atoms 1 box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2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mass 1 58.69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pair_style 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pair_coeff 1 1 Ni_u3.eam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#neighbor 2.0 bin</a:t>
            </a:r>
            <a:endParaRPr kumimoji="0" lang="ja-JP" altLang="ja-JP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2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0</a:t>
            </a:r>
            <a:endParaRPr kumimoji="0" lang="ja-JP" altLang="ja-JP" sz="3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88043" y="1129614"/>
            <a:ext cx="1634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atom.lammps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96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構造</a:t>
            </a:r>
            <a:r>
              <a:rPr kumimoji="1" lang="ja-JP" altLang="en-US" dirty="0" smtClean="0"/>
              <a:t>最適化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1147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構造のエネルギー最小化計算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系</a:t>
            </a:r>
            <a:r>
              <a:rPr lang="ja-JP" altLang="en-US" dirty="0" smtClean="0"/>
              <a:t>のサイズ</a:t>
            </a:r>
            <a:r>
              <a:rPr lang="ja-JP" altLang="en-US" dirty="0"/>
              <a:t>など</a:t>
            </a:r>
            <a:r>
              <a:rPr lang="ja-JP" altLang="en-US" dirty="0" smtClean="0"/>
              <a:t>を緩和しておく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初期</a:t>
            </a:r>
            <a:r>
              <a:rPr lang="ja-JP" altLang="en-US" dirty="0" smtClean="0"/>
              <a:t>状態を変な状態にしないために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timestep</a:t>
            </a:r>
            <a:r>
              <a:rPr lang="en-US" altLang="ja-JP" dirty="0" smtClean="0"/>
              <a:t>: 1</a:t>
            </a:r>
            <a:r>
              <a:rPr lang="ja-JP" altLang="en-US" dirty="0" smtClean="0"/>
              <a:t>ステップの時間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thermo</a:t>
            </a:r>
            <a:r>
              <a:rPr kumimoji="1" lang="en-US" altLang="ja-JP" dirty="0" smtClean="0">
                <a:solidFill>
                  <a:schemeClr val="tx1"/>
                </a:solidFill>
              </a:rPr>
              <a:t>, </a:t>
            </a:r>
            <a:r>
              <a:rPr kumimoji="1"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thermo_style</a:t>
            </a:r>
            <a:r>
              <a:rPr kumimoji="1" lang="en-US" altLang="ja-JP" dirty="0" smtClean="0"/>
              <a:t>: MD</a:t>
            </a:r>
            <a:r>
              <a:rPr kumimoji="1" lang="ja-JP" altLang="en-US" dirty="0" smtClean="0"/>
              <a:t>実行中情報の</a:t>
            </a:r>
            <a:r>
              <a:rPr lang="ja-JP" altLang="en-US" dirty="0"/>
              <a:t>出力</a:t>
            </a:r>
            <a:r>
              <a:rPr kumimoji="1" lang="ja-JP" altLang="en-US" dirty="0" smtClean="0"/>
              <a:t>設定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fix</a:t>
            </a:r>
            <a:r>
              <a:rPr lang="en-US" altLang="ja-JP" dirty="0" smtClean="0"/>
              <a:t>: run</a:t>
            </a:r>
            <a:r>
              <a:rPr lang="ja-JP" altLang="en-US" dirty="0" smtClean="0"/>
              <a:t>中に実行されるもの</a:t>
            </a:r>
            <a:r>
              <a:rPr lang="en-US" altLang="ja-JP" dirty="0" smtClean="0"/>
              <a:t>(</a:t>
            </a:r>
            <a:r>
              <a:rPr lang="ja-JP" altLang="en-US" dirty="0" smtClean="0"/>
              <a:t>系の制御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ja-JP" altLang="en-US" dirty="0"/>
              <a:t>非常</a:t>
            </a:r>
            <a:r>
              <a:rPr kumimoji="1" lang="ja-JP" altLang="en-US" dirty="0" smtClean="0"/>
              <a:t>に多くの種類がある。値を計算するだけの</a:t>
            </a:r>
            <a:r>
              <a:rPr lang="ja-JP" altLang="en-US" dirty="0"/>
              <a:t>もの</a:t>
            </a:r>
            <a:r>
              <a:rPr lang="ja-JP" altLang="en-US" dirty="0" smtClean="0"/>
              <a:t>も</a:t>
            </a:r>
            <a:endParaRPr lang="en-US" altLang="ja-JP" dirty="0" smtClean="0"/>
          </a:p>
          <a:p>
            <a:pPr lvl="1"/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fix box/relax</a:t>
            </a:r>
            <a:r>
              <a:rPr lang="en-US" altLang="ja-JP" dirty="0" smtClean="0"/>
              <a:t>: 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</a:t>
            </a:r>
            <a:r>
              <a:rPr lang="ja-JP" altLang="en-US" dirty="0" smtClean="0"/>
              <a:t>のときの</a:t>
            </a:r>
            <a:r>
              <a:rPr lang="en-US" altLang="ja-JP" dirty="0" smtClean="0"/>
              <a:t>MD</a:t>
            </a:r>
            <a:r>
              <a:rPr lang="ja-JP" altLang="en-US" dirty="0" smtClean="0"/>
              <a:t>格子の</a:t>
            </a:r>
            <a:r>
              <a:rPr lang="ja-JP" altLang="en-US" dirty="0" smtClean="0"/>
              <a:t>扱い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エネルギー最小化問題を解く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lang="ja-JP" altLang="en-US" dirty="0" smtClean="0"/>
              <a:t>の特殊版のようなもの</a:t>
            </a:r>
            <a:endParaRPr kumimoji="1" lang="ja-JP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71790" y="1363646"/>
            <a:ext cx="3770263" cy="541686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solidFill>
              <a:schemeClr val="tx1"/>
            </a:solidFill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#atom_style atomic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#dimension 3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#newton on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#processors * * * grid onelevel map cart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1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units metal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#boundary p p p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1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lattice fcc 3.5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1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region region1 block 0 5 0 5 0 5 units lattice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create_box 1 region1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create_atoms 1 box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1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mass 1 58.69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pair_style 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pair_coeff 1 1 Ni_u3.eam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#neighbor 2.0 bin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#neigh_modify delay 10 every 1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timestep 0.0001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thermo_style custom step etotal temp press lx vol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thermo 500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fix f1 all box/relax iso 0.0 vmax 0.01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#min_style cg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minimize 0.0 1.0e-20 1000 100000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#run 0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02455" y="830650"/>
            <a:ext cx="13024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ms</a:t>
            </a:r>
            <a:r>
              <a:rPr kumimoji="1" lang="en-US" altLang="ja-JP" dirty="0" err="1" smtClean="0"/>
              <a:t>.lammps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60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TC104033929[[fn=石版]]</Template>
  <TotalTime>3418</TotalTime>
  <Words>3052</Words>
  <Application>Microsoft Office PowerPoint</Application>
  <PresentationFormat>ワイド画面</PresentationFormat>
  <Paragraphs>504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Calisto MT</vt:lpstr>
      <vt:lpstr>Consolas</vt:lpstr>
      <vt:lpstr>Trebuchet MS</vt:lpstr>
      <vt:lpstr>Wingdings 2</vt:lpstr>
      <vt:lpstr>石版</vt:lpstr>
      <vt:lpstr>LAMMPSのつかいかた</vt:lpstr>
      <vt:lpstr>LAMMPSについて</vt:lpstr>
      <vt:lpstr>LAMMPS インストール方法</vt:lpstr>
      <vt:lpstr>LAMMPS 第一歩</vt:lpstr>
      <vt:lpstr>LAMMPS 全体の流れ</vt:lpstr>
      <vt:lpstr>LAMMPS 最小構成</vt:lpstr>
      <vt:lpstr>最小構成解説</vt:lpstr>
      <vt:lpstr>原子を配置してみる</vt:lpstr>
      <vt:lpstr>構造最適化</vt:lpstr>
      <vt:lpstr>動力学計算</vt:lpstr>
      <vt:lpstr>動力学計算</vt:lpstr>
      <vt:lpstr>他によく使う命令</vt:lpstr>
      <vt:lpstr>コマンド: group, variable, etc.</vt:lpstr>
      <vt:lpstr>コマンド: fix</vt:lpstr>
      <vt:lpstr>コマンド: compute</vt:lpstr>
      <vt:lpstr>困ったときは</vt:lpstr>
      <vt:lpstr>重い計算をしたいとき</vt:lpstr>
      <vt:lpstr>可視化</vt:lpstr>
      <vt:lpstr>MDにおいて気をつけるべきこと</vt:lpstr>
      <vt:lpstr>MDにおいて気をつけるべきこと</vt:lpstr>
      <vt:lpstr>やってみよう: 融点の計算</vt:lpstr>
      <vt:lpstr>融点の計算</vt:lpstr>
      <vt:lpstr>いろいろ考えるべきこと:設定編</vt:lpstr>
      <vt:lpstr>いろいろ考えるべきこと:実行時編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takamoto</dc:creator>
  <cp:lastModifiedBy>Takamoto</cp:lastModifiedBy>
  <cp:revision>61</cp:revision>
  <dcterms:created xsi:type="dcterms:W3CDTF">2014-05-09T07:29:49Z</dcterms:created>
  <dcterms:modified xsi:type="dcterms:W3CDTF">2016-03-02T19:46:34Z</dcterms:modified>
</cp:coreProperties>
</file>