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300" r:id="rId4"/>
    <p:sldId id="301" r:id="rId5"/>
    <p:sldId id="302" r:id="rId6"/>
    <p:sldId id="303" r:id="rId7"/>
    <p:sldId id="304" r:id="rId8"/>
    <p:sldId id="305" r:id="rId9"/>
    <p:sldId id="306" r:id="rId10"/>
    <p:sldId id="307" r:id="rId11"/>
    <p:sldId id="308" r:id="rId12"/>
    <p:sldId id="309" r:id="rId13"/>
    <p:sldId id="311" r:id="rId14"/>
    <p:sldId id="312" r:id="rId15"/>
    <p:sldId id="310" r:id="rId16"/>
    <p:sldId id="313" r:id="rId17"/>
    <p:sldId id="314" r:id="rId18"/>
    <p:sldId id="315" r:id="rId19"/>
    <p:sldId id="316" r:id="rId20"/>
    <p:sldId id="317" r:id="rId21"/>
    <p:sldId id="318" r:id="rId22"/>
    <p:sldId id="322" r:id="rId23"/>
    <p:sldId id="323" r:id="rId24"/>
    <p:sldId id="324" r:id="rId25"/>
    <p:sldId id="319" r:id="rId26"/>
    <p:sldId id="329" r:id="rId27"/>
    <p:sldId id="327" r:id="rId28"/>
    <p:sldId id="328" r:id="rId29"/>
    <p:sldId id="330" r:id="rId30"/>
    <p:sldId id="320" r:id="rId31"/>
    <p:sldId id="321" r:id="rId32"/>
    <p:sldId id="325" r:id="rId33"/>
    <p:sldId id="26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60" d="100"/>
          <a:sy n="60" d="100"/>
        </p:scale>
        <p:origin x="96" y="12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image" Target="../media/image30.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l-PL" smtClean="0"/>
              <a:t>Kliknij, aby edytować styl</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US" dirty="0"/>
          </a:p>
        </p:txBody>
      </p:sp>
      <p:sp>
        <p:nvSpPr>
          <p:cNvPr id="4" name="Date Placeholder 3"/>
          <p:cNvSpPr>
            <a:spLocks noGrp="1"/>
          </p:cNvSpPr>
          <p:nvPr>
            <p:ph type="dt" sz="half" idx="10"/>
          </p:nvPr>
        </p:nvSpPr>
        <p:spPr/>
        <p:txBody>
          <a:bodyPr/>
          <a:lstStyle/>
          <a:p>
            <a:fld id="{655AF6E8-34EA-4C5A-A615-C4769B997E6F}" type="datetimeFigureOut">
              <a:rPr lang="pl-PL" smtClean="0"/>
              <a:t>7.11.2024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01D7FA3-FBA3-47EB-AAE3-EDCC1F618662}" type="slidenum">
              <a:rPr lang="pl-PL" smtClean="0"/>
              <a:t>‹#›</a:t>
            </a:fld>
            <a:endParaRPr lang="pl-PL"/>
          </a:p>
        </p:txBody>
      </p:sp>
    </p:spTree>
    <p:extLst>
      <p:ext uri="{BB962C8B-B14F-4D97-AF65-F5344CB8AC3E}">
        <p14:creationId xmlns:p14="http://schemas.microsoft.com/office/powerpoint/2010/main" val="4036536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l-PL" smtClean="0"/>
              <a:t>Kliknij, aby edytować styl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655AF6E8-34EA-4C5A-A615-C4769B997E6F}" type="datetimeFigureOut">
              <a:rPr lang="pl-PL" smtClean="0"/>
              <a:t>7.11.2024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01D7FA3-FBA3-47EB-AAE3-EDCC1F618662}" type="slidenum">
              <a:rPr lang="pl-PL" smtClean="0"/>
              <a:t>‹#›</a:t>
            </a:fld>
            <a:endParaRPr lang="pl-PL"/>
          </a:p>
        </p:txBody>
      </p:sp>
    </p:spTree>
    <p:extLst>
      <p:ext uri="{BB962C8B-B14F-4D97-AF65-F5344CB8AC3E}">
        <p14:creationId xmlns:p14="http://schemas.microsoft.com/office/powerpoint/2010/main" val="22792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smtClean="0"/>
              <a:t>Kliknij, aby edytować styl</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smtClean="0"/>
              <a:t>Edytuj style wzorca tekstu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655AF6E8-34EA-4C5A-A615-C4769B997E6F}" type="datetimeFigureOut">
              <a:rPr lang="pl-PL" smtClean="0"/>
              <a:t>7.11.2024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01D7FA3-FBA3-47EB-AAE3-EDCC1F618662}"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9290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l-PL" smtClean="0"/>
              <a:t>Kliknij, aby edytować styl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655AF6E8-34EA-4C5A-A615-C4769B997E6F}" type="datetimeFigureOut">
              <a:rPr lang="pl-PL" smtClean="0"/>
              <a:t>7.11.2024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01D7FA3-FBA3-47EB-AAE3-EDCC1F618662}" type="slidenum">
              <a:rPr lang="pl-PL" smtClean="0"/>
              <a:t>‹#›</a:t>
            </a:fld>
            <a:endParaRPr lang="pl-PL"/>
          </a:p>
        </p:txBody>
      </p:sp>
    </p:spTree>
    <p:extLst>
      <p:ext uri="{BB962C8B-B14F-4D97-AF65-F5344CB8AC3E}">
        <p14:creationId xmlns:p14="http://schemas.microsoft.com/office/powerpoint/2010/main" val="2799546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smtClean="0"/>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smtClean="0"/>
              <a:t>Edytuj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655AF6E8-34EA-4C5A-A615-C4769B997E6F}" type="datetimeFigureOut">
              <a:rPr lang="pl-PL" smtClean="0"/>
              <a:t>7.11.2024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01D7FA3-FBA3-47EB-AAE3-EDCC1F618662}"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196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l-PL" smtClean="0"/>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smtClean="0"/>
              <a:t>Edytuj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655AF6E8-34EA-4C5A-A615-C4769B997E6F}" type="datetimeFigureOut">
              <a:rPr lang="pl-PL" smtClean="0"/>
              <a:t>7.11.2024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01D7FA3-FBA3-47EB-AAE3-EDCC1F618662}" type="slidenum">
              <a:rPr lang="pl-PL" smtClean="0"/>
              <a:t>‹#›</a:t>
            </a:fld>
            <a:endParaRPr lang="pl-PL"/>
          </a:p>
        </p:txBody>
      </p:sp>
    </p:spTree>
    <p:extLst>
      <p:ext uri="{BB962C8B-B14F-4D97-AF65-F5344CB8AC3E}">
        <p14:creationId xmlns:p14="http://schemas.microsoft.com/office/powerpoint/2010/main" val="2824979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655AF6E8-34EA-4C5A-A615-C4769B997E6F}" type="datetimeFigureOut">
              <a:rPr lang="pl-PL" smtClean="0"/>
              <a:t>7.11.2024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01D7FA3-FBA3-47EB-AAE3-EDCC1F618662}" type="slidenum">
              <a:rPr lang="pl-PL" smtClean="0"/>
              <a:t>‹#›</a:t>
            </a:fld>
            <a:endParaRPr lang="pl-PL"/>
          </a:p>
        </p:txBody>
      </p:sp>
    </p:spTree>
    <p:extLst>
      <p:ext uri="{BB962C8B-B14F-4D97-AF65-F5344CB8AC3E}">
        <p14:creationId xmlns:p14="http://schemas.microsoft.com/office/powerpoint/2010/main" val="1739577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l-PL" smtClean="0"/>
              <a:t>Kliknij, aby edytować styl</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655AF6E8-34EA-4C5A-A615-C4769B997E6F}" type="datetimeFigureOut">
              <a:rPr lang="pl-PL" smtClean="0"/>
              <a:t>7.11.2024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01D7FA3-FBA3-47EB-AAE3-EDCC1F618662}" type="slidenum">
              <a:rPr lang="pl-PL" smtClean="0"/>
              <a:t>‹#›</a:t>
            </a:fld>
            <a:endParaRPr lang="pl-PL"/>
          </a:p>
        </p:txBody>
      </p:sp>
    </p:spTree>
    <p:extLst>
      <p:ext uri="{BB962C8B-B14F-4D97-AF65-F5344CB8AC3E}">
        <p14:creationId xmlns:p14="http://schemas.microsoft.com/office/powerpoint/2010/main" val="182370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idx="1"/>
          </p:nvPr>
        </p:nvSpPr>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655AF6E8-34EA-4C5A-A615-C4769B997E6F}" type="datetimeFigureOut">
              <a:rPr lang="pl-PL" smtClean="0"/>
              <a:t>7.11.2024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01D7FA3-FBA3-47EB-AAE3-EDCC1F618662}" type="slidenum">
              <a:rPr lang="pl-PL" smtClean="0"/>
              <a:t>‹#›</a:t>
            </a:fld>
            <a:endParaRPr lang="pl-PL"/>
          </a:p>
        </p:txBody>
      </p:sp>
    </p:spTree>
    <p:extLst>
      <p:ext uri="{BB962C8B-B14F-4D97-AF65-F5344CB8AC3E}">
        <p14:creationId xmlns:p14="http://schemas.microsoft.com/office/powerpoint/2010/main" val="36011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l-PL" smtClean="0"/>
              <a:t>Kliknij, aby edytować styl</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655AF6E8-34EA-4C5A-A615-C4769B997E6F}" type="datetimeFigureOut">
              <a:rPr lang="pl-PL" smtClean="0"/>
              <a:t>7.11.2024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01D7FA3-FBA3-47EB-AAE3-EDCC1F618662}" type="slidenum">
              <a:rPr lang="pl-PL" smtClean="0"/>
              <a:t>‹#›</a:t>
            </a:fld>
            <a:endParaRPr lang="pl-PL"/>
          </a:p>
        </p:txBody>
      </p:sp>
    </p:spTree>
    <p:extLst>
      <p:ext uri="{BB962C8B-B14F-4D97-AF65-F5344CB8AC3E}">
        <p14:creationId xmlns:p14="http://schemas.microsoft.com/office/powerpoint/2010/main" val="223304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Date Placeholder 4"/>
          <p:cNvSpPr>
            <a:spLocks noGrp="1"/>
          </p:cNvSpPr>
          <p:nvPr>
            <p:ph type="dt" sz="half" idx="10"/>
          </p:nvPr>
        </p:nvSpPr>
        <p:spPr/>
        <p:txBody>
          <a:bodyPr/>
          <a:lstStyle/>
          <a:p>
            <a:fld id="{655AF6E8-34EA-4C5A-A615-C4769B997E6F}" type="datetimeFigureOut">
              <a:rPr lang="pl-PL" smtClean="0"/>
              <a:t>7.11.2024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01D7FA3-FBA3-47EB-AAE3-EDCC1F618662}" type="slidenum">
              <a:rPr lang="pl-PL" smtClean="0"/>
              <a:t>‹#›</a:t>
            </a:fld>
            <a:endParaRPr lang="pl-PL"/>
          </a:p>
        </p:txBody>
      </p:sp>
    </p:spTree>
    <p:extLst>
      <p:ext uri="{BB962C8B-B14F-4D97-AF65-F5344CB8AC3E}">
        <p14:creationId xmlns:p14="http://schemas.microsoft.com/office/powerpoint/2010/main" val="354386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Kliknij, aby edytować styl</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p:txBody>
          <a:bodyPr/>
          <a:lstStyle/>
          <a:p>
            <a:fld id="{655AF6E8-34EA-4C5A-A615-C4769B997E6F}" type="datetimeFigureOut">
              <a:rPr lang="pl-PL" smtClean="0"/>
              <a:t>7.11.2024</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301D7FA3-FBA3-47EB-AAE3-EDCC1F618662}" type="slidenum">
              <a:rPr lang="pl-PL" smtClean="0"/>
              <a:t>‹#›</a:t>
            </a:fld>
            <a:endParaRPr lang="pl-PL"/>
          </a:p>
        </p:txBody>
      </p:sp>
    </p:spTree>
    <p:extLst>
      <p:ext uri="{BB962C8B-B14F-4D97-AF65-F5344CB8AC3E}">
        <p14:creationId xmlns:p14="http://schemas.microsoft.com/office/powerpoint/2010/main" val="3604959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l-PL" smtClean="0"/>
              <a:t>Kliknij, aby edytować styl</a:t>
            </a:r>
            <a:endParaRPr lang="en-US" dirty="0"/>
          </a:p>
        </p:txBody>
      </p:sp>
      <p:sp>
        <p:nvSpPr>
          <p:cNvPr id="3" name="Date Placeholder 2"/>
          <p:cNvSpPr>
            <a:spLocks noGrp="1"/>
          </p:cNvSpPr>
          <p:nvPr>
            <p:ph type="dt" sz="half" idx="10"/>
          </p:nvPr>
        </p:nvSpPr>
        <p:spPr/>
        <p:txBody>
          <a:bodyPr/>
          <a:lstStyle/>
          <a:p>
            <a:fld id="{655AF6E8-34EA-4C5A-A615-C4769B997E6F}" type="datetimeFigureOut">
              <a:rPr lang="pl-PL" smtClean="0"/>
              <a:t>7.11.2024</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301D7FA3-FBA3-47EB-AAE3-EDCC1F618662}" type="slidenum">
              <a:rPr lang="pl-PL" smtClean="0"/>
              <a:t>‹#›</a:t>
            </a:fld>
            <a:endParaRPr lang="pl-PL"/>
          </a:p>
        </p:txBody>
      </p:sp>
    </p:spTree>
    <p:extLst>
      <p:ext uri="{BB962C8B-B14F-4D97-AF65-F5344CB8AC3E}">
        <p14:creationId xmlns:p14="http://schemas.microsoft.com/office/powerpoint/2010/main" val="67405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5AF6E8-34EA-4C5A-A615-C4769B997E6F}" type="datetimeFigureOut">
              <a:rPr lang="pl-PL" smtClean="0"/>
              <a:t>7.11.2024</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301D7FA3-FBA3-47EB-AAE3-EDCC1F618662}" type="slidenum">
              <a:rPr lang="pl-PL" smtClean="0"/>
              <a:t>‹#›</a:t>
            </a:fld>
            <a:endParaRPr lang="pl-PL"/>
          </a:p>
        </p:txBody>
      </p:sp>
    </p:spTree>
    <p:extLst>
      <p:ext uri="{BB962C8B-B14F-4D97-AF65-F5344CB8AC3E}">
        <p14:creationId xmlns:p14="http://schemas.microsoft.com/office/powerpoint/2010/main" val="132612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l-PL" smtClean="0"/>
              <a:t>Kliknij, aby edytować styl</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l-PL" smtClean="0"/>
              <a:t>Edytuj style wzorca tekstu</a:t>
            </a:r>
          </a:p>
        </p:txBody>
      </p:sp>
      <p:sp>
        <p:nvSpPr>
          <p:cNvPr id="5" name="Date Placeholder 4"/>
          <p:cNvSpPr>
            <a:spLocks noGrp="1"/>
          </p:cNvSpPr>
          <p:nvPr>
            <p:ph type="dt" sz="half" idx="10"/>
          </p:nvPr>
        </p:nvSpPr>
        <p:spPr/>
        <p:txBody>
          <a:bodyPr/>
          <a:lstStyle/>
          <a:p>
            <a:fld id="{655AF6E8-34EA-4C5A-A615-C4769B997E6F}" type="datetimeFigureOut">
              <a:rPr lang="pl-PL" smtClean="0"/>
              <a:t>7.11.2024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01D7FA3-FBA3-47EB-AAE3-EDCC1F618662}" type="slidenum">
              <a:rPr lang="pl-PL" smtClean="0"/>
              <a:t>‹#›</a:t>
            </a:fld>
            <a:endParaRPr lang="pl-PL"/>
          </a:p>
        </p:txBody>
      </p:sp>
    </p:spTree>
    <p:extLst>
      <p:ext uri="{BB962C8B-B14F-4D97-AF65-F5344CB8AC3E}">
        <p14:creationId xmlns:p14="http://schemas.microsoft.com/office/powerpoint/2010/main" val="1830425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l-PL" smtClean="0"/>
              <a:t>Kliknij, aby edytować styl</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Edytuj style wzorca tekstu</a:t>
            </a:r>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01D7FA3-FBA3-47EB-AAE3-EDCC1F618662}" type="slidenum">
              <a:rPr lang="pl-PL" smtClean="0"/>
              <a:t>‹#›</a:t>
            </a:fld>
            <a:endParaRPr lang="pl-PL"/>
          </a:p>
        </p:txBody>
      </p:sp>
      <p:sp>
        <p:nvSpPr>
          <p:cNvPr id="5" name="Date Placeholder 4"/>
          <p:cNvSpPr>
            <a:spLocks noGrp="1"/>
          </p:cNvSpPr>
          <p:nvPr>
            <p:ph type="dt" sz="half" idx="10"/>
          </p:nvPr>
        </p:nvSpPr>
        <p:spPr/>
        <p:txBody>
          <a:bodyPr/>
          <a:lstStyle/>
          <a:p>
            <a:fld id="{655AF6E8-34EA-4C5A-A615-C4769B997E6F}" type="datetimeFigureOut">
              <a:rPr lang="pl-PL" smtClean="0"/>
              <a:t>7.11.2024</a:t>
            </a:fld>
            <a:endParaRPr lang="pl-PL"/>
          </a:p>
        </p:txBody>
      </p:sp>
    </p:spTree>
    <p:extLst>
      <p:ext uri="{BB962C8B-B14F-4D97-AF65-F5344CB8AC3E}">
        <p14:creationId xmlns:p14="http://schemas.microsoft.com/office/powerpoint/2010/main" val="2254603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l-PL" smtClean="0"/>
              <a:t>Kliknij, aby edytować styl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5AF6E8-34EA-4C5A-A615-C4769B997E6F}" type="datetimeFigureOut">
              <a:rPr lang="pl-PL" smtClean="0"/>
              <a:t>7.11.2024</a:t>
            </a:fld>
            <a:endParaRPr lang="pl-P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01D7FA3-FBA3-47EB-AAE3-EDCC1F618662}" type="slidenum">
              <a:rPr lang="pl-PL" smtClean="0"/>
              <a:t>‹#›</a:t>
            </a:fld>
            <a:endParaRPr lang="pl-PL"/>
          </a:p>
        </p:txBody>
      </p:sp>
    </p:spTree>
    <p:extLst>
      <p:ext uri="{BB962C8B-B14F-4D97-AF65-F5344CB8AC3E}">
        <p14:creationId xmlns:p14="http://schemas.microsoft.com/office/powerpoint/2010/main" val="340480041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 Target="slide20.xml"/><Relationship Id="rId1" Type="http://schemas.openxmlformats.org/officeDocument/2006/relationships/slideLayout" Target="../slideLayouts/slideLayout4.xml"/><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9.JPG"/><Relationship Id="rId1" Type="http://schemas.openxmlformats.org/officeDocument/2006/relationships/slideLayout" Target="../slideLayouts/slideLayout4.xml"/><Relationship Id="rId4" Type="http://schemas.openxmlformats.org/officeDocument/2006/relationships/image" Target="../media/image20.JP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4.xml"/><Relationship Id="rId18" Type="http://schemas.openxmlformats.org/officeDocument/2006/relationships/slide" Target="slide20.xml"/><Relationship Id="rId26" Type="http://schemas.openxmlformats.org/officeDocument/2006/relationships/slide" Target="slide28.xml"/><Relationship Id="rId3" Type="http://schemas.openxmlformats.org/officeDocument/2006/relationships/slide" Target="slide4.xml"/><Relationship Id="rId21" Type="http://schemas.openxmlformats.org/officeDocument/2006/relationships/slide" Target="slide23.xml"/><Relationship Id="rId7" Type="http://schemas.openxmlformats.org/officeDocument/2006/relationships/slide" Target="slide8.xml"/><Relationship Id="rId12" Type="http://schemas.openxmlformats.org/officeDocument/2006/relationships/slide" Target="slide13.xml"/><Relationship Id="rId17" Type="http://schemas.openxmlformats.org/officeDocument/2006/relationships/slide" Target="slide19.xml"/><Relationship Id="rId25" Type="http://schemas.openxmlformats.org/officeDocument/2006/relationships/slide" Target="slide27.xml"/><Relationship Id="rId2" Type="http://schemas.openxmlformats.org/officeDocument/2006/relationships/slide" Target="slide3.xml"/><Relationship Id="rId16" Type="http://schemas.openxmlformats.org/officeDocument/2006/relationships/slide" Target="slide18.xml"/><Relationship Id="rId20" Type="http://schemas.openxmlformats.org/officeDocument/2006/relationships/slide" Target="slide22.xml"/><Relationship Id="rId29" Type="http://schemas.openxmlformats.org/officeDocument/2006/relationships/slide" Target="slide32.xml"/><Relationship Id="rId1" Type="http://schemas.openxmlformats.org/officeDocument/2006/relationships/slideLayout" Target="../slideLayouts/slideLayout4.xml"/><Relationship Id="rId6" Type="http://schemas.openxmlformats.org/officeDocument/2006/relationships/slide" Target="slide7.xml"/><Relationship Id="rId11" Type="http://schemas.openxmlformats.org/officeDocument/2006/relationships/slide" Target="slide12.xml"/><Relationship Id="rId24" Type="http://schemas.openxmlformats.org/officeDocument/2006/relationships/slide" Target="slide26.xml"/><Relationship Id="rId5" Type="http://schemas.openxmlformats.org/officeDocument/2006/relationships/slide" Target="slide6.xml"/><Relationship Id="rId15" Type="http://schemas.openxmlformats.org/officeDocument/2006/relationships/slide" Target="slide17.xml"/><Relationship Id="rId23" Type="http://schemas.openxmlformats.org/officeDocument/2006/relationships/slide" Target="slide25.xml"/><Relationship Id="rId28" Type="http://schemas.openxmlformats.org/officeDocument/2006/relationships/slide" Target="slide31.xml"/><Relationship Id="rId10" Type="http://schemas.openxmlformats.org/officeDocument/2006/relationships/slide" Target="slide11.xml"/><Relationship Id="rId19" Type="http://schemas.openxmlformats.org/officeDocument/2006/relationships/slide" Target="slide21.xml"/><Relationship Id="rId4" Type="http://schemas.openxmlformats.org/officeDocument/2006/relationships/slide" Target="slide5.xml"/><Relationship Id="rId9" Type="http://schemas.openxmlformats.org/officeDocument/2006/relationships/slide" Target="slide10.xml"/><Relationship Id="rId14" Type="http://schemas.openxmlformats.org/officeDocument/2006/relationships/slide" Target="slide16.xml"/><Relationship Id="rId22" Type="http://schemas.openxmlformats.org/officeDocument/2006/relationships/slide" Target="slide24.xml"/><Relationship Id="rId27" Type="http://schemas.openxmlformats.org/officeDocument/2006/relationships/slide" Target="slide29.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slide" Target="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27.png"/><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31.png"/><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0.png"/><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32.JPG"/><Relationship Id="rId1" Type="http://schemas.openxmlformats.org/officeDocument/2006/relationships/slideLayout" Target="../slideLayouts/slideLayout4.xml"/><Relationship Id="rId5" Type="http://schemas.openxmlformats.org/officeDocument/2006/relationships/image" Target="../media/image22.JPG"/><Relationship Id="rId4" Type="http://schemas.openxmlformats.org/officeDocument/2006/relationships/slide" Target="slide2.xml"/></Relationships>
</file>

<file path=ppt/slides/_rels/slide2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4.xml"/><Relationship Id="rId5" Type="http://schemas.openxmlformats.org/officeDocument/2006/relationships/image" Target="../media/image35.JPG"/><Relationship Id="rId4" Type="http://schemas.openxmlformats.org/officeDocument/2006/relationships/slide" Target="slide2.xml"/></Relationships>
</file>

<file path=ppt/slides/_rels/slide2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4.xml"/><Relationship Id="rId5" Type="http://schemas.openxmlformats.org/officeDocument/2006/relationships/image" Target="../media/image38.JPG"/><Relationship Id="rId4" Type="http://schemas.openxmlformats.org/officeDocument/2006/relationships/slide" Target="slide2.xml"/></Relationships>
</file>

<file path=ppt/slides/_rels/slide29.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4.xml"/><Relationship Id="rId5" Type="http://schemas.openxmlformats.org/officeDocument/2006/relationships/image" Target="../media/image41.JPG"/><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github.com/K0DIZ/git-projekt-witryny" TargetMode="External"/><Relationship Id="rId1" Type="http://schemas.openxmlformats.org/officeDocument/2006/relationships/slideLayout" Target="../slideLayouts/slideLayout4.xml"/><Relationship Id="rId4" Type="http://schemas.openxmlformats.org/officeDocument/2006/relationships/slide" Target="slide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K0DIZ/INF03-PRAKTYCZNY-EGZAMIN-ROZWIAZANE-ARKUSZE" TargetMode="External"/><Relationship Id="rId7" Type="http://schemas.openxmlformats.org/officeDocument/2006/relationships/slide" Target="slide2.xml"/><Relationship Id="rId2" Type="http://schemas.openxmlformats.org/officeDocument/2006/relationships/hyperlink" Target="https://github.com/K0DIZ/git-projekt-witryny" TargetMode="External"/><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hyperlink" Target="https://github.com/K0DIZ/HACKATHON" TargetMode="External"/><Relationship Id="rId4" Type="http://schemas.openxmlformats.org/officeDocument/2006/relationships/hyperlink" Target="https://github.com/K0DIZ/krzyzowka"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pl.wikipedia.org/wiki/Readme" TargetMode="External"/><Relationship Id="rId13" Type="http://schemas.openxmlformats.org/officeDocument/2006/relationships/slide" Target="slide2.xml"/><Relationship Id="rId3" Type="http://schemas.openxmlformats.org/officeDocument/2006/relationships/hyperlink" Target="https://www.atlassian.com/pl/git/tutorials/what-is-git" TargetMode="External"/><Relationship Id="rId7" Type="http://schemas.openxmlformats.org/officeDocument/2006/relationships/hyperlink" Target="https://www.atlassian.com/pl/git/tutorials/using-branches" TargetMode="External"/><Relationship Id="rId12" Type="http://schemas.openxmlformats.org/officeDocument/2006/relationships/hyperlink" Target="https://www.youtube.com/watch?v=Ebe9D5zRkvM" TargetMode="External"/><Relationship Id="rId2" Type="http://schemas.openxmlformats.org/officeDocument/2006/relationships/hyperlink" Target="https://www.lh.pl/pomoc/repozytorium/" TargetMode="External"/><Relationship Id="rId1" Type="http://schemas.openxmlformats.org/officeDocument/2006/relationships/slideLayout" Target="../slideLayouts/slideLayout4.xml"/><Relationship Id="rId6" Type="http://schemas.openxmlformats.org/officeDocument/2006/relationships/hyperlink" Target="https://git-scm.com/book/pl/v2/Ga%C5%82%C4%99zie-Gita-Czym-jest-ga%C5%82%C4%85%C5%BA" TargetMode="External"/><Relationship Id="rId11" Type="http://schemas.openxmlformats.org/officeDocument/2006/relationships/hyperlink" Target="https://coderslab.pl/pl/blog/github-co-to-jest-i-do-czego-sluzy" TargetMode="External"/><Relationship Id="rId5" Type="http://schemas.openxmlformats.org/officeDocument/2006/relationships/hyperlink" Target="https://pl.wikipedia.org/wiki/Commit" TargetMode="External"/><Relationship Id="rId10" Type="http://schemas.openxmlformats.org/officeDocument/2006/relationships/hyperlink" Target="https://pl.wikipedia.org/wiki/Git_(oprogramowanie)" TargetMode="External"/><Relationship Id="rId4" Type="http://schemas.openxmlformats.org/officeDocument/2006/relationships/hyperlink" Target="https://www.atlassian.com/pl/git/tutorials/saving-changes/git-commit" TargetMode="External"/><Relationship Id="rId9" Type="http://schemas.openxmlformats.org/officeDocument/2006/relationships/hyperlink" Target="https://git-scm.com/" TargetMode="External"/></Relationships>
</file>

<file path=ppt/slides/_rels/slide3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9.JPG"/><Relationship Id="rId1" Type="http://schemas.openxmlformats.org/officeDocument/2006/relationships/slideLayout" Target="../slideLayouts/slideLayout4.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71EEA95-3BA4-4C9C-B63D-8D89D81EB618}"/>
              </a:ext>
            </a:extLst>
          </p:cNvPr>
          <p:cNvSpPr>
            <a:spLocks noGrp="1"/>
          </p:cNvSpPr>
          <p:nvPr>
            <p:ph type="ctrTitle"/>
          </p:nvPr>
        </p:nvSpPr>
        <p:spPr/>
        <p:txBody>
          <a:bodyPr/>
          <a:lstStyle/>
          <a:p>
            <a:r>
              <a:rPr lang="pl-PL" sz="4000" dirty="0" smtClean="0"/>
              <a:t>GIT – SYSTEM KONTROLI WERSJI</a:t>
            </a:r>
            <a:endParaRPr lang="pl-PL" sz="4000" dirty="0"/>
          </a:p>
        </p:txBody>
      </p:sp>
      <p:sp>
        <p:nvSpPr>
          <p:cNvPr id="3" name="Podtytuł 2">
            <a:extLst>
              <a:ext uri="{FF2B5EF4-FFF2-40B4-BE49-F238E27FC236}">
                <a16:creationId xmlns:a16="http://schemas.microsoft.com/office/drawing/2014/main" id="{5825D78F-A7C0-4B92-8D34-B4439F10F0F4}"/>
              </a:ext>
            </a:extLst>
          </p:cNvPr>
          <p:cNvSpPr>
            <a:spLocks noGrp="1"/>
          </p:cNvSpPr>
          <p:nvPr>
            <p:ph type="subTitle" idx="1"/>
          </p:nvPr>
        </p:nvSpPr>
        <p:spPr/>
        <p:txBody>
          <a:bodyPr/>
          <a:lstStyle/>
          <a:p>
            <a:r>
              <a:rPr lang="pl-PL" dirty="0"/>
              <a:t>Opracował Konrad Zatorski 5</a:t>
            </a:r>
            <a:r>
              <a:rPr lang="pl-PL" dirty="0" smtClean="0"/>
              <a:t>TD</a:t>
            </a:r>
            <a:endParaRPr lang="pl-PL" dirty="0"/>
          </a:p>
        </p:txBody>
      </p:sp>
      <p:sp>
        <p:nvSpPr>
          <p:cNvPr id="6" name="Przycisk akcji: Przejdź dalej lub Następny 5">
            <a:hlinkClick r:id="" action="ppaction://hlinkshowjump?jump=nextslide" highlightClick="1"/>
            <a:extLst>
              <a:ext uri="{FF2B5EF4-FFF2-40B4-BE49-F238E27FC236}">
                <a16:creationId xmlns:a16="http://schemas.microsoft.com/office/drawing/2014/main" id="{D88A4777-88EA-4E3D-89FD-39C89241C565}"/>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424912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l" defTabSz="457200" rtl="0">
              <a:spcBef>
                <a:spcPct val="0"/>
              </a:spcBef>
            </a:pPr>
            <a:r>
              <a:rPr lang="pl-PL" sz="3600" dirty="0">
                <a:solidFill>
                  <a:schemeClr val="accent1"/>
                </a:solidFill>
              </a:rPr>
              <a:t>Dodawanie repozytorium zdalnego na </a:t>
            </a:r>
            <a:r>
              <a:rPr lang="pl-PL" sz="3600" dirty="0" err="1">
                <a:solidFill>
                  <a:schemeClr val="accent1"/>
                </a:solidFill>
              </a:rPr>
              <a:t>GitHubie</a:t>
            </a:r>
            <a:r>
              <a:rPr lang="pl-PL" sz="3600" dirty="0">
                <a:solidFill>
                  <a:schemeClr val="accent1"/>
                </a:solidFill>
              </a:rPr>
              <a:t/>
            </a:r>
            <a:br>
              <a:rPr lang="pl-PL" sz="3600" dirty="0">
                <a:solidFill>
                  <a:schemeClr val="accent1"/>
                </a:solidFill>
              </a:rPr>
            </a:br>
            <a:endParaRPr lang="pl-PL" sz="3600" dirty="0">
              <a:solidFill>
                <a:schemeClr val="accent1"/>
              </a:solidFill>
            </a:endParaRPr>
          </a:p>
        </p:txBody>
      </p:sp>
      <p:sp>
        <p:nvSpPr>
          <p:cNvPr id="3" name="Symbol zastępczy zawartości 2"/>
          <p:cNvSpPr>
            <a:spLocks noGrp="1"/>
          </p:cNvSpPr>
          <p:nvPr>
            <p:ph sz="half" idx="1"/>
          </p:nvPr>
        </p:nvSpPr>
        <p:spPr/>
        <p:txBody>
          <a:bodyPr/>
          <a:lstStyle/>
          <a:p>
            <a:pPr marL="0" indent="0">
              <a:buNone/>
            </a:pPr>
            <a:r>
              <a:rPr lang="pl-PL" dirty="0" smtClean="0"/>
              <a:t>Repozytorium zdalne możemy stworzyć bezpośrednio na serwisie GitHub. Niezbędne jest podanie nazwy repozytorium, napisanie krótkiego opisu oraz wybranie, czy repozytorium ma być widoczne publicznie, czy tylko dla wybranych osób. Łączenie się i wysyłanie </a:t>
            </a:r>
            <a:r>
              <a:rPr lang="pl-PL" dirty="0" err="1" smtClean="0"/>
              <a:t>commitów</a:t>
            </a:r>
            <a:r>
              <a:rPr lang="pl-PL" dirty="0" smtClean="0"/>
              <a:t> na zdalne repozytorium pokazane zostanie później </a:t>
            </a:r>
            <a:r>
              <a:rPr lang="pl-PL" dirty="0" smtClean="0">
                <a:hlinkClick r:id="rId2" action="ppaction://hlinksldjump"/>
              </a:rPr>
              <a:t>(slajd 20)</a:t>
            </a:r>
            <a:r>
              <a:rPr lang="pl-PL" dirty="0" smtClean="0"/>
              <a:t>.</a:t>
            </a:r>
            <a:endParaRPr lang="pl-PL" dirty="0"/>
          </a:p>
        </p:txBody>
      </p:sp>
      <p:pic>
        <p:nvPicPr>
          <p:cNvPr id="8" name="Symbol zastępczy zawartości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31210" y="1717427"/>
            <a:ext cx="5129296" cy="47428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4"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99336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lvl="1" algn="l" defTabSz="457200" rtl="0">
              <a:spcBef>
                <a:spcPct val="0"/>
              </a:spcBef>
            </a:pPr>
            <a:r>
              <a:rPr lang="pl-PL" sz="3600" dirty="0">
                <a:solidFill>
                  <a:schemeClr val="accent1"/>
                </a:solidFill>
              </a:rPr>
              <a:t>git </a:t>
            </a:r>
            <a:r>
              <a:rPr lang="pl-PL" sz="3600" dirty="0" err="1">
                <a:solidFill>
                  <a:schemeClr val="accent1"/>
                </a:solidFill>
              </a:rPr>
              <a:t>init</a:t>
            </a:r>
            <a:r>
              <a:rPr lang="pl-PL" sz="3600" dirty="0">
                <a:solidFill>
                  <a:schemeClr val="accent1"/>
                </a:solidFill>
              </a:rPr>
              <a:t/>
            </a:r>
            <a:br>
              <a:rPr lang="pl-PL" sz="3600" dirty="0">
                <a:solidFill>
                  <a:schemeClr val="accent1"/>
                </a:solidFill>
              </a:rPr>
            </a:br>
            <a:endParaRPr lang="pl-PL" sz="3600" dirty="0">
              <a:solidFill>
                <a:schemeClr val="accent1"/>
              </a:solidFill>
            </a:endParaRPr>
          </a:p>
        </p:txBody>
      </p:sp>
      <p:sp>
        <p:nvSpPr>
          <p:cNvPr id="3" name="Symbol zastępczy zawartości 2"/>
          <p:cNvSpPr>
            <a:spLocks noGrp="1"/>
          </p:cNvSpPr>
          <p:nvPr>
            <p:ph sz="half" idx="1"/>
          </p:nvPr>
        </p:nvSpPr>
        <p:spPr>
          <a:xfrm>
            <a:off x="677334" y="2153907"/>
            <a:ext cx="4151340" cy="3880772"/>
          </a:xfrm>
        </p:spPr>
        <p:txBody>
          <a:bodyPr/>
          <a:lstStyle/>
          <a:p>
            <a:pPr marL="0" indent="0">
              <a:buNone/>
            </a:pPr>
            <a:r>
              <a:rPr lang="pl-PL" dirty="0" smtClean="0"/>
              <a:t>Jest to polecenie inicjujące nowe repozytorium Git . Używane w przypadku, gdy chcemy wdrożyć kontrolę wersji dla projektu w podanym katalogu, jest to pierwsze polecenie przy pracy z repozytorium. Polecenie tworzy domyślnie ukryty katalog .git, gdzie przechowywane są </a:t>
            </a:r>
            <a:r>
              <a:rPr lang="pl-PL" dirty="0" err="1" smtClean="0"/>
              <a:t>commity</a:t>
            </a:r>
            <a:r>
              <a:rPr lang="pl-PL" dirty="0"/>
              <a:t> </a:t>
            </a:r>
            <a:r>
              <a:rPr lang="pl-PL" dirty="0" smtClean="0"/>
              <a:t>lokalne.</a:t>
            </a:r>
            <a:endParaRPr lang="pl-PL" dirty="0"/>
          </a:p>
        </p:txBody>
      </p:sp>
      <p:pic>
        <p:nvPicPr>
          <p:cNvPr id="8" name="Symbol zastępczy zawartości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56519" y="1567032"/>
            <a:ext cx="5622059" cy="19141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3"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p:cNvPicPr>
            <a:picLocks noChangeAspect="1"/>
          </p:cNvPicPr>
          <p:nvPr/>
        </p:nvPicPr>
        <p:blipFill>
          <a:blip r:embed="rId4"/>
          <a:stretch>
            <a:fillRect/>
          </a:stretch>
        </p:blipFill>
        <p:spPr>
          <a:xfrm>
            <a:off x="5256518" y="3894233"/>
            <a:ext cx="5622059" cy="21404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2399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lvl="1" algn="l" defTabSz="457200" rtl="0">
              <a:spcBef>
                <a:spcPct val="0"/>
              </a:spcBef>
            </a:pPr>
            <a:r>
              <a:rPr lang="pl-PL" sz="3600" dirty="0">
                <a:solidFill>
                  <a:schemeClr val="accent1"/>
                </a:solidFill>
              </a:rPr>
              <a:t>git status</a:t>
            </a:r>
            <a:br>
              <a:rPr lang="pl-PL" sz="3600" dirty="0">
                <a:solidFill>
                  <a:schemeClr val="accent1"/>
                </a:solidFill>
              </a:rPr>
            </a:br>
            <a:endParaRPr lang="pl-PL" sz="3600" dirty="0">
              <a:solidFill>
                <a:schemeClr val="accent1"/>
              </a:solidFill>
            </a:endParaRPr>
          </a:p>
        </p:txBody>
      </p:sp>
      <p:sp>
        <p:nvSpPr>
          <p:cNvPr id="3" name="Symbol zastępczy zawartości 2"/>
          <p:cNvSpPr>
            <a:spLocks noGrp="1"/>
          </p:cNvSpPr>
          <p:nvPr>
            <p:ph sz="half" idx="1"/>
          </p:nvPr>
        </p:nvSpPr>
        <p:spPr/>
        <p:txBody>
          <a:bodyPr/>
          <a:lstStyle/>
          <a:p>
            <a:pPr marL="0" indent="0">
              <a:buNone/>
            </a:pPr>
            <a:r>
              <a:rPr lang="pl-PL" dirty="0" smtClean="0"/>
              <a:t>Jest to polecenie wyświetlający stan katalogu roboczego i migawki w przechowalni. Na widocznym obrazku widać, że pracujemy na </a:t>
            </a:r>
            <a:r>
              <a:rPr lang="pl-PL" dirty="0" err="1" smtClean="0"/>
              <a:t>branchu</a:t>
            </a:r>
            <a:r>
              <a:rPr lang="pl-PL" dirty="0" smtClean="0"/>
              <a:t> master. Wyświetlony jest także komunikat o </a:t>
            </a:r>
            <a:r>
              <a:rPr lang="pl-PL" dirty="0" err="1" smtClean="0"/>
              <a:t>nietrackowanym</a:t>
            </a:r>
            <a:r>
              <a:rPr lang="pl-PL" dirty="0" smtClean="0"/>
              <a:t> pliku README.txt (domyślnie na czerwono, oznacza to, że plik nie jest śledzony i nie zostanie dodany do kolejnego commita).</a:t>
            </a:r>
            <a:endParaRPr lang="pl-PL" dirty="0"/>
          </a:p>
        </p:txBody>
      </p:sp>
      <p:pic>
        <p:nvPicPr>
          <p:cNvPr id="8" name="Symbol zastępczy zawartości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88397" y="1930400"/>
            <a:ext cx="6336633" cy="31217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3"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29244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lvl="1" algn="l" defTabSz="457200" rtl="0">
              <a:spcBef>
                <a:spcPct val="0"/>
              </a:spcBef>
            </a:pPr>
            <a:r>
              <a:rPr lang="pl-PL" sz="3600" dirty="0">
                <a:solidFill>
                  <a:schemeClr val="accent1"/>
                </a:solidFill>
              </a:rPr>
              <a:t>git </a:t>
            </a:r>
            <a:r>
              <a:rPr lang="pl-PL" sz="3600" dirty="0" err="1">
                <a:solidFill>
                  <a:schemeClr val="accent1"/>
                </a:solidFill>
              </a:rPr>
              <a:t>add</a:t>
            </a:r>
            <a:r>
              <a:rPr lang="pl-PL" sz="3600" dirty="0">
                <a:solidFill>
                  <a:schemeClr val="accent1"/>
                </a:solidFill>
              </a:rPr>
              <a:t> –A</a:t>
            </a:r>
            <a:br>
              <a:rPr lang="pl-PL" sz="3600" dirty="0">
                <a:solidFill>
                  <a:schemeClr val="accent1"/>
                </a:solidFill>
              </a:rPr>
            </a:br>
            <a:endParaRPr lang="pl-PL" sz="3600" dirty="0">
              <a:solidFill>
                <a:schemeClr val="accent1"/>
              </a:solidFill>
            </a:endParaRPr>
          </a:p>
        </p:txBody>
      </p:sp>
      <p:sp>
        <p:nvSpPr>
          <p:cNvPr id="3" name="Symbol zastępczy zawartości 2"/>
          <p:cNvSpPr>
            <a:spLocks noGrp="1"/>
          </p:cNvSpPr>
          <p:nvPr>
            <p:ph sz="half" idx="1"/>
          </p:nvPr>
        </p:nvSpPr>
        <p:spPr/>
        <p:txBody>
          <a:bodyPr/>
          <a:lstStyle/>
          <a:p>
            <a:pPr marL="0" indent="0">
              <a:buNone/>
            </a:pPr>
            <a:r>
              <a:rPr lang="pl-PL" dirty="0" smtClean="0"/>
              <a:t>Jest to polecenie przenoszące zmiany z katalogu roboczego do przechowalni. Umożliwia to śledzenie poszczególnych plików przed ich </a:t>
            </a:r>
            <a:r>
              <a:rPr lang="pl-PL" dirty="0" err="1" smtClean="0"/>
              <a:t>commitem</a:t>
            </a:r>
            <a:r>
              <a:rPr lang="pl-PL" dirty="0" smtClean="0"/>
              <a:t>. Parametr –A dodaje wszystkie pliki z katalogu roboczego do </a:t>
            </a:r>
            <a:r>
              <a:rPr lang="pl-PL" dirty="0" err="1" smtClean="0"/>
              <a:t>staging</a:t>
            </a:r>
            <a:r>
              <a:rPr lang="pl-PL" dirty="0" smtClean="0"/>
              <a:t> </a:t>
            </a:r>
            <a:r>
              <a:rPr lang="pl-PL" dirty="0" err="1" smtClean="0"/>
              <a:t>area</a:t>
            </a:r>
            <a:r>
              <a:rPr lang="pl-PL" dirty="0" smtClean="0"/>
              <a:t>. Pojedynczy plik możemy dodać poleceniem git </a:t>
            </a:r>
            <a:r>
              <a:rPr lang="pl-PL" dirty="0" err="1" smtClean="0"/>
              <a:t>add</a:t>
            </a:r>
            <a:r>
              <a:rPr lang="pl-PL" dirty="0" smtClean="0"/>
              <a:t> /</a:t>
            </a:r>
            <a:r>
              <a:rPr lang="pl-PL" dirty="0" err="1" smtClean="0"/>
              <a:t>nazwa_pliku</a:t>
            </a:r>
            <a:r>
              <a:rPr lang="pl-PL" dirty="0" smtClean="0"/>
              <a:t>/.</a:t>
            </a:r>
            <a:endParaRPr lang="pl-PL" dirty="0"/>
          </a:p>
        </p:txBody>
      </p:sp>
      <p:pic>
        <p:nvPicPr>
          <p:cNvPr id="8" name="Symbol zastępczy zawartości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12245" y="1930400"/>
            <a:ext cx="5889061" cy="3550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3"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35685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lvl="1" algn="l" defTabSz="457200" rtl="0">
              <a:spcBef>
                <a:spcPct val="0"/>
              </a:spcBef>
            </a:pPr>
            <a:r>
              <a:rPr lang="pl-PL" sz="3600" dirty="0">
                <a:solidFill>
                  <a:schemeClr val="accent1"/>
                </a:solidFill>
              </a:rPr>
              <a:t>git </a:t>
            </a:r>
            <a:r>
              <a:rPr lang="pl-PL" sz="3600" dirty="0" err="1">
                <a:solidFill>
                  <a:schemeClr val="accent1"/>
                </a:solidFill>
              </a:rPr>
              <a:t>commit</a:t>
            </a:r>
            <a:r>
              <a:rPr lang="pl-PL" sz="3600" dirty="0">
                <a:solidFill>
                  <a:schemeClr val="accent1"/>
                </a:solidFill>
              </a:rPr>
              <a:t> –m</a:t>
            </a:r>
            <a:br>
              <a:rPr lang="pl-PL" sz="3600" dirty="0">
                <a:solidFill>
                  <a:schemeClr val="accent1"/>
                </a:solidFill>
              </a:rPr>
            </a:br>
            <a:endParaRPr lang="pl-PL" sz="3600" dirty="0">
              <a:solidFill>
                <a:schemeClr val="accent1"/>
              </a:solidFill>
            </a:endParaRPr>
          </a:p>
        </p:txBody>
      </p:sp>
      <p:sp>
        <p:nvSpPr>
          <p:cNvPr id="3" name="Symbol zastępczy zawartości 2"/>
          <p:cNvSpPr>
            <a:spLocks noGrp="1"/>
          </p:cNvSpPr>
          <p:nvPr>
            <p:ph sz="half" idx="1"/>
          </p:nvPr>
        </p:nvSpPr>
        <p:spPr>
          <a:xfrm>
            <a:off x="677335" y="2160589"/>
            <a:ext cx="3830498" cy="3880772"/>
          </a:xfrm>
        </p:spPr>
        <p:txBody>
          <a:bodyPr/>
          <a:lstStyle/>
          <a:p>
            <a:pPr marL="0" indent="0">
              <a:buNone/>
            </a:pPr>
            <a:r>
              <a:rPr lang="pl-PL" dirty="0" smtClean="0"/>
              <a:t>Polecenie wykonujące </a:t>
            </a:r>
            <a:r>
              <a:rPr lang="pl-PL" dirty="0" err="1" smtClean="0"/>
              <a:t>commit</a:t>
            </a:r>
            <a:r>
              <a:rPr lang="pl-PL" dirty="0" smtClean="0"/>
              <a:t> migawki z przechowalni. Zmiany zapisane zostają w </a:t>
            </a:r>
            <a:r>
              <a:rPr lang="pl-PL" dirty="0" err="1" smtClean="0"/>
              <a:t>commicie</a:t>
            </a:r>
            <a:r>
              <a:rPr lang="pl-PL" dirty="0" smtClean="0"/>
              <a:t> o określonym identyfikatorze i następnie trafiają do historii projektu (git log). W połączeniu z poleceniem git </a:t>
            </a:r>
            <a:r>
              <a:rPr lang="pl-PL" dirty="0" err="1" smtClean="0"/>
              <a:t>add</a:t>
            </a:r>
            <a:r>
              <a:rPr lang="pl-PL" dirty="0" smtClean="0"/>
              <a:t> definiuje przepływ pracy dla wszystkich </a:t>
            </a:r>
            <a:r>
              <a:rPr lang="pl-PL" smtClean="0"/>
              <a:t>użytkowników Git. </a:t>
            </a:r>
            <a:r>
              <a:rPr lang="pl-PL" dirty="0" smtClean="0"/>
              <a:t>Parametr –m dodaje komentarz do commita, co poprawia czytelność w repozytorium.</a:t>
            </a:r>
            <a:endParaRPr lang="pl-PL" dirty="0"/>
          </a:p>
        </p:txBody>
      </p:sp>
      <p:pic>
        <p:nvPicPr>
          <p:cNvPr id="8" name="Symbol zastępczy zawartości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34466" y="2603965"/>
            <a:ext cx="6818510" cy="22728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3"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41831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lvl="1" algn="l" defTabSz="457200" rtl="0">
              <a:spcBef>
                <a:spcPct val="0"/>
              </a:spcBef>
            </a:pPr>
            <a:r>
              <a:rPr lang="pl-PL" sz="3600" dirty="0">
                <a:solidFill>
                  <a:schemeClr val="accent1"/>
                </a:solidFill>
              </a:rPr>
              <a:t>git log</a:t>
            </a:r>
            <a:br>
              <a:rPr lang="pl-PL" sz="3600" dirty="0">
                <a:solidFill>
                  <a:schemeClr val="accent1"/>
                </a:solidFill>
              </a:rPr>
            </a:br>
            <a:endParaRPr lang="pl-PL" sz="3600" dirty="0">
              <a:solidFill>
                <a:schemeClr val="accent1"/>
              </a:solidFill>
            </a:endParaRPr>
          </a:p>
        </p:txBody>
      </p:sp>
      <p:sp>
        <p:nvSpPr>
          <p:cNvPr id="3" name="Symbol zastępczy zawartości 2"/>
          <p:cNvSpPr>
            <a:spLocks noGrp="1"/>
          </p:cNvSpPr>
          <p:nvPr>
            <p:ph sz="half" idx="1"/>
          </p:nvPr>
        </p:nvSpPr>
        <p:spPr>
          <a:xfrm>
            <a:off x="677334" y="2566737"/>
            <a:ext cx="4184035" cy="3474623"/>
          </a:xfrm>
        </p:spPr>
        <p:txBody>
          <a:bodyPr/>
          <a:lstStyle/>
          <a:p>
            <a:pPr marL="0" indent="0">
              <a:buNone/>
            </a:pPr>
            <a:r>
              <a:rPr lang="pl-PL" dirty="0" smtClean="0"/>
              <a:t>Polecenie umożliwiające </a:t>
            </a:r>
            <a:r>
              <a:rPr lang="pl-PL" dirty="0" err="1" smtClean="0"/>
              <a:t>zapozanie</a:t>
            </a:r>
            <a:r>
              <a:rPr lang="pl-PL" dirty="0" smtClean="0"/>
              <a:t> się z poprzednimi wersjami projektu. Wyświetla ono autora, opis, </a:t>
            </a:r>
            <a:r>
              <a:rPr lang="pl-PL" dirty="0" err="1" smtClean="0"/>
              <a:t>branch</a:t>
            </a:r>
            <a:r>
              <a:rPr lang="pl-PL" dirty="0" smtClean="0"/>
              <a:t> oraz identyfikator </a:t>
            </a:r>
            <a:r>
              <a:rPr lang="pl-PL" dirty="0" err="1" smtClean="0"/>
              <a:t>commitu</a:t>
            </a:r>
            <a:r>
              <a:rPr lang="pl-PL" dirty="0" smtClean="0"/>
              <a:t>, co umożliwia jednoznaczne zidentyfikowanie wersji i powrót do niej za pomocą polecenia git </a:t>
            </a:r>
            <a:r>
              <a:rPr lang="pl-PL" dirty="0" err="1" smtClean="0"/>
              <a:t>checkout</a:t>
            </a:r>
            <a:r>
              <a:rPr lang="pl-PL" dirty="0" smtClean="0"/>
              <a:t>.</a:t>
            </a:r>
            <a:endParaRPr lang="pl-PL" dirty="0"/>
          </a:p>
        </p:txBody>
      </p:sp>
      <p:pic>
        <p:nvPicPr>
          <p:cNvPr id="9" name="Symbol zastępczy zawartości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21957" y="2315411"/>
            <a:ext cx="6431019" cy="30041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3"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43146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lvl="1" algn="l" defTabSz="457200" rtl="0">
              <a:spcBef>
                <a:spcPct val="0"/>
              </a:spcBef>
            </a:pPr>
            <a:r>
              <a:rPr lang="pl-PL" sz="3600" dirty="0">
                <a:solidFill>
                  <a:schemeClr val="accent1"/>
                </a:solidFill>
              </a:rPr>
              <a:t>git </a:t>
            </a:r>
            <a:r>
              <a:rPr lang="pl-PL" sz="3600" dirty="0" err="1">
                <a:solidFill>
                  <a:schemeClr val="accent1"/>
                </a:solidFill>
              </a:rPr>
              <a:t>branch</a:t>
            </a:r>
            <a:r>
              <a:rPr lang="pl-PL" sz="3600" dirty="0">
                <a:solidFill>
                  <a:schemeClr val="accent1"/>
                </a:solidFill>
              </a:rPr>
              <a:t/>
            </a:r>
            <a:br>
              <a:rPr lang="pl-PL" sz="3600" dirty="0">
                <a:solidFill>
                  <a:schemeClr val="accent1"/>
                </a:solidFill>
              </a:rPr>
            </a:br>
            <a:endParaRPr lang="pl-PL" sz="3600" dirty="0">
              <a:solidFill>
                <a:schemeClr val="accent1"/>
              </a:solidFill>
            </a:endParaRPr>
          </a:p>
        </p:txBody>
      </p:sp>
      <p:sp>
        <p:nvSpPr>
          <p:cNvPr id="3" name="Symbol zastępczy zawartości 2"/>
          <p:cNvSpPr>
            <a:spLocks noGrp="1"/>
          </p:cNvSpPr>
          <p:nvPr>
            <p:ph sz="half" idx="1"/>
          </p:nvPr>
        </p:nvSpPr>
        <p:spPr>
          <a:xfrm>
            <a:off x="677334" y="2786231"/>
            <a:ext cx="4184035" cy="3255130"/>
          </a:xfrm>
        </p:spPr>
        <p:txBody>
          <a:bodyPr/>
          <a:lstStyle/>
          <a:p>
            <a:pPr marL="0" indent="0">
              <a:buNone/>
            </a:pPr>
            <a:r>
              <a:rPr lang="pl-PL" dirty="0" smtClean="0"/>
              <a:t>Wyświetla wszystkie gałęzie dodane do repozytorium. Domyślnie dodanym </a:t>
            </a:r>
            <a:r>
              <a:rPr lang="pl-PL" dirty="0" err="1" smtClean="0"/>
              <a:t>branchem</a:t>
            </a:r>
            <a:r>
              <a:rPr lang="pl-PL" dirty="0" smtClean="0"/>
              <a:t> jest </a:t>
            </a:r>
            <a:r>
              <a:rPr lang="pl-PL" dirty="0" err="1" smtClean="0"/>
              <a:t>branch</a:t>
            </a:r>
            <a:r>
              <a:rPr lang="pl-PL" dirty="0" smtClean="0"/>
              <a:t> </a:t>
            </a:r>
            <a:r>
              <a:rPr lang="pl-PL" dirty="0" err="1" smtClean="0"/>
              <a:t>main</a:t>
            </a:r>
            <a:r>
              <a:rPr lang="pl-PL" dirty="0" smtClean="0"/>
              <a:t> lub master. Repozytorium musi posiadać przynajmniej jedną gałąź.</a:t>
            </a:r>
            <a:endParaRPr lang="pl-PL" dirty="0"/>
          </a:p>
        </p:txBody>
      </p:sp>
      <p:pic>
        <p:nvPicPr>
          <p:cNvPr id="8" name="Symbol zastępczy zawartości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89283" y="2786231"/>
            <a:ext cx="6112023" cy="16413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3"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31962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lvl="1" algn="l" defTabSz="457200" rtl="0">
              <a:spcBef>
                <a:spcPct val="0"/>
              </a:spcBef>
            </a:pPr>
            <a:r>
              <a:rPr lang="pl-PL" sz="3600" dirty="0">
                <a:solidFill>
                  <a:schemeClr val="accent1"/>
                </a:solidFill>
              </a:rPr>
              <a:t>git </a:t>
            </a:r>
            <a:r>
              <a:rPr lang="pl-PL" sz="3600" dirty="0" err="1">
                <a:solidFill>
                  <a:schemeClr val="accent1"/>
                </a:solidFill>
              </a:rPr>
              <a:t>checkout</a:t>
            </a:r>
            <a:r>
              <a:rPr lang="pl-PL" sz="3600" dirty="0">
                <a:solidFill>
                  <a:schemeClr val="accent1"/>
                </a:solidFill>
              </a:rPr>
              <a:t/>
            </a:r>
            <a:br>
              <a:rPr lang="pl-PL" sz="3600" dirty="0">
                <a:solidFill>
                  <a:schemeClr val="accent1"/>
                </a:solidFill>
              </a:rPr>
            </a:br>
            <a:endParaRPr lang="pl-PL" sz="3600" dirty="0">
              <a:solidFill>
                <a:schemeClr val="accent1"/>
              </a:solidFill>
            </a:endParaRPr>
          </a:p>
        </p:txBody>
      </p:sp>
      <p:pic>
        <p:nvPicPr>
          <p:cNvPr id="8" name="Symbol zastępczy zawartości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11418" y="378902"/>
            <a:ext cx="4999591" cy="43222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3"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Symbol zastępczy zawartości 2"/>
          <p:cNvSpPr>
            <a:spLocks noGrp="1"/>
          </p:cNvSpPr>
          <p:nvPr>
            <p:ph sz="half" idx="1"/>
          </p:nvPr>
        </p:nvSpPr>
        <p:spPr>
          <a:xfrm>
            <a:off x="677334" y="2903621"/>
            <a:ext cx="4184035" cy="3137740"/>
          </a:xfrm>
        </p:spPr>
        <p:txBody>
          <a:bodyPr>
            <a:normAutofit/>
          </a:bodyPr>
          <a:lstStyle/>
          <a:p>
            <a:pPr marL="0" indent="0">
              <a:buNone/>
            </a:pPr>
            <a:r>
              <a:rPr lang="pl-PL" sz="2000" dirty="0" smtClean="0"/>
              <a:t>Pozwala przywrócić stare </a:t>
            </a:r>
            <a:r>
              <a:rPr lang="pl-PL" sz="2000" dirty="0" err="1" smtClean="0"/>
              <a:t>commity</a:t>
            </a:r>
            <a:r>
              <a:rPr lang="pl-PL" sz="2000" dirty="0" smtClean="0"/>
              <a:t> i stare wersje polików, umożliwia poruszanie się po istniejących gałęziach, jak i dodanie nowych gałęzi (z parametrem -b).</a:t>
            </a:r>
            <a:endParaRPr lang="pl-PL" sz="2000" dirty="0"/>
          </a:p>
        </p:txBody>
      </p:sp>
      <p:pic>
        <p:nvPicPr>
          <p:cNvPr id="10" name="Symbol zastępczy zawartości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1418" y="4930565"/>
            <a:ext cx="4999591" cy="13276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6064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lvl="1" algn="l" defTabSz="457200" rtl="0">
              <a:spcBef>
                <a:spcPct val="0"/>
              </a:spcBef>
            </a:pPr>
            <a:r>
              <a:rPr lang="pl-PL" sz="3600" dirty="0">
                <a:solidFill>
                  <a:schemeClr val="accent1"/>
                </a:solidFill>
              </a:rPr>
              <a:t>git </a:t>
            </a:r>
            <a:r>
              <a:rPr lang="pl-PL" sz="3600" dirty="0" err="1">
                <a:solidFill>
                  <a:schemeClr val="accent1"/>
                </a:solidFill>
              </a:rPr>
              <a:t>merge</a:t>
            </a:r>
            <a:r>
              <a:rPr lang="pl-PL" sz="3600" dirty="0">
                <a:solidFill>
                  <a:schemeClr val="accent1"/>
                </a:solidFill>
              </a:rPr>
              <a:t/>
            </a:r>
            <a:br>
              <a:rPr lang="pl-PL" sz="3600" dirty="0">
                <a:solidFill>
                  <a:schemeClr val="accent1"/>
                </a:solidFill>
              </a:rPr>
            </a:br>
            <a:endParaRPr lang="pl-PL" sz="3600" dirty="0">
              <a:solidFill>
                <a:schemeClr val="accent1"/>
              </a:solidFill>
            </a:endParaRPr>
          </a:p>
        </p:txBody>
      </p:sp>
      <p:sp>
        <p:nvSpPr>
          <p:cNvPr id="3" name="Symbol zastępczy zawartości 2"/>
          <p:cNvSpPr>
            <a:spLocks noGrp="1"/>
          </p:cNvSpPr>
          <p:nvPr>
            <p:ph sz="half" idx="1"/>
          </p:nvPr>
        </p:nvSpPr>
        <p:spPr>
          <a:xfrm>
            <a:off x="677334" y="2160589"/>
            <a:ext cx="4313766" cy="3880772"/>
          </a:xfrm>
        </p:spPr>
        <p:txBody>
          <a:bodyPr/>
          <a:lstStyle/>
          <a:p>
            <a:pPr marL="0" indent="0">
              <a:buNone/>
            </a:pPr>
            <a:r>
              <a:rPr lang="pl-PL" dirty="0" smtClean="0"/>
              <a:t>Polecenie pozwalające na integrację zmian w rozbieżnych gałęziach – uzyskanie na niezaktualizowanym </a:t>
            </a:r>
            <a:r>
              <a:rPr lang="pl-PL" dirty="0" err="1" smtClean="0"/>
              <a:t>branchu</a:t>
            </a:r>
            <a:r>
              <a:rPr lang="pl-PL" dirty="0" smtClean="0"/>
              <a:t> najnowszą wersję commita z podanej gałęzi. Różni się od polecenia git </a:t>
            </a:r>
            <a:r>
              <a:rPr lang="pl-PL" dirty="0" err="1" smtClean="0"/>
              <a:t>rebase</a:t>
            </a:r>
            <a:r>
              <a:rPr lang="pl-PL" dirty="0" smtClean="0"/>
              <a:t> tym, że scala ono najnowszy </a:t>
            </a:r>
            <a:r>
              <a:rPr lang="pl-PL" dirty="0" err="1" smtClean="0"/>
              <a:t>commit</a:t>
            </a:r>
            <a:r>
              <a:rPr lang="pl-PL" dirty="0" smtClean="0"/>
              <a:t> z obecnego </a:t>
            </a:r>
            <a:r>
              <a:rPr lang="pl-PL" dirty="0" err="1" smtClean="0"/>
              <a:t>brancha</a:t>
            </a:r>
            <a:r>
              <a:rPr lang="pl-PL" dirty="0" smtClean="0"/>
              <a:t> z najnowszym </a:t>
            </a:r>
            <a:r>
              <a:rPr lang="pl-PL" dirty="0" err="1" smtClean="0"/>
              <a:t>commitem</a:t>
            </a:r>
            <a:r>
              <a:rPr lang="pl-PL" dirty="0" smtClean="0"/>
              <a:t> z podanej gałęzi, co może zaburzać integralność repozytorium.</a:t>
            </a:r>
            <a:endParaRPr lang="pl-PL" dirty="0"/>
          </a:p>
        </p:txBody>
      </p:sp>
      <p:pic>
        <p:nvPicPr>
          <p:cNvPr id="8" name="Symbol zastępczy zawartości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46074" y="1270000"/>
            <a:ext cx="6155232" cy="45780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3"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96093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lvl="1" algn="l" defTabSz="457200" rtl="0">
              <a:spcBef>
                <a:spcPct val="0"/>
              </a:spcBef>
            </a:pPr>
            <a:r>
              <a:rPr lang="pl-PL" sz="3600" dirty="0" smtClean="0">
                <a:solidFill>
                  <a:schemeClr val="accent1"/>
                </a:solidFill>
              </a:rPr>
              <a:t>git reset --hard</a:t>
            </a:r>
            <a:br>
              <a:rPr lang="pl-PL" sz="3600" dirty="0" smtClean="0">
                <a:solidFill>
                  <a:schemeClr val="accent1"/>
                </a:solidFill>
              </a:rPr>
            </a:br>
            <a:endParaRPr lang="pl-PL" sz="3600" dirty="0">
              <a:solidFill>
                <a:schemeClr val="accent1"/>
              </a:solidFill>
            </a:endParaRPr>
          </a:p>
        </p:txBody>
      </p:sp>
      <p:sp>
        <p:nvSpPr>
          <p:cNvPr id="3" name="Symbol zastępczy zawartości 2"/>
          <p:cNvSpPr>
            <a:spLocks noGrp="1"/>
          </p:cNvSpPr>
          <p:nvPr>
            <p:ph sz="half" idx="1"/>
          </p:nvPr>
        </p:nvSpPr>
        <p:spPr/>
        <p:txBody>
          <a:bodyPr/>
          <a:lstStyle/>
          <a:p>
            <a:pPr marL="0" indent="0">
              <a:buNone/>
            </a:pPr>
            <a:r>
              <a:rPr lang="pl-PL" dirty="0" smtClean="0"/>
              <a:t>Umożliwia </a:t>
            </a:r>
            <a:r>
              <a:rPr lang="pl-PL" dirty="0"/>
              <a:t>wycofanie wszystkich zmian w plikach i przywrócenie stanu plików z ostatniego </a:t>
            </a:r>
            <a:r>
              <a:rPr lang="pl-PL" dirty="0" smtClean="0"/>
              <a:t>commita. Polecenie powinno być używane bardzo ostrożnie, ponieważ niezależnie od tego, czy zapisaliśmy plik lokalnie, po wykonaniu polecenia wszystkie zmiany zostaną przywrócone z ostatniego commita, przez co możemy stracić niektóre ważne dla nas dane.</a:t>
            </a:r>
            <a:endParaRPr lang="pl-PL" dirty="0"/>
          </a:p>
        </p:txBody>
      </p:sp>
      <p:pic>
        <p:nvPicPr>
          <p:cNvPr id="8" name="Symbol zastępczy zawartości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14115" y="1270000"/>
            <a:ext cx="6334274" cy="43497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3"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740475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E2FE4967-148E-4E98-9E3D-18C21EAC378C}"/>
              </a:ext>
            </a:extLst>
          </p:cNvPr>
          <p:cNvSpPr>
            <a:spLocks noGrp="1"/>
          </p:cNvSpPr>
          <p:nvPr>
            <p:ph type="title"/>
          </p:nvPr>
        </p:nvSpPr>
        <p:spPr/>
        <p:txBody>
          <a:bodyPr/>
          <a:lstStyle/>
          <a:p>
            <a:r>
              <a:rPr lang="pl-PL" dirty="0"/>
              <a:t>Spis treści:</a:t>
            </a:r>
          </a:p>
        </p:txBody>
      </p:sp>
      <p:sp>
        <p:nvSpPr>
          <p:cNvPr id="5" name="Symbol zastępczy zawartości 4">
            <a:extLst>
              <a:ext uri="{FF2B5EF4-FFF2-40B4-BE49-F238E27FC236}">
                <a16:creationId xmlns:a16="http://schemas.microsoft.com/office/drawing/2014/main" id="{DE66A44F-138E-49D6-A6B8-976982104348}"/>
              </a:ext>
            </a:extLst>
          </p:cNvPr>
          <p:cNvSpPr>
            <a:spLocks noGrp="1"/>
          </p:cNvSpPr>
          <p:nvPr>
            <p:ph sz="half" idx="1"/>
          </p:nvPr>
        </p:nvSpPr>
        <p:spPr>
          <a:xfrm>
            <a:off x="677334" y="1498600"/>
            <a:ext cx="4184035" cy="5016500"/>
          </a:xfrm>
        </p:spPr>
        <p:txBody>
          <a:bodyPr>
            <a:noAutofit/>
          </a:bodyPr>
          <a:lstStyle/>
          <a:p>
            <a:pPr>
              <a:buFont typeface="+mj-lt"/>
              <a:buAutoNum type="arabicPeriod"/>
            </a:pPr>
            <a:r>
              <a:rPr lang="pl-PL" sz="1200" dirty="0" smtClean="0">
                <a:solidFill>
                  <a:schemeClr val="accent1"/>
                </a:solidFill>
                <a:hlinkClick r:id="rId2" action="ppaction://hlinksldjump"/>
              </a:rPr>
              <a:t>Czym jest repozytorium?</a:t>
            </a:r>
            <a:endParaRPr lang="pl-PL" sz="1200" dirty="0" smtClean="0">
              <a:solidFill>
                <a:schemeClr val="accent1"/>
              </a:solidFill>
            </a:endParaRPr>
          </a:p>
          <a:p>
            <a:pPr>
              <a:buFont typeface="+mj-lt"/>
              <a:buAutoNum type="arabicPeriod"/>
            </a:pPr>
            <a:r>
              <a:rPr lang="pl-PL" sz="1200" dirty="0" smtClean="0">
                <a:solidFill>
                  <a:schemeClr val="accent1"/>
                </a:solidFill>
                <a:hlinkClick r:id="rId3" action="ppaction://hlinksldjump"/>
              </a:rPr>
              <a:t>Czym jest </a:t>
            </a:r>
            <a:r>
              <a:rPr lang="pl-PL" sz="1200" dirty="0">
                <a:solidFill>
                  <a:schemeClr val="accent1"/>
                </a:solidFill>
                <a:hlinkClick r:id="rId3" action="ppaction://hlinksldjump"/>
              </a:rPr>
              <a:t>G</a:t>
            </a:r>
            <a:r>
              <a:rPr lang="pl-PL" sz="1200" dirty="0" smtClean="0">
                <a:solidFill>
                  <a:schemeClr val="accent1"/>
                </a:solidFill>
                <a:hlinkClick r:id="rId3" action="ppaction://hlinksldjump"/>
              </a:rPr>
              <a:t>it?</a:t>
            </a:r>
            <a:endParaRPr lang="pl-PL" sz="1200" dirty="0" smtClean="0">
              <a:solidFill>
                <a:schemeClr val="accent1"/>
              </a:solidFill>
            </a:endParaRPr>
          </a:p>
          <a:p>
            <a:pPr>
              <a:buFont typeface="+mj-lt"/>
              <a:buAutoNum type="arabicPeriod"/>
            </a:pPr>
            <a:r>
              <a:rPr lang="pl-PL" sz="1200" dirty="0" smtClean="0">
                <a:solidFill>
                  <a:schemeClr val="accent1"/>
                </a:solidFill>
                <a:hlinkClick r:id="rId4" action="ppaction://hlinksldjump"/>
              </a:rPr>
              <a:t>Czym jest </a:t>
            </a:r>
            <a:r>
              <a:rPr lang="pl-PL" sz="1200" dirty="0" err="1" smtClean="0">
                <a:solidFill>
                  <a:schemeClr val="accent1"/>
                </a:solidFill>
                <a:hlinkClick r:id="rId4" action="ppaction://hlinksldjump"/>
              </a:rPr>
              <a:t>commit</a:t>
            </a:r>
            <a:r>
              <a:rPr lang="pl-PL" sz="1200" dirty="0" smtClean="0">
                <a:solidFill>
                  <a:schemeClr val="accent1"/>
                </a:solidFill>
                <a:hlinkClick r:id="rId4" action="ppaction://hlinksldjump"/>
              </a:rPr>
              <a:t> i </a:t>
            </a:r>
            <a:r>
              <a:rPr lang="pl-PL" sz="1200" dirty="0" err="1" smtClean="0">
                <a:solidFill>
                  <a:schemeClr val="accent1"/>
                </a:solidFill>
                <a:hlinkClick r:id="rId4" action="ppaction://hlinksldjump"/>
              </a:rPr>
              <a:t>branch</a:t>
            </a:r>
            <a:r>
              <a:rPr lang="pl-PL" sz="1200" dirty="0" smtClean="0">
                <a:solidFill>
                  <a:schemeClr val="accent1"/>
                </a:solidFill>
                <a:hlinkClick r:id="rId4" action="ppaction://hlinksldjump"/>
              </a:rPr>
              <a:t>?</a:t>
            </a:r>
            <a:endParaRPr lang="pl-PL" sz="1200" dirty="0" smtClean="0">
              <a:solidFill>
                <a:schemeClr val="accent1"/>
              </a:solidFill>
            </a:endParaRPr>
          </a:p>
          <a:p>
            <a:pPr>
              <a:buFont typeface="+mj-lt"/>
              <a:buAutoNum type="arabicPeriod"/>
            </a:pPr>
            <a:r>
              <a:rPr lang="pl-PL" sz="1200" dirty="0" smtClean="0">
                <a:solidFill>
                  <a:schemeClr val="accent1"/>
                </a:solidFill>
                <a:hlinkClick r:id="rId5" action="ppaction://hlinksldjump"/>
              </a:rPr>
              <a:t>Branch master czy </a:t>
            </a:r>
            <a:r>
              <a:rPr lang="pl-PL" sz="1200" dirty="0" err="1" smtClean="0">
                <a:solidFill>
                  <a:schemeClr val="accent1"/>
                </a:solidFill>
                <a:hlinkClick r:id="rId5" action="ppaction://hlinksldjump"/>
              </a:rPr>
              <a:t>main</a:t>
            </a:r>
            <a:r>
              <a:rPr lang="pl-PL" sz="1200" dirty="0" smtClean="0">
                <a:solidFill>
                  <a:schemeClr val="accent1"/>
                </a:solidFill>
                <a:hlinkClick r:id="rId5" action="ppaction://hlinksldjump"/>
              </a:rPr>
              <a:t>?</a:t>
            </a:r>
            <a:endParaRPr lang="pl-PL" sz="1200" dirty="0" smtClean="0">
              <a:solidFill>
                <a:schemeClr val="accent1"/>
              </a:solidFill>
            </a:endParaRPr>
          </a:p>
          <a:p>
            <a:pPr>
              <a:buFont typeface="+mj-lt"/>
              <a:buAutoNum type="arabicPeriod"/>
            </a:pPr>
            <a:r>
              <a:rPr lang="pl-PL" sz="1200" dirty="0" smtClean="0">
                <a:solidFill>
                  <a:schemeClr val="accent1"/>
                </a:solidFill>
                <a:hlinkClick r:id="rId6" action="ppaction://hlinksldjump"/>
              </a:rPr>
              <a:t>Obszary robocze w repozytorium</a:t>
            </a:r>
            <a:endParaRPr lang="pl-PL" sz="1200" dirty="0" smtClean="0">
              <a:solidFill>
                <a:schemeClr val="accent1"/>
              </a:solidFill>
            </a:endParaRPr>
          </a:p>
          <a:p>
            <a:pPr>
              <a:buFont typeface="+mj-lt"/>
              <a:buAutoNum type="arabicPeriod"/>
            </a:pPr>
            <a:r>
              <a:rPr lang="pl-PL" sz="1200" dirty="0" smtClean="0">
                <a:solidFill>
                  <a:schemeClr val="accent1"/>
                </a:solidFill>
                <a:hlinkClick r:id="rId7" action="ppaction://hlinksldjump"/>
              </a:rPr>
              <a:t>Obszary robocze w repozytorium c.d.</a:t>
            </a:r>
            <a:endParaRPr lang="pl-PL" sz="1200" dirty="0">
              <a:solidFill>
                <a:schemeClr val="accent1"/>
              </a:solidFill>
            </a:endParaRPr>
          </a:p>
          <a:p>
            <a:pPr>
              <a:buFont typeface="+mj-lt"/>
              <a:buAutoNum type="arabicPeriod"/>
            </a:pPr>
            <a:r>
              <a:rPr lang="pl-PL" sz="1200" dirty="0" smtClean="0">
                <a:solidFill>
                  <a:schemeClr val="accent1"/>
                </a:solidFill>
                <a:hlinkClick r:id="rId8" action="ppaction://hlinksldjump"/>
              </a:rPr>
              <a:t>Polecenia GIT:</a:t>
            </a:r>
            <a:endParaRPr lang="pl-PL" sz="1200" dirty="0" smtClean="0">
              <a:solidFill>
                <a:schemeClr val="accent1"/>
              </a:solidFill>
            </a:endParaRPr>
          </a:p>
          <a:p>
            <a:pPr lvl="1">
              <a:buFont typeface="Courier New" panose="02070309020205020404" pitchFamily="49" charset="0"/>
              <a:buChar char="o"/>
            </a:pPr>
            <a:r>
              <a:rPr lang="pl-PL" sz="1200" dirty="0" smtClean="0">
                <a:solidFill>
                  <a:schemeClr val="accent1"/>
                </a:solidFill>
                <a:hlinkClick r:id="rId8" action="ppaction://hlinksldjump"/>
              </a:rPr>
              <a:t>Dodawanie maila i nazwy użytkownika do repozytorium</a:t>
            </a:r>
            <a:endParaRPr lang="pl-PL" sz="1200" dirty="0" smtClean="0">
              <a:solidFill>
                <a:schemeClr val="accent1"/>
              </a:solidFill>
            </a:endParaRPr>
          </a:p>
          <a:p>
            <a:pPr lvl="1">
              <a:buFont typeface="Courier New" panose="02070309020205020404" pitchFamily="49" charset="0"/>
              <a:buChar char="o"/>
            </a:pPr>
            <a:r>
              <a:rPr lang="pl-PL" sz="1200" dirty="0" smtClean="0">
                <a:solidFill>
                  <a:schemeClr val="accent1"/>
                </a:solidFill>
                <a:hlinkClick r:id="rId9" action="ppaction://hlinksldjump"/>
              </a:rPr>
              <a:t>Dodawanie </a:t>
            </a:r>
            <a:r>
              <a:rPr lang="pl-PL" sz="1200" dirty="0">
                <a:solidFill>
                  <a:schemeClr val="accent1"/>
                </a:solidFill>
                <a:hlinkClick r:id="rId9" action="ppaction://hlinksldjump"/>
              </a:rPr>
              <a:t>repozytorium zdalnego na </a:t>
            </a:r>
            <a:r>
              <a:rPr lang="pl-PL" sz="1200" dirty="0" err="1" smtClean="0">
                <a:solidFill>
                  <a:schemeClr val="accent1"/>
                </a:solidFill>
                <a:hlinkClick r:id="rId9" action="ppaction://hlinksldjump"/>
              </a:rPr>
              <a:t>GitHubie</a:t>
            </a:r>
            <a:endParaRPr lang="pl-PL" sz="1200" dirty="0">
              <a:solidFill>
                <a:schemeClr val="accent1"/>
              </a:solidFill>
            </a:endParaRPr>
          </a:p>
          <a:p>
            <a:pPr lvl="1">
              <a:buFont typeface="Courier New" panose="02070309020205020404" pitchFamily="49" charset="0"/>
              <a:buChar char="o"/>
            </a:pPr>
            <a:r>
              <a:rPr lang="pl-PL" sz="1200" dirty="0" smtClean="0">
                <a:solidFill>
                  <a:schemeClr val="accent1"/>
                </a:solidFill>
                <a:hlinkClick r:id="rId10" action="ppaction://hlinksldjump"/>
              </a:rPr>
              <a:t>git </a:t>
            </a:r>
            <a:r>
              <a:rPr lang="pl-PL" sz="1200" dirty="0" err="1">
                <a:solidFill>
                  <a:schemeClr val="accent1"/>
                </a:solidFill>
                <a:hlinkClick r:id="rId10" action="ppaction://hlinksldjump"/>
              </a:rPr>
              <a:t>init</a:t>
            </a:r>
            <a:endParaRPr lang="pl-PL" sz="1200" dirty="0">
              <a:solidFill>
                <a:schemeClr val="accent1"/>
              </a:solidFill>
            </a:endParaRPr>
          </a:p>
          <a:p>
            <a:pPr lvl="1">
              <a:buFont typeface="Courier New" panose="02070309020205020404" pitchFamily="49" charset="0"/>
              <a:buChar char="o"/>
            </a:pPr>
            <a:r>
              <a:rPr lang="pl-PL" sz="1200" dirty="0" smtClean="0">
                <a:solidFill>
                  <a:schemeClr val="accent1"/>
                </a:solidFill>
                <a:hlinkClick r:id="rId11" action="ppaction://hlinksldjump"/>
              </a:rPr>
              <a:t>git status</a:t>
            </a:r>
            <a:endParaRPr lang="pl-PL" sz="1200" dirty="0" smtClean="0">
              <a:solidFill>
                <a:schemeClr val="accent1"/>
              </a:solidFill>
            </a:endParaRPr>
          </a:p>
          <a:p>
            <a:pPr lvl="1">
              <a:buFont typeface="Courier New" panose="02070309020205020404" pitchFamily="49" charset="0"/>
              <a:buChar char="o"/>
            </a:pPr>
            <a:r>
              <a:rPr lang="pl-PL" sz="1200" dirty="0">
                <a:solidFill>
                  <a:schemeClr val="accent1"/>
                </a:solidFill>
                <a:hlinkClick r:id="rId12" action="ppaction://hlinksldjump"/>
              </a:rPr>
              <a:t>git </a:t>
            </a:r>
            <a:r>
              <a:rPr lang="pl-PL" sz="1200" dirty="0" err="1">
                <a:solidFill>
                  <a:schemeClr val="accent1"/>
                </a:solidFill>
                <a:hlinkClick r:id="rId12" action="ppaction://hlinksldjump"/>
              </a:rPr>
              <a:t>add</a:t>
            </a:r>
            <a:r>
              <a:rPr lang="pl-PL" sz="1200" dirty="0">
                <a:solidFill>
                  <a:schemeClr val="accent1"/>
                </a:solidFill>
                <a:hlinkClick r:id="rId12" action="ppaction://hlinksldjump"/>
              </a:rPr>
              <a:t> –</a:t>
            </a:r>
            <a:r>
              <a:rPr lang="pl-PL" sz="1200" dirty="0" smtClean="0">
                <a:solidFill>
                  <a:schemeClr val="accent1"/>
                </a:solidFill>
                <a:hlinkClick r:id="rId12" action="ppaction://hlinksldjump"/>
              </a:rPr>
              <a:t>A</a:t>
            </a:r>
            <a:endParaRPr lang="pl-PL" sz="1200" dirty="0" smtClean="0">
              <a:solidFill>
                <a:schemeClr val="accent1"/>
              </a:solidFill>
            </a:endParaRPr>
          </a:p>
          <a:p>
            <a:pPr lvl="1">
              <a:buFont typeface="Courier New" panose="02070309020205020404" pitchFamily="49" charset="0"/>
              <a:buChar char="o"/>
            </a:pPr>
            <a:r>
              <a:rPr lang="pl-PL" sz="1200" dirty="0">
                <a:solidFill>
                  <a:schemeClr val="accent1"/>
                </a:solidFill>
                <a:hlinkClick r:id="rId13" action="ppaction://hlinksldjump"/>
              </a:rPr>
              <a:t>git </a:t>
            </a:r>
            <a:r>
              <a:rPr lang="pl-PL" sz="1200" dirty="0" err="1">
                <a:solidFill>
                  <a:schemeClr val="accent1"/>
                </a:solidFill>
                <a:hlinkClick r:id="rId13" action="ppaction://hlinksldjump"/>
              </a:rPr>
              <a:t>commit</a:t>
            </a:r>
            <a:r>
              <a:rPr lang="pl-PL" sz="1200" dirty="0">
                <a:solidFill>
                  <a:schemeClr val="accent1"/>
                </a:solidFill>
                <a:hlinkClick r:id="rId13" action="ppaction://hlinksldjump"/>
              </a:rPr>
              <a:t> –</a:t>
            </a:r>
            <a:r>
              <a:rPr lang="pl-PL" sz="1200" dirty="0" smtClean="0">
                <a:solidFill>
                  <a:schemeClr val="accent1"/>
                </a:solidFill>
                <a:hlinkClick r:id="rId13" action="ppaction://hlinksldjump"/>
              </a:rPr>
              <a:t>m</a:t>
            </a:r>
            <a:endParaRPr lang="pl-PL" sz="1200" dirty="0" smtClean="0">
              <a:solidFill>
                <a:schemeClr val="accent1"/>
              </a:solidFill>
            </a:endParaRPr>
          </a:p>
          <a:p>
            <a:pPr lvl="1">
              <a:buFont typeface="Courier New" panose="02070309020205020404" pitchFamily="49" charset="0"/>
              <a:buChar char="o"/>
            </a:pPr>
            <a:r>
              <a:rPr lang="pl-PL" sz="1200" dirty="0">
                <a:solidFill>
                  <a:schemeClr val="accent1"/>
                </a:solidFill>
                <a:hlinkClick r:id="rId12" action="ppaction://hlinksldjump"/>
              </a:rPr>
              <a:t>git log</a:t>
            </a:r>
            <a:endParaRPr lang="pl-PL" sz="1200" dirty="0">
              <a:solidFill>
                <a:schemeClr val="accent1"/>
              </a:solidFill>
            </a:endParaRPr>
          </a:p>
          <a:p>
            <a:pPr lvl="1">
              <a:buFont typeface="Courier New" panose="02070309020205020404" pitchFamily="49" charset="0"/>
              <a:buChar char="o"/>
            </a:pPr>
            <a:r>
              <a:rPr lang="pl-PL" sz="1200" dirty="0">
                <a:solidFill>
                  <a:schemeClr val="accent1"/>
                </a:solidFill>
                <a:hlinkClick r:id="rId14" action="ppaction://hlinksldjump"/>
              </a:rPr>
              <a:t>git </a:t>
            </a:r>
            <a:r>
              <a:rPr lang="pl-PL" sz="1200" dirty="0" err="1" smtClean="0">
                <a:solidFill>
                  <a:schemeClr val="accent1"/>
                </a:solidFill>
                <a:hlinkClick r:id="rId14" action="ppaction://hlinksldjump"/>
              </a:rPr>
              <a:t>branch</a:t>
            </a:r>
            <a:endParaRPr lang="pl-PL" sz="1200" dirty="0" smtClean="0">
              <a:solidFill>
                <a:schemeClr val="accent1"/>
              </a:solidFill>
            </a:endParaRPr>
          </a:p>
          <a:p>
            <a:pPr lvl="1">
              <a:buFont typeface="Courier New" panose="02070309020205020404" pitchFamily="49" charset="0"/>
              <a:buChar char="o"/>
            </a:pPr>
            <a:endParaRPr lang="pl-PL" sz="1200" dirty="0">
              <a:solidFill>
                <a:schemeClr val="accent1"/>
              </a:solidFill>
            </a:endParaRPr>
          </a:p>
          <a:p>
            <a:pPr lvl="1">
              <a:buFont typeface="Courier New" panose="02070309020205020404" pitchFamily="49" charset="0"/>
              <a:buChar char="o"/>
            </a:pPr>
            <a:endParaRPr lang="pl-PL" sz="1200" dirty="0" smtClean="0">
              <a:solidFill>
                <a:schemeClr val="accent1"/>
              </a:solidFill>
            </a:endParaRPr>
          </a:p>
          <a:p>
            <a:pPr lvl="1">
              <a:buFont typeface="Courier New" panose="02070309020205020404" pitchFamily="49" charset="0"/>
              <a:buChar char="o"/>
            </a:pPr>
            <a:endParaRPr lang="pl-PL" sz="1200" dirty="0">
              <a:solidFill>
                <a:schemeClr val="accent1"/>
              </a:solidFill>
            </a:endParaRPr>
          </a:p>
          <a:p>
            <a:pPr>
              <a:buFont typeface="+mj-lt"/>
              <a:buAutoNum type="arabicPeriod"/>
            </a:pPr>
            <a:endParaRPr lang="pl-PL" sz="1200" dirty="0" smtClean="0">
              <a:solidFill>
                <a:schemeClr val="accent1"/>
              </a:solidFill>
            </a:endParaRPr>
          </a:p>
          <a:p>
            <a:pPr>
              <a:buFont typeface="+mj-lt"/>
              <a:buAutoNum type="arabicPeriod"/>
            </a:pPr>
            <a:endParaRPr lang="pl-PL" sz="1200" dirty="0" smtClean="0">
              <a:solidFill>
                <a:schemeClr val="accent1"/>
              </a:solidFill>
            </a:endParaRPr>
          </a:p>
        </p:txBody>
      </p:sp>
      <p:sp>
        <p:nvSpPr>
          <p:cNvPr id="6" name="Symbol zastępczy zawartości 5">
            <a:extLst>
              <a:ext uri="{FF2B5EF4-FFF2-40B4-BE49-F238E27FC236}">
                <a16:creationId xmlns:a16="http://schemas.microsoft.com/office/drawing/2014/main" id="{E5226487-7191-4630-ACC2-4AD55C3614F8}"/>
              </a:ext>
            </a:extLst>
          </p:cNvPr>
          <p:cNvSpPr>
            <a:spLocks noGrp="1"/>
          </p:cNvSpPr>
          <p:nvPr>
            <p:ph sz="half" idx="2"/>
          </p:nvPr>
        </p:nvSpPr>
        <p:spPr>
          <a:xfrm>
            <a:off x="5089970" y="1490980"/>
            <a:ext cx="4184034" cy="5016501"/>
          </a:xfrm>
        </p:spPr>
        <p:txBody>
          <a:bodyPr>
            <a:noAutofit/>
          </a:bodyPr>
          <a:lstStyle/>
          <a:p>
            <a:pPr lvl="1">
              <a:buFont typeface="Courier New" panose="02070309020205020404" pitchFamily="49" charset="0"/>
              <a:buChar char="o"/>
            </a:pPr>
            <a:r>
              <a:rPr lang="pl-PL" sz="1200" dirty="0">
                <a:solidFill>
                  <a:schemeClr val="accent1"/>
                </a:solidFill>
                <a:hlinkClick r:id="rId15" action="ppaction://hlinksldjump"/>
              </a:rPr>
              <a:t>git </a:t>
            </a:r>
            <a:r>
              <a:rPr lang="pl-PL" sz="1200" dirty="0" err="1" smtClean="0">
                <a:solidFill>
                  <a:schemeClr val="accent1"/>
                </a:solidFill>
                <a:hlinkClick r:id="rId15" action="ppaction://hlinksldjump"/>
              </a:rPr>
              <a:t>checkout</a:t>
            </a:r>
            <a:endParaRPr lang="pl-PL" sz="1200" dirty="0" smtClean="0">
              <a:solidFill>
                <a:schemeClr val="accent1"/>
              </a:solidFill>
              <a:hlinkClick r:id="rId16" action="ppaction://hlinksldjump"/>
            </a:endParaRPr>
          </a:p>
          <a:p>
            <a:pPr lvl="1">
              <a:buFont typeface="Courier New" panose="02070309020205020404" pitchFamily="49" charset="0"/>
              <a:buChar char="o"/>
            </a:pPr>
            <a:r>
              <a:rPr lang="pl-PL" sz="1200" dirty="0" smtClean="0">
                <a:solidFill>
                  <a:schemeClr val="accent1"/>
                </a:solidFill>
                <a:hlinkClick r:id="rId16" action="ppaction://hlinksldjump"/>
              </a:rPr>
              <a:t>git </a:t>
            </a:r>
            <a:r>
              <a:rPr lang="pl-PL" sz="1200" dirty="0" err="1">
                <a:solidFill>
                  <a:schemeClr val="accent1"/>
                </a:solidFill>
                <a:hlinkClick r:id="rId16" action="ppaction://hlinksldjump"/>
              </a:rPr>
              <a:t>merge</a:t>
            </a:r>
            <a:endParaRPr lang="pl-PL" sz="1200" dirty="0">
              <a:solidFill>
                <a:schemeClr val="accent1"/>
              </a:solidFill>
            </a:endParaRPr>
          </a:p>
          <a:p>
            <a:pPr lvl="1">
              <a:buFont typeface="Courier New" panose="02070309020205020404" pitchFamily="49" charset="0"/>
              <a:buChar char="o"/>
            </a:pPr>
            <a:r>
              <a:rPr lang="pl-PL" sz="1200" dirty="0" smtClean="0">
                <a:solidFill>
                  <a:schemeClr val="accent1"/>
                </a:solidFill>
                <a:hlinkClick r:id="rId17" action="ppaction://hlinksldjump"/>
              </a:rPr>
              <a:t>git </a:t>
            </a:r>
            <a:r>
              <a:rPr lang="pl-PL" sz="1200" dirty="0">
                <a:solidFill>
                  <a:schemeClr val="accent1"/>
                </a:solidFill>
                <a:hlinkClick r:id="rId17" action="ppaction://hlinksldjump"/>
              </a:rPr>
              <a:t>reset </a:t>
            </a:r>
            <a:r>
              <a:rPr lang="pl-PL" sz="1200" dirty="0" smtClean="0">
                <a:solidFill>
                  <a:schemeClr val="accent1"/>
                </a:solidFill>
                <a:hlinkClick r:id="rId17" action="ppaction://hlinksldjump"/>
              </a:rPr>
              <a:t>-–hard</a:t>
            </a:r>
            <a:endParaRPr lang="pl-PL" sz="1200" dirty="0" smtClean="0">
              <a:solidFill>
                <a:schemeClr val="accent1"/>
              </a:solidFill>
            </a:endParaRPr>
          </a:p>
          <a:p>
            <a:pPr lvl="1">
              <a:buFont typeface="Courier New" panose="02070309020205020404" pitchFamily="49" charset="0"/>
              <a:buChar char="o"/>
            </a:pPr>
            <a:r>
              <a:rPr lang="pl-PL" sz="1200" dirty="0" smtClean="0">
                <a:solidFill>
                  <a:schemeClr val="accent1"/>
                </a:solidFill>
                <a:hlinkClick r:id="rId18" action="ppaction://hlinksldjump"/>
              </a:rPr>
              <a:t>git </a:t>
            </a:r>
            <a:r>
              <a:rPr lang="pl-PL" sz="1200" dirty="0" err="1" smtClean="0">
                <a:solidFill>
                  <a:schemeClr val="accent1"/>
                </a:solidFill>
                <a:hlinkClick r:id="rId18" action="ppaction://hlinksldjump"/>
              </a:rPr>
              <a:t>push</a:t>
            </a:r>
            <a:endParaRPr lang="pl-PL" sz="1200" dirty="0" smtClean="0">
              <a:solidFill>
                <a:schemeClr val="accent1"/>
              </a:solidFill>
            </a:endParaRPr>
          </a:p>
          <a:p>
            <a:pPr lvl="1">
              <a:buFont typeface="Courier New" panose="02070309020205020404" pitchFamily="49" charset="0"/>
              <a:buChar char="o"/>
            </a:pPr>
            <a:r>
              <a:rPr lang="pl-PL" sz="1200" dirty="0" smtClean="0">
                <a:solidFill>
                  <a:schemeClr val="accent1"/>
                </a:solidFill>
                <a:hlinkClick r:id="rId19" action="ppaction://hlinksldjump"/>
              </a:rPr>
              <a:t>git </a:t>
            </a:r>
            <a:r>
              <a:rPr lang="pl-PL" sz="1200" dirty="0" err="1">
                <a:solidFill>
                  <a:schemeClr val="accent1"/>
                </a:solidFill>
                <a:hlinkClick r:id="rId19" action="ppaction://hlinksldjump"/>
              </a:rPr>
              <a:t>pull</a:t>
            </a:r>
            <a:endParaRPr lang="pl-PL" sz="1200" dirty="0">
              <a:solidFill>
                <a:schemeClr val="accent1"/>
              </a:solidFill>
            </a:endParaRPr>
          </a:p>
          <a:p>
            <a:pPr lvl="1">
              <a:buFont typeface="Courier New" panose="02070309020205020404" pitchFamily="49" charset="0"/>
              <a:buChar char="o"/>
            </a:pPr>
            <a:r>
              <a:rPr lang="pl-PL" sz="1200" dirty="0" smtClean="0">
                <a:solidFill>
                  <a:schemeClr val="accent1"/>
                </a:solidFill>
                <a:hlinkClick r:id="rId20" action="ppaction://hlinksldjump"/>
              </a:rPr>
              <a:t>git clone</a:t>
            </a:r>
            <a:endParaRPr lang="pl-PL" sz="1200" dirty="0">
              <a:solidFill>
                <a:schemeClr val="accent1"/>
              </a:solidFill>
            </a:endParaRPr>
          </a:p>
          <a:p>
            <a:pPr>
              <a:buFont typeface="+mj-lt"/>
              <a:buAutoNum type="arabicPeriod" startAt="8"/>
            </a:pPr>
            <a:r>
              <a:rPr lang="pl-PL" sz="1200" dirty="0">
                <a:solidFill>
                  <a:schemeClr val="accent1"/>
                </a:solidFill>
                <a:hlinkClick r:id="rId21" action="ppaction://hlinksldjump"/>
              </a:rPr>
              <a:t>Rozwiązywanie </a:t>
            </a:r>
            <a:r>
              <a:rPr lang="pl-PL" sz="1200" dirty="0" smtClean="0">
                <a:solidFill>
                  <a:schemeClr val="accent1"/>
                </a:solidFill>
                <a:hlinkClick r:id="rId21" action="ppaction://hlinksldjump"/>
              </a:rPr>
              <a:t>konfliktów</a:t>
            </a:r>
            <a:endParaRPr lang="pl-PL" sz="1200" dirty="0" smtClean="0">
              <a:solidFill>
                <a:schemeClr val="accent1"/>
              </a:solidFill>
            </a:endParaRPr>
          </a:p>
          <a:p>
            <a:pPr>
              <a:buFont typeface="+mj-lt"/>
              <a:buAutoNum type="arabicPeriod" startAt="8"/>
            </a:pPr>
            <a:r>
              <a:rPr lang="pl-PL" sz="1200" dirty="0" smtClean="0">
                <a:solidFill>
                  <a:schemeClr val="accent1"/>
                </a:solidFill>
                <a:hlinkClick r:id="rId22" action="ppaction://hlinksldjump"/>
              </a:rPr>
              <a:t>Plik README.txt</a:t>
            </a:r>
            <a:endParaRPr lang="pl-PL" sz="1200" dirty="0" smtClean="0">
              <a:solidFill>
                <a:schemeClr val="accent1"/>
              </a:solidFill>
            </a:endParaRPr>
          </a:p>
          <a:p>
            <a:pPr>
              <a:buFont typeface="+mj-lt"/>
              <a:buAutoNum type="arabicPeriod" startAt="8"/>
            </a:pPr>
            <a:r>
              <a:rPr lang="pl-PL" sz="1200" dirty="0" smtClean="0">
                <a:solidFill>
                  <a:schemeClr val="accent1"/>
                </a:solidFill>
                <a:hlinkClick r:id="rId23" action="ppaction://hlinksldjump"/>
              </a:rPr>
              <a:t>Plik </a:t>
            </a:r>
            <a:r>
              <a:rPr lang="pl-PL" sz="1200" dirty="0">
                <a:solidFill>
                  <a:schemeClr val="accent1"/>
                </a:solidFill>
                <a:hlinkClick r:id="rId23" action="ppaction://hlinksldjump"/>
              </a:rPr>
              <a:t>.</a:t>
            </a:r>
            <a:r>
              <a:rPr lang="pl-PL" sz="1200" dirty="0" err="1" smtClean="0">
                <a:solidFill>
                  <a:schemeClr val="accent1"/>
                </a:solidFill>
                <a:hlinkClick r:id="rId23" action="ppaction://hlinksldjump"/>
              </a:rPr>
              <a:t>gitignore</a:t>
            </a:r>
            <a:endParaRPr lang="pl-PL" sz="1200" dirty="0" smtClean="0">
              <a:solidFill>
                <a:schemeClr val="accent1"/>
              </a:solidFill>
            </a:endParaRPr>
          </a:p>
          <a:p>
            <a:pPr>
              <a:buFont typeface="+mj-lt"/>
              <a:buAutoNum type="arabicPeriod" startAt="8"/>
            </a:pPr>
            <a:r>
              <a:rPr lang="pl-PL" sz="1200" dirty="0" smtClean="0">
                <a:solidFill>
                  <a:schemeClr val="accent1"/>
                </a:solidFill>
                <a:hlinkClick r:id="rId24" action="ppaction://hlinksldjump"/>
              </a:rPr>
              <a:t>Pozostałe polecenia GIT użyte przy projekcie</a:t>
            </a:r>
            <a:endParaRPr lang="pl-PL" sz="1200" dirty="0" smtClean="0">
              <a:solidFill>
                <a:schemeClr val="accent1"/>
              </a:solidFill>
            </a:endParaRPr>
          </a:p>
          <a:p>
            <a:pPr>
              <a:buFont typeface="+mj-lt"/>
              <a:buAutoNum type="arabicPeriod" startAt="8"/>
            </a:pPr>
            <a:r>
              <a:rPr lang="pl-PL" sz="1200" dirty="0" smtClean="0">
                <a:solidFill>
                  <a:schemeClr val="accent1"/>
                </a:solidFill>
                <a:hlinkClick r:id="rId25" action="ppaction://hlinksldjump"/>
              </a:rPr>
              <a:t>Pozostałe polecenia GIT użyte przy projekcie c.d.</a:t>
            </a:r>
            <a:endParaRPr lang="pl-PL" sz="1200" dirty="0" smtClean="0">
              <a:solidFill>
                <a:schemeClr val="accent1"/>
              </a:solidFill>
            </a:endParaRPr>
          </a:p>
          <a:p>
            <a:pPr>
              <a:buFont typeface="+mj-lt"/>
              <a:buAutoNum type="arabicPeriod" startAt="8"/>
            </a:pPr>
            <a:r>
              <a:rPr lang="pl-PL" sz="1200" dirty="0" smtClean="0">
                <a:solidFill>
                  <a:schemeClr val="accent1"/>
                </a:solidFill>
                <a:hlinkClick r:id="rId26" action="ppaction://hlinksldjump"/>
              </a:rPr>
              <a:t>Pozostałe polecenia GIT użyte przy projekcie c.d.</a:t>
            </a:r>
            <a:endParaRPr lang="pl-PL" sz="1200" dirty="0" smtClean="0">
              <a:solidFill>
                <a:schemeClr val="accent1"/>
              </a:solidFill>
            </a:endParaRPr>
          </a:p>
          <a:p>
            <a:pPr>
              <a:buFont typeface="+mj-lt"/>
              <a:buAutoNum type="arabicPeriod" startAt="8"/>
            </a:pPr>
            <a:r>
              <a:rPr lang="pl-PL" sz="1200" dirty="0">
                <a:solidFill>
                  <a:schemeClr val="accent1"/>
                </a:solidFill>
                <a:hlinkClick r:id="rId27" action="ppaction://hlinksldjump"/>
              </a:rPr>
              <a:t>Pozostałe polecenia GIT użyte przy projekcie c.d</a:t>
            </a:r>
            <a:r>
              <a:rPr lang="pl-PL" sz="1200" dirty="0" smtClean="0">
                <a:solidFill>
                  <a:schemeClr val="accent1"/>
                </a:solidFill>
                <a:hlinkClick r:id="rId27" action="ppaction://hlinksldjump"/>
              </a:rPr>
              <a:t>.</a:t>
            </a:r>
            <a:endParaRPr lang="pl-PL" sz="1200" dirty="0" smtClean="0">
              <a:solidFill>
                <a:schemeClr val="accent1"/>
              </a:solidFill>
            </a:endParaRPr>
          </a:p>
          <a:p>
            <a:pPr>
              <a:buFont typeface="+mj-lt"/>
              <a:buAutoNum type="arabicPeriod" startAt="8"/>
            </a:pPr>
            <a:r>
              <a:rPr lang="pl-PL" sz="1200" dirty="0">
                <a:solidFill>
                  <a:schemeClr val="accent1"/>
                </a:solidFill>
                <a:hlinkClick r:id="rId24" action="ppaction://hlinksldjump"/>
              </a:rPr>
              <a:t>Gotowe </a:t>
            </a:r>
            <a:r>
              <a:rPr lang="pl-PL" sz="1200" dirty="0" smtClean="0">
                <a:solidFill>
                  <a:schemeClr val="accent1"/>
                </a:solidFill>
                <a:hlinkClick r:id="rId24" action="ppaction://hlinksldjump"/>
              </a:rPr>
              <a:t>repozytorium</a:t>
            </a:r>
            <a:endParaRPr lang="pl-PL" sz="1200" dirty="0" smtClean="0">
              <a:solidFill>
                <a:schemeClr val="accent1"/>
              </a:solidFill>
            </a:endParaRPr>
          </a:p>
          <a:p>
            <a:pPr>
              <a:buFont typeface="+mj-lt"/>
              <a:buAutoNum type="arabicPeriod" startAt="8"/>
            </a:pPr>
            <a:r>
              <a:rPr lang="pl-PL" sz="1200" dirty="0" smtClean="0">
                <a:solidFill>
                  <a:schemeClr val="accent1"/>
                </a:solidFill>
                <a:hlinkClick r:id="rId28" action="ppaction://hlinksldjump"/>
              </a:rPr>
              <a:t>Repozytoria na </a:t>
            </a:r>
            <a:r>
              <a:rPr lang="pl-PL" sz="1200" dirty="0" err="1" smtClean="0">
                <a:solidFill>
                  <a:schemeClr val="accent1"/>
                </a:solidFill>
                <a:hlinkClick r:id="rId28" action="ppaction://hlinksldjump"/>
              </a:rPr>
              <a:t>GitHubie</a:t>
            </a:r>
            <a:endParaRPr lang="pl-PL" sz="1200" dirty="0">
              <a:solidFill>
                <a:schemeClr val="accent1"/>
              </a:solidFill>
            </a:endParaRPr>
          </a:p>
          <a:p>
            <a:pPr>
              <a:buFont typeface="+mj-lt"/>
              <a:buAutoNum type="arabicPeriod" startAt="8"/>
            </a:pPr>
            <a:r>
              <a:rPr lang="pl-PL" sz="1200" dirty="0" smtClean="0">
                <a:solidFill>
                  <a:schemeClr val="accent1"/>
                </a:solidFill>
                <a:hlinkClick r:id="rId29" action="ppaction://hlinksldjump"/>
              </a:rPr>
              <a:t>Źródła</a:t>
            </a:r>
            <a:endParaRPr lang="pl-PL" sz="1200" dirty="0">
              <a:solidFill>
                <a:schemeClr val="accent1"/>
              </a:solidFill>
            </a:endParaRPr>
          </a:p>
        </p:txBody>
      </p:sp>
      <p:sp>
        <p:nvSpPr>
          <p:cNvPr id="8" name="Przycisk akcji: Przejdź dalej lub Następny 7">
            <a:hlinkClick r:id="" action="ppaction://hlinkshowjump?jump=previousslide"/>
            <a:extLst>
              <a:ext uri="{FF2B5EF4-FFF2-40B4-BE49-F238E27FC236}">
                <a16:creationId xmlns:a16="http://schemas.microsoft.com/office/drawing/2014/main" id="{D81DF553-57FE-4D15-8584-B89F47F30C06}"/>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alej lub Następny 6">
            <a:hlinkClick r:id="" action="ppaction://hlinkshowjump?jump=nextslide" highlightClick="1"/>
            <a:extLst>
              <a:ext uri="{FF2B5EF4-FFF2-40B4-BE49-F238E27FC236}">
                <a16:creationId xmlns:a16="http://schemas.microsoft.com/office/drawing/2014/main" id="{6350C82B-EEA1-4A8F-99F8-968BAA55C2AC}"/>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92282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lvl="1" algn="l" defTabSz="457200" rtl="0">
              <a:spcBef>
                <a:spcPct val="0"/>
              </a:spcBef>
            </a:pPr>
            <a:r>
              <a:rPr lang="pl-PL" sz="3600" dirty="0">
                <a:solidFill>
                  <a:schemeClr val="accent1"/>
                </a:solidFill>
              </a:rPr>
              <a:t>git </a:t>
            </a:r>
            <a:r>
              <a:rPr lang="pl-PL" sz="3600" dirty="0" err="1">
                <a:solidFill>
                  <a:schemeClr val="accent1"/>
                </a:solidFill>
              </a:rPr>
              <a:t>push</a:t>
            </a:r>
            <a:r>
              <a:rPr lang="pl-PL" sz="3600" dirty="0">
                <a:solidFill>
                  <a:schemeClr val="accent1"/>
                </a:solidFill>
              </a:rPr>
              <a:t/>
            </a:r>
            <a:br>
              <a:rPr lang="pl-PL" sz="3600" dirty="0">
                <a:solidFill>
                  <a:schemeClr val="accent1"/>
                </a:solidFill>
              </a:rPr>
            </a:br>
            <a:endParaRPr lang="pl-PL" sz="3600" dirty="0">
              <a:solidFill>
                <a:schemeClr val="accent1"/>
              </a:solidFill>
            </a:endParaRPr>
          </a:p>
        </p:txBody>
      </p:sp>
      <p:sp>
        <p:nvSpPr>
          <p:cNvPr id="3" name="Symbol zastępczy zawartości 2"/>
          <p:cNvSpPr>
            <a:spLocks noGrp="1"/>
          </p:cNvSpPr>
          <p:nvPr>
            <p:ph sz="half" idx="1"/>
          </p:nvPr>
        </p:nvSpPr>
        <p:spPr>
          <a:xfrm>
            <a:off x="677334" y="2160589"/>
            <a:ext cx="4490839" cy="3880772"/>
          </a:xfrm>
        </p:spPr>
        <p:txBody>
          <a:bodyPr/>
          <a:lstStyle/>
          <a:p>
            <a:pPr marL="0" indent="0">
              <a:buNone/>
            </a:pPr>
            <a:r>
              <a:rPr lang="pl-PL" dirty="0" smtClean="0"/>
              <a:t>Polecenie wypychające najnowsze </a:t>
            </a:r>
            <a:r>
              <a:rPr lang="pl-PL" dirty="0" err="1" smtClean="0"/>
              <a:t>commity</a:t>
            </a:r>
            <a:r>
              <a:rPr lang="pl-PL" dirty="0" smtClean="0"/>
              <a:t> do zewnętrznego repozytorium – przeniesienie lokalnej wersji gałęzi do innego, zdalnego repozytorium. Przed wypchaniem nowego commita wymagane jest ściągnięcie najnowszej wersji repozytorium (polecenie git </a:t>
            </a:r>
            <a:r>
              <a:rPr lang="pl-PL" dirty="0" err="1" smtClean="0"/>
              <a:t>pull</a:t>
            </a:r>
            <a:r>
              <a:rPr lang="pl-PL" dirty="0" smtClean="0"/>
              <a:t>). Przed wypchaniem repozytorium niezbędne jest połączenie się z repozytorium zdalnym przez użycie polecenia: </a:t>
            </a:r>
          </a:p>
          <a:p>
            <a:pPr marL="0" indent="0">
              <a:buNone/>
            </a:pPr>
            <a:r>
              <a:rPr lang="pl-PL" dirty="0" smtClean="0"/>
              <a:t>git </a:t>
            </a:r>
            <a:r>
              <a:rPr lang="pl-PL" dirty="0" err="1" smtClean="0"/>
              <a:t>remote</a:t>
            </a:r>
            <a:r>
              <a:rPr lang="pl-PL" dirty="0" smtClean="0"/>
              <a:t> </a:t>
            </a:r>
            <a:r>
              <a:rPr lang="pl-PL" dirty="0" err="1" smtClean="0"/>
              <a:t>add</a:t>
            </a:r>
            <a:r>
              <a:rPr lang="pl-PL" dirty="0" smtClean="0"/>
              <a:t> </a:t>
            </a:r>
            <a:r>
              <a:rPr lang="pl-PL" dirty="0" err="1" smtClean="0"/>
              <a:t>origin</a:t>
            </a:r>
            <a:r>
              <a:rPr lang="pl-PL" dirty="0" smtClean="0"/>
              <a:t> /link/</a:t>
            </a:r>
            <a:endParaRPr lang="pl-PL" dirty="0"/>
          </a:p>
        </p:txBody>
      </p:sp>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2"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8" name="Obraz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5580" y="1930400"/>
            <a:ext cx="6157742" cy="35399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2251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lvl="1" algn="l" defTabSz="457200" rtl="0">
              <a:spcBef>
                <a:spcPct val="0"/>
              </a:spcBef>
            </a:pPr>
            <a:r>
              <a:rPr lang="pl-PL" sz="3600" dirty="0">
                <a:solidFill>
                  <a:schemeClr val="accent1"/>
                </a:solidFill>
              </a:rPr>
              <a:t>git </a:t>
            </a:r>
            <a:r>
              <a:rPr lang="pl-PL" sz="3600" dirty="0" err="1">
                <a:solidFill>
                  <a:schemeClr val="accent1"/>
                </a:solidFill>
              </a:rPr>
              <a:t>pull</a:t>
            </a:r>
            <a:r>
              <a:rPr lang="pl-PL" sz="3600" dirty="0">
                <a:solidFill>
                  <a:schemeClr val="accent1"/>
                </a:solidFill>
              </a:rPr>
              <a:t/>
            </a:r>
            <a:br>
              <a:rPr lang="pl-PL" sz="3600" dirty="0">
                <a:solidFill>
                  <a:schemeClr val="accent1"/>
                </a:solidFill>
              </a:rPr>
            </a:br>
            <a:endParaRPr lang="pl-PL" sz="3600" dirty="0">
              <a:solidFill>
                <a:schemeClr val="accent1"/>
              </a:solidFill>
            </a:endParaRPr>
          </a:p>
        </p:txBody>
      </p:sp>
      <p:sp>
        <p:nvSpPr>
          <p:cNvPr id="3" name="Symbol zastępczy zawartości 2"/>
          <p:cNvSpPr>
            <a:spLocks noGrp="1"/>
          </p:cNvSpPr>
          <p:nvPr>
            <p:ph sz="half" idx="1"/>
          </p:nvPr>
        </p:nvSpPr>
        <p:spPr>
          <a:xfrm>
            <a:off x="677334" y="2399251"/>
            <a:ext cx="4184035" cy="3642110"/>
          </a:xfrm>
        </p:spPr>
        <p:txBody>
          <a:bodyPr/>
          <a:lstStyle/>
          <a:p>
            <a:pPr marL="0" indent="0">
              <a:buNone/>
            </a:pPr>
            <a:r>
              <a:rPr lang="pl-PL" dirty="0" smtClean="0"/>
              <a:t>Polecenie ściągające najnowszą wersję </a:t>
            </a:r>
            <a:r>
              <a:rPr lang="pl-PL" dirty="0" err="1" smtClean="0"/>
              <a:t>brancha</a:t>
            </a:r>
            <a:r>
              <a:rPr lang="pl-PL" dirty="0" smtClean="0"/>
              <a:t> ze zdalnego repozytorium. Po pobraniu najnowszej wersji repozytorium następuje jej scalenie z bieżącą gałęzią. Jest to zautomatyzowana wersja polecenia git </a:t>
            </a:r>
            <a:r>
              <a:rPr lang="pl-PL" dirty="0" err="1" smtClean="0"/>
              <a:t>fetch</a:t>
            </a:r>
            <a:r>
              <a:rPr lang="pl-PL" dirty="0" smtClean="0"/>
              <a:t> – która tylko pobiera gałąź z innego repozytorium.</a:t>
            </a:r>
            <a:endParaRPr lang="pl-PL" dirty="0"/>
          </a:p>
        </p:txBody>
      </p:sp>
      <p:pic>
        <p:nvPicPr>
          <p:cNvPr id="8" name="Symbol zastępczy zawartości 7"/>
          <p:cNvPicPr>
            <a:picLocks noGrp="1" noChangeAspect="1"/>
          </p:cNvPicPr>
          <p:nvPr>
            <p:ph sz="half" idx="2"/>
          </p:nvPr>
        </p:nvPicPr>
        <p:blipFill>
          <a:blip r:embed="rId2"/>
          <a:stretch>
            <a:fillRect/>
          </a:stretch>
        </p:blipFill>
        <p:spPr>
          <a:xfrm>
            <a:off x="5667041" y="1020791"/>
            <a:ext cx="5830114" cy="15630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3"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9" name="Obraz 8"/>
          <p:cNvPicPr>
            <a:picLocks noChangeAspect="1"/>
          </p:cNvPicPr>
          <p:nvPr/>
        </p:nvPicPr>
        <p:blipFill>
          <a:blip r:embed="rId4"/>
          <a:stretch>
            <a:fillRect/>
          </a:stretch>
        </p:blipFill>
        <p:spPr>
          <a:xfrm>
            <a:off x="5667041" y="2998929"/>
            <a:ext cx="5830114" cy="27531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396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lvl="1" algn="l" defTabSz="457200" rtl="0">
              <a:spcBef>
                <a:spcPct val="0"/>
              </a:spcBef>
            </a:pPr>
            <a:r>
              <a:rPr lang="pl-PL" sz="3600" dirty="0">
                <a:solidFill>
                  <a:schemeClr val="accent1"/>
                </a:solidFill>
                <a:latin typeface="Trebuchet MS (Nagłówki)"/>
              </a:rPr>
              <a:t>git clone</a:t>
            </a:r>
            <a:r>
              <a:rPr lang="pl-PL" sz="3600" dirty="0">
                <a:solidFill>
                  <a:schemeClr val="accent1"/>
                </a:solidFill>
              </a:rPr>
              <a:t/>
            </a:r>
            <a:br>
              <a:rPr lang="pl-PL" sz="3600" dirty="0">
                <a:solidFill>
                  <a:schemeClr val="accent1"/>
                </a:solidFill>
              </a:rPr>
            </a:br>
            <a:endParaRPr lang="pl-PL" sz="3600" dirty="0">
              <a:solidFill>
                <a:schemeClr val="accent1"/>
              </a:solidFill>
            </a:endParaRPr>
          </a:p>
        </p:txBody>
      </p:sp>
      <p:sp>
        <p:nvSpPr>
          <p:cNvPr id="3" name="Symbol zastępczy zawartości 2"/>
          <p:cNvSpPr>
            <a:spLocks noGrp="1"/>
          </p:cNvSpPr>
          <p:nvPr>
            <p:ph sz="half" idx="1"/>
          </p:nvPr>
        </p:nvSpPr>
        <p:spPr>
          <a:xfrm>
            <a:off x="677334" y="2951747"/>
            <a:ext cx="4023003" cy="3089614"/>
          </a:xfrm>
        </p:spPr>
        <p:txBody>
          <a:bodyPr/>
          <a:lstStyle/>
          <a:p>
            <a:pPr marL="0" indent="0">
              <a:buNone/>
            </a:pPr>
            <a:r>
              <a:rPr lang="pl-PL" dirty="0" smtClean="0"/>
              <a:t>Polecenie tworzące kopię istniejącego repozytorium </a:t>
            </a:r>
            <a:r>
              <a:rPr lang="pl-PL" dirty="0" smtClean="0"/>
              <a:t>Git. </a:t>
            </a:r>
            <a:r>
              <a:rPr lang="pl-PL" dirty="0" smtClean="0"/>
              <a:t>Klonowanie jest najczęstszym sposobem pozyskiwania przez programistów kopii roboczej centralnego repozytorium.</a:t>
            </a:r>
            <a:endParaRPr lang="pl-PL" dirty="0"/>
          </a:p>
        </p:txBody>
      </p:sp>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2"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8" name="Obraz 7"/>
          <p:cNvPicPr>
            <a:picLocks noChangeAspect="1"/>
          </p:cNvPicPr>
          <p:nvPr/>
        </p:nvPicPr>
        <p:blipFill>
          <a:blip r:embed="rId3"/>
          <a:stretch>
            <a:fillRect/>
          </a:stretch>
        </p:blipFill>
        <p:spPr>
          <a:xfrm>
            <a:off x="5299666" y="1930400"/>
            <a:ext cx="6201640" cy="32675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062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Rozwiązywanie konfliktów</a:t>
            </a:r>
            <a:br>
              <a:rPr lang="pl-PL" dirty="0"/>
            </a:br>
            <a:endParaRPr lang="pl-PL" dirty="0"/>
          </a:p>
        </p:txBody>
      </p:sp>
      <p:sp>
        <p:nvSpPr>
          <p:cNvPr id="3" name="Symbol zastępczy zawartości 2"/>
          <p:cNvSpPr>
            <a:spLocks noGrp="1"/>
          </p:cNvSpPr>
          <p:nvPr>
            <p:ph sz="half" idx="1"/>
          </p:nvPr>
        </p:nvSpPr>
        <p:spPr>
          <a:xfrm>
            <a:off x="677334" y="2160589"/>
            <a:ext cx="4647141" cy="3880772"/>
          </a:xfrm>
        </p:spPr>
        <p:txBody>
          <a:bodyPr>
            <a:normAutofit lnSpcReduction="10000"/>
          </a:bodyPr>
          <a:lstStyle/>
          <a:p>
            <a:pPr marL="0" indent="0">
              <a:buNone/>
            </a:pPr>
            <a:r>
              <a:rPr lang="pl-PL" dirty="0" smtClean="0"/>
              <a:t>Konflikt to sytuacja, gdy w </a:t>
            </a:r>
            <a:r>
              <a:rPr lang="pl-PL" dirty="0"/>
              <a:t>tym samym pliku dwie osoby dodały </a:t>
            </a:r>
            <a:r>
              <a:rPr lang="pl-PL" dirty="0" smtClean="0"/>
              <a:t>modyfikacje w tych samych miejscach w tym samym pliku, następnie </a:t>
            </a:r>
            <a:r>
              <a:rPr lang="pl-PL" dirty="0"/>
              <a:t>obie </a:t>
            </a:r>
            <a:r>
              <a:rPr lang="pl-PL" dirty="0" err="1"/>
              <a:t>zacommitowały</a:t>
            </a:r>
            <a:r>
              <a:rPr lang="pl-PL" dirty="0"/>
              <a:t> zmiany, a jedna </a:t>
            </a:r>
            <a:r>
              <a:rPr lang="pl-PL" dirty="0" smtClean="0"/>
              <a:t>wypchnęła zmiany do </a:t>
            </a:r>
            <a:r>
              <a:rPr lang="pl-PL" dirty="0"/>
              <a:t>zewnętrznego </a:t>
            </a:r>
            <a:r>
              <a:rPr lang="pl-PL" dirty="0" smtClean="0"/>
              <a:t>repozytorium. Kiedy </a:t>
            </a:r>
            <a:r>
              <a:rPr lang="pl-PL" dirty="0"/>
              <a:t>druga </a:t>
            </a:r>
            <a:r>
              <a:rPr lang="pl-PL" dirty="0" smtClean="0"/>
              <a:t>osoba chce wypchnąć swój </a:t>
            </a:r>
            <a:r>
              <a:rPr lang="pl-PL" dirty="0"/>
              <a:t>plik to </a:t>
            </a:r>
            <a:r>
              <a:rPr lang="pl-PL" dirty="0" smtClean="0"/>
              <a:t>dochodzi </a:t>
            </a:r>
            <a:r>
              <a:rPr lang="pl-PL" dirty="0"/>
              <a:t>do konfliktu, </a:t>
            </a:r>
            <a:r>
              <a:rPr lang="pl-PL" dirty="0" smtClean="0"/>
              <a:t>ponieważ </a:t>
            </a:r>
            <a:r>
              <a:rPr lang="pl-PL" dirty="0"/>
              <a:t>obie osoby zmieniły te same linijki kodu. K</a:t>
            </a:r>
            <a:r>
              <a:rPr lang="pl-PL" dirty="0" smtClean="0"/>
              <a:t>onflikty </a:t>
            </a:r>
            <a:r>
              <a:rPr lang="pl-PL" dirty="0"/>
              <a:t>musimy często rozwiązywać manualnie, z poziomu </a:t>
            </a:r>
            <a:r>
              <a:rPr lang="pl-PL" dirty="0" smtClean="0"/>
              <a:t>kodu, co bywa czasochłonne. </a:t>
            </a:r>
            <a:r>
              <a:rPr lang="pl-PL" dirty="0"/>
              <a:t>W</a:t>
            </a:r>
            <a:r>
              <a:rPr lang="pl-PL" dirty="0" smtClean="0"/>
              <a:t> programach do pisania kodu często występują narzędzia ułatwiające analizę i rozwiązywanie konfliktów.</a:t>
            </a:r>
            <a:endParaRPr lang="pl-PL" dirty="0"/>
          </a:p>
          <a:p>
            <a:endParaRPr lang="pl-PL" dirty="0"/>
          </a:p>
        </p:txBody>
      </p:sp>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3"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9" name="Obiekt 8"/>
          <p:cNvGraphicFramePr>
            <a:graphicFrameLocks/>
          </p:cNvGraphicFramePr>
          <p:nvPr>
            <p:extLst>
              <p:ext uri="{D42A27DB-BD31-4B8C-83A1-F6EECF244321}">
                <p14:modId xmlns:p14="http://schemas.microsoft.com/office/powerpoint/2010/main" val="2734960527"/>
              </p:ext>
            </p:extLst>
          </p:nvPr>
        </p:nvGraphicFramePr>
        <p:xfrm>
          <a:off x="5622896" y="2185989"/>
          <a:ext cx="6381750" cy="3429000"/>
        </p:xfrm>
        <a:graphic>
          <a:graphicData uri="http://schemas.openxmlformats.org/presentationml/2006/ole">
            <mc:AlternateContent xmlns:mc="http://schemas.openxmlformats.org/markup-compatibility/2006">
              <mc:Choice xmlns:v="urn:schemas-microsoft-com:vml" Requires="v">
                <p:oleObj spid="_x0000_s2262" name="Obraz" r:id="rId4" imgW="0" imgH="0" progId="StaticMetafile">
                  <p:embed/>
                </p:oleObj>
              </mc:Choice>
              <mc:Fallback>
                <p:oleObj name="Obraz" r:id="rId4" imgW="0" imgH="0" progId="StaticMetafile">
                  <p:embed/>
                  <p:pic>
                    <p:nvPicPr>
                      <p:cNvPr id="0" name="rectole000000000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2896" y="2185989"/>
                        <a:ext cx="6381750" cy="3429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0220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Plik README.txt</a:t>
            </a:r>
            <a:br>
              <a:rPr lang="pl-PL" dirty="0"/>
            </a:br>
            <a:endParaRPr lang="pl-PL" dirty="0"/>
          </a:p>
        </p:txBody>
      </p:sp>
      <p:sp>
        <p:nvSpPr>
          <p:cNvPr id="3" name="Symbol zastępczy zawartości 2"/>
          <p:cNvSpPr>
            <a:spLocks noGrp="1"/>
          </p:cNvSpPr>
          <p:nvPr>
            <p:ph sz="half" idx="1"/>
          </p:nvPr>
        </p:nvSpPr>
        <p:spPr>
          <a:xfrm>
            <a:off x="677334" y="2229853"/>
            <a:ext cx="4184035" cy="3811508"/>
          </a:xfrm>
        </p:spPr>
        <p:txBody>
          <a:bodyPr>
            <a:normAutofit/>
          </a:bodyPr>
          <a:lstStyle/>
          <a:p>
            <a:pPr marL="0" indent="0">
              <a:buNone/>
            </a:pPr>
            <a:r>
              <a:rPr lang="pl-PL" dirty="0" smtClean="0"/>
              <a:t>Jest to plik </a:t>
            </a:r>
            <a:r>
              <a:rPr lang="pl-PL" dirty="0"/>
              <a:t>tekstowy, dołączany zazwyczaj do programu komputerowego. </a:t>
            </a:r>
            <a:r>
              <a:rPr lang="pl-PL" dirty="0" smtClean="0"/>
              <a:t> Zawiera </a:t>
            </a:r>
            <a:r>
              <a:rPr lang="pl-PL" dirty="0"/>
              <a:t>on zwykle dokumentację programu, licencję, prawa autorskie lub informacje techniczne takie jak: wymagania sprzętowe czy opis obsługi </a:t>
            </a:r>
            <a:r>
              <a:rPr lang="pl-PL" dirty="0" smtClean="0"/>
              <a:t>programu. Zazwyczaj </a:t>
            </a:r>
            <a:r>
              <a:rPr lang="pl-PL" dirty="0"/>
              <a:t>w formacie zwykłego tekstu niesformatowanego (*.txt), czasem w formacie RTF</a:t>
            </a:r>
            <a:r>
              <a:rPr lang="pl-PL" dirty="0" smtClean="0"/>
              <a:t>. W serwisie GitHub jest on wyświetlanie na stronie repozytorium.</a:t>
            </a:r>
            <a:endParaRPr lang="pl-PL" dirty="0"/>
          </a:p>
          <a:p>
            <a:endParaRPr lang="pl-PL" dirty="0"/>
          </a:p>
        </p:txBody>
      </p:sp>
      <p:pic>
        <p:nvPicPr>
          <p:cNvPr id="8" name="Symbol zastępczy zawartości 7"/>
          <p:cNvPicPr>
            <a:picLocks noGrp="1" noChangeAspect="1"/>
          </p:cNvPicPr>
          <p:nvPr>
            <p:ph sz="half" idx="2"/>
          </p:nvPr>
        </p:nvPicPr>
        <p:blipFill>
          <a:blip r:embed="rId2"/>
          <a:stretch>
            <a:fillRect/>
          </a:stretch>
        </p:blipFill>
        <p:spPr>
          <a:xfrm>
            <a:off x="5420810" y="1121627"/>
            <a:ext cx="6080496" cy="19487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3"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p:cNvPicPr>
            <a:picLocks noChangeAspect="1"/>
          </p:cNvPicPr>
          <p:nvPr/>
        </p:nvPicPr>
        <p:blipFill>
          <a:blip r:embed="rId4"/>
          <a:stretch>
            <a:fillRect/>
          </a:stretch>
        </p:blipFill>
        <p:spPr>
          <a:xfrm>
            <a:off x="5420810" y="3540614"/>
            <a:ext cx="6080496" cy="25007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219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Plik .</a:t>
            </a:r>
            <a:r>
              <a:rPr lang="pl-PL" dirty="0" err="1" smtClean="0"/>
              <a:t>gitignore</a:t>
            </a:r>
            <a:endParaRPr lang="pl-PL" dirty="0"/>
          </a:p>
        </p:txBody>
      </p:sp>
      <p:sp>
        <p:nvSpPr>
          <p:cNvPr id="3" name="Symbol zastępczy zawartości 2"/>
          <p:cNvSpPr>
            <a:spLocks noGrp="1"/>
          </p:cNvSpPr>
          <p:nvPr>
            <p:ph sz="half" idx="1"/>
          </p:nvPr>
        </p:nvSpPr>
        <p:spPr>
          <a:xfrm>
            <a:off x="677334" y="2160589"/>
            <a:ext cx="4570941" cy="3880772"/>
          </a:xfrm>
        </p:spPr>
        <p:txBody>
          <a:bodyPr/>
          <a:lstStyle/>
          <a:p>
            <a:pPr marL="0" indent="0">
              <a:buNone/>
            </a:pPr>
            <a:r>
              <a:rPr lang="pl-PL" dirty="0"/>
              <a:t>Plik .</a:t>
            </a:r>
            <a:r>
              <a:rPr lang="pl-PL" dirty="0" err="1"/>
              <a:t>gitignore</a:t>
            </a:r>
            <a:r>
              <a:rPr lang="pl-PL" dirty="0"/>
              <a:t> to plik, który zawiera </a:t>
            </a:r>
            <a:r>
              <a:rPr lang="pl-PL" dirty="0" smtClean="0"/>
              <a:t>nazwy lub kombinacje </a:t>
            </a:r>
            <a:r>
              <a:rPr lang="pl-PL" dirty="0"/>
              <a:t>znaków nazw plików i nazwy katalogów, które nie </a:t>
            </a:r>
            <a:r>
              <a:rPr lang="pl-PL" dirty="0" smtClean="0"/>
              <a:t>powinny być dodane do repozytorium </a:t>
            </a:r>
            <a:r>
              <a:rPr lang="pl-PL" dirty="0"/>
              <a:t>(np. pliki dodatkowe, systemowe, tymczasowe). Do </a:t>
            </a:r>
            <a:r>
              <a:rPr lang="pl-PL" dirty="0" smtClean="0"/>
              <a:t>repozytorium powinny być dodawane tylko </a:t>
            </a:r>
            <a:r>
              <a:rPr lang="pl-PL" dirty="0"/>
              <a:t>funkcjonalne pliki, zawierające </a:t>
            </a:r>
            <a:r>
              <a:rPr lang="pl-PL" dirty="0" smtClean="0"/>
              <a:t>kod lub niezbędne dodatkowe pliki. </a:t>
            </a:r>
            <a:r>
              <a:rPr lang="pl-PL" dirty="0"/>
              <a:t>Plik .</a:t>
            </a:r>
            <a:r>
              <a:rPr lang="pl-PL" dirty="0" err="1"/>
              <a:t>gitignore</a:t>
            </a:r>
            <a:r>
              <a:rPr lang="pl-PL" dirty="0"/>
              <a:t> </a:t>
            </a:r>
            <a:r>
              <a:rPr lang="pl-PL" dirty="0" smtClean="0"/>
              <a:t>powinniśmy dodać do repozytorium, kiedy występują niepotrzebne do prawidłowej pracy programu pliki lokalne.</a:t>
            </a:r>
            <a:endParaRPr lang="pl-PL" dirty="0"/>
          </a:p>
          <a:p>
            <a:endParaRPr lang="pl-PL" dirty="0"/>
          </a:p>
        </p:txBody>
      </p:sp>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3"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9" name="Obiekt 8"/>
          <p:cNvGraphicFramePr>
            <a:graphicFrameLocks/>
          </p:cNvGraphicFramePr>
          <p:nvPr>
            <p:extLst>
              <p:ext uri="{D42A27DB-BD31-4B8C-83A1-F6EECF244321}">
                <p14:modId xmlns:p14="http://schemas.microsoft.com/office/powerpoint/2010/main" val="708850708"/>
              </p:ext>
            </p:extLst>
          </p:nvPr>
        </p:nvGraphicFramePr>
        <p:xfrm>
          <a:off x="5732327" y="3520548"/>
          <a:ext cx="5575131" cy="2737639"/>
        </p:xfrm>
        <a:graphic>
          <a:graphicData uri="http://schemas.openxmlformats.org/presentationml/2006/ole">
            <mc:AlternateContent xmlns:mc="http://schemas.openxmlformats.org/markup-compatibility/2006">
              <mc:Choice xmlns:v="urn:schemas-microsoft-com:vml" Requires="v">
                <p:oleObj spid="_x0000_s3497" name="Obraz" r:id="rId4" imgW="0" imgH="0" progId="StaticMetafile">
                  <p:embed/>
                </p:oleObj>
              </mc:Choice>
              <mc:Fallback>
                <p:oleObj name="Obraz" r:id="rId4" imgW="0" imgH="0" progId="StaticMetafile">
                  <p:embed/>
                  <p:pic>
                    <p:nvPicPr>
                      <p:cNvPr id="0" name="rectole000000000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2327" y="3520548"/>
                        <a:ext cx="5575131" cy="2737639"/>
                      </a:xfrm>
                      <a:prstGeom prst="rect">
                        <a:avLst/>
                      </a:prstGeom>
                      <a:solidFill>
                        <a:srgbClr val="FFFFFF"/>
                      </a:solidFill>
                      <a:ln>
                        <a:noFill/>
                      </a:ln>
                    </p:spPr>
                  </p:pic>
                </p:oleObj>
              </mc:Fallback>
            </mc:AlternateContent>
          </a:graphicData>
        </a:graphic>
      </p:graphicFrame>
      <p:sp>
        <p:nvSpPr>
          <p:cNvPr id="10"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11" name="Obiekt 10"/>
          <p:cNvGraphicFramePr>
            <a:graphicFrameLocks/>
          </p:cNvGraphicFramePr>
          <p:nvPr>
            <p:extLst>
              <p:ext uri="{D42A27DB-BD31-4B8C-83A1-F6EECF244321}">
                <p14:modId xmlns:p14="http://schemas.microsoft.com/office/powerpoint/2010/main" val="1910563154"/>
              </p:ext>
            </p:extLst>
          </p:nvPr>
        </p:nvGraphicFramePr>
        <p:xfrm>
          <a:off x="5732327" y="1135630"/>
          <a:ext cx="5422231" cy="2112242"/>
        </p:xfrm>
        <a:graphic>
          <a:graphicData uri="http://schemas.openxmlformats.org/presentationml/2006/ole">
            <mc:AlternateContent xmlns:mc="http://schemas.openxmlformats.org/markup-compatibility/2006">
              <mc:Choice xmlns:v="urn:schemas-microsoft-com:vml" Requires="v">
                <p:oleObj spid="_x0000_s3498" name="Obraz" r:id="rId6" imgW="0" imgH="0" progId="StaticMetafile">
                  <p:embed/>
                </p:oleObj>
              </mc:Choice>
              <mc:Fallback>
                <p:oleObj name="Obraz" r:id="rId6" imgW="0" imgH="0" progId="StaticMetafile">
                  <p:embed/>
                  <p:pic>
                    <p:nvPicPr>
                      <p:cNvPr id="0" name="rectole000000000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2327" y="1135630"/>
                        <a:ext cx="5422231" cy="2112242"/>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2178997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77334" y="609600"/>
            <a:ext cx="5247216" cy="1320800"/>
          </a:xfrm>
        </p:spPr>
        <p:txBody>
          <a:bodyPr/>
          <a:lstStyle/>
          <a:p>
            <a:r>
              <a:rPr lang="pl-PL" dirty="0"/>
              <a:t>Pozostałe polecenia GIT użyte przy </a:t>
            </a:r>
            <a:r>
              <a:rPr lang="pl-PL" dirty="0" smtClean="0"/>
              <a:t>projekcie</a:t>
            </a:r>
            <a:endParaRPr lang="pl-PL" dirty="0"/>
          </a:p>
        </p:txBody>
      </p:sp>
      <p:pic>
        <p:nvPicPr>
          <p:cNvPr id="8" name="Symbol zastępczy zawartości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76469" y="1930400"/>
            <a:ext cx="4396511" cy="4422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Symbol zastępczy zawartości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0325" y="378903"/>
            <a:ext cx="3798344" cy="28250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4"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0" name="Obraz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0325" y="3500918"/>
            <a:ext cx="4514203" cy="30999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9886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77334" y="609600"/>
            <a:ext cx="5828241" cy="1320800"/>
          </a:xfrm>
        </p:spPr>
        <p:txBody>
          <a:bodyPr>
            <a:noAutofit/>
          </a:bodyPr>
          <a:lstStyle/>
          <a:p>
            <a:r>
              <a:rPr lang="pl-PL" dirty="0"/>
              <a:t>Pozostałe polecenia GIT użyte przy projekcie c.d.</a:t>
            </a:r>
            <a:br>
              <a:rPr lang="pl-PL" dirty="0"/>
            </a:br>
            <a:endParaRPr lang="pl-PL" dirty="0"/>
          </a:p>
        </p:txBody>
      </p:sp>
      <p:pic>
        <p:nvPicPr>
          <p:cNvPr id="8" name="Symbol zastępczy zawartości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10379" y="378903"/>
            <a:ext cx="3314700" cy="2419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Symbol zastępczy zawartości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10379" y="2981852"/>
            <a:ext cx="4467196" cy="36602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4"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0" name="Obraz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5450" y="1930400"/>
            <a:ext cx="4252008" cy="4375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4879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77334" y="609600"/>
            <a:ext cx="5923491" cy="1320800"/>
          </a:xfrm>
        </p:spPr>
        <p:txBody>
          <a:bodyPr/>
          <a:lstStyle/>
          <a:p>
            <a:r>
              <a:rPr lang="pl-PL" dirty="0"/>
              <a:t>Pozostałe polecenia GIT użyte przy projekcie c.d.</a:t>
            </a:r>
          </a:p>
        </p:txBody>
      </p:sp>
      <p:pic>
        <p:nvPicPr>
          <p:cNvPr id="8" name="Symbol zastępczy zawartości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53848" y="3762375"/>
            <a:ext cx="4351844" cy="27491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Symbol zastępczy zawartości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53848" y="511478"/>
            <a:ext cx="4353098" cy="30564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4"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0" name="Obraz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334" y="2270279"/>
            <a:ext cx="5529131" cy="35403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3073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77334" y="609600"/>
            <a:ext cx="5399616" cy="1320800"/>
          </a:xfrm>
        </p:spPr>
        <p:txBody>
          <a:bodyPr/>
          <a:lstStyle/>
          <a:p>
            <a:r>
              <a:rPr lang="pl-PL" dirty="0"/>
              <a:t>Pozostałe polecenia GIT użyte przy projekcie c.d.</a:t>
            </a:r>
          </a:p>
        </p:txBody>
      </p:sp>
      <p:pic>
        <p:nvPicPr>
          <p:cNvPr id="8" name="Symbol zastępczy zawartości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90694" y="2335691"/>
            <a:ext cx="5001387" cy="28554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Symbol zastępczy zawartości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74553" y="3694434"/>
            <a:ext cx="4629150" cy="28154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4"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0" name="Obraz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4553" y="378903"/>
            <a:ext cx="4629150" cy="3095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903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Czym jest repozytorium?</a:t>
            </a:r>
            <a:br>
              <a:rPr lang="pl-PL" dirty="0"/>
            </a:br>
            <a:endParaRPr lang="pl-PL" dirty="0"/>
          </a:p>
        </p:txBody>
      </p:sp>
      <p:sp>
        <p:nvSpPr>
          <p:cNvPr id="3" name="Symbol zastępczy zawartości 2"/>
          <p:cNvSpPr>
            <a:spLocks noGrp="1"/>
          </p:cNvSpPr>
          <p:nvPr>
            <p:ph sz="half" idx="1"/>
          </p:nvPr>
        </p:nvSpPr>
        <p:spPr>
          <a:xfrm>
            <a:off x="677334" y="1930400"/>
            <a:ext cx="4887405" cy="4579457"/>
          </a:xfrm>
        </p:spPr>
        <p:txBody>
          <a:bodyPr>
            <a:normAutofit/>
          </a:bodyPr>
          <a:lstStyle/>
          <a:p>
            <a:pPr marL="0" indent="0">
              <a:buNone/>
            </a:pPr>
            <a:r>
              <a:rPr lang="pl-PL" dirty="0" smtClean="0"/>
              <a:t>Repozytorium jest to </a:t>
            </a:r>
            <a:r>
              <a:rPr lang="pl-PL" dirty="0"/>
              <a:t>miejsce, w którym przechowuje się różnego rodzaju zasoby cyfrowe. Jest to swojego rodzaju magazyn, w którym można gromadzić, kontrolować i zarządzać plikami, danymi, kodem źródłowym oraz innymi elementami, które mają znaczenie w kontekście </a:t>
            </a:r>
            <a:r>
              <a:rPr lang="pl-PL" dirty="0" smtClean="0"/>
              <a:t>projektu. Zaletą repozytorium jest kontrola zmian w poszczególnych wersjach programu oraz możliwość powrotu do wybranego momentu modyfikacji programu.</a:t>
            </a:r>
          </a:p>
          <a:p>
            <a:pPr marL="0" indent="0">
              <a:buNone/>
            </a:pPr>
            <a:r>
              <a:rPr lang="pl-PL" dirty="0" smtClean="0"/>
              <a:t>Najpopularniejsze narzędzia do zarządzania repozytoriami to m.in. </a:t>
            </a:r>
            <a:r>
              <a:rPr lang="pl-PL" dirty="0"/>
              <a:t>Git, </a:t>
            </a:r>
            <a:r>
              <a:rPr lang="pl-PL" dirty="0" smtClean="0"/>
              <a:t>AWS, GitLab, Docker Hub czy Bitbucket.</a:t>
            </a:r>
            <a:endParaRPr lang="pl-PL" dirty="0"/>
          </a:p>
        </p:txBody>
      </p:sp>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2"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8" name="Obraz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2498" y="3968591"/>
            <a:ext cx="4481049" cy="25412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Obraz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2498" y="630573"/>
            <a:ext cx="3616509" cy="28493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86182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Gotowe repozytorium</a:t>
            </a:r>
            <a:br>
              <a:rPr lang="pl-PL" dirty="0"/>
            </a:br>
            <a:endParaRPr lang="pl-PL" dirty="0"/>
          </a:p>
        </p:txBody>
      </p:sp>
      <p:sp>
        <p:nvSpPr>
          <p:cNvPr id="3" name="Symbol zastępczy zawartości 2"/>
          <p:cNvSpPr>
            <a:spLocks noGrp="1"/>
          </p:cNvSpPr>
          <p:nvPr>
            <p:ph sz="half" idx="1"/>
          </p:nvPr>
        </p:nvSpPr>
        <p:spPr>
          <a:xfrm>
            <a:off x="677334" y="3015916"/>
            <a:ext cx="4184035" cy="3025445"/>
          </a:xfrm>
        </p:spPr>
        <p:txBody>
          <a:bodyPr/>
          <a:lstStyle/>
          <a:p>
            <a:pPr marL="0" indent="0">
              <a:buNone/>
            </a:pPr>
            <a:r>
              <a:rPr lang="pl-PL" dirty="0" smtClean="0"/>
              <a:t>Gotowe repozytorium stworzone do prezentacji:</a:t>
            </a:r>
          </a:p>
          <a:p>
            <a:pPr marL="0" indent="0">
              <a:buNone/>
            </a:pPr>
            <a:r>
              <a:rPr lang="pl-PL" dirty="0">
                <a:hlinkClick r:id="rId2"/>
              </a:rPr>
              <a:t>https://</a:t>
            </a:r>
            <a:r>
              <a:rPr lang="pl-PL" dirty="0" smtClean="0">
                <a:hlinkClick r:id="rId2"/>
              </a:rPr>
              <a:t>github.com/K0DIZ/git-projekt-witryny</a:t>
            </a:r>
            <a:endParaRPr lang="pl-PL" dirty="0" smtClean="0"/>
          </a:p>
          <a:p>
            <a:pPr marL="0" indent="0">
              <a:buNone/>
            </a:pPr>
            <a:endParaRPr lang="pl-PL" dirty="0"/>
          </a:p>
        </p:txBody>
      </p:sp>
      <p:pic>
        <p:nvPicPr>
          <p:cNvPr id="8" name="Symbol zastępczy zawartości 7"/>
          <p:cNvPicPr>
            <a:picLocks noGrp="1" noChangeAspect="1"/>
          </p:cNvPicPr>
          <p:nvPr>
            <p:ph sz="half" idx="2"/>
          </p:nvPr>
        </p:nvPicPr>
        <p:blipFill>
          <a:blip r:embed="rId3"/>
          <a:stretch>
            <a:fillRect/>
          </a:stretch>
        </p:blipFill>
        <p:spPr>
          <a:xfrm>
            <a:off x="5242623" y="1705811"/>
            <a:ext cx="6503583" cy="36201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4"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10998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Repozytoria na </a:t>
            </a:r>
            <a:r>
              <a:rPr lang="pl-PL" dirty="0" err="1"/>
              <a:t>GitHubie</a:t>
            </a:r>
            <a:r>
              <a:rPr lang="pl-PL" dirty="0"/>
              <a:t/>
            </a:r>
            <a:br>
              <a:rPr lang="pl-PL" dirty="0"/>
            </a:br>
            <a:endParaRPr lang="pl-PL" dirty="0"/>
          </a:p>
        </p:txBody>
      </p:sp>
      <p:sp>
        <p:nvSpPr>
          <p:cNvPr id="3" name="Symbol zastępczy zawartości 2"/>
          <p:cNvSpPr>
            <a:spLocks noGrp="1"/>
          </p:cNvSpPr>
          <p:nvPr>
            <p:ph sz="half" idx="1"/>
          </p:nvPr>
        </p:nvSpPr>
        <p:spPr>
          <a:xfrm>
            <a:off x="677335" y="2160589"/>
            <a:ext cx="4725176" cy="3880772"/>
          </a:xfrm>
        </p:spPr>
        <p:txBody>
          <a:bodyPr>
            <a:normAutofit/>
          </a:bodyPr>
          <a:lstStyle/>
          <a:p>
            <a:pPr marL="0" indent="0">
              <a:buNone/>
            </a:pPr>
            <a:r>
              <a:rPr lang="pl-PL" dirty="0" smtClean="0"/>
              <a:t>Na stronie GitHub możemy znaleźć wiele projektów innych twórców, którzy udostępniają do wglądu własny kod. </a:t>
            </a:r>
            <a:endParaRPr lang="pl-PL" dirty="0"/>
          </a:p>
          <a:p>
            <a:pPr marL="0" indent="0">
              <a:buNone/>
            </a:pPr>
            <a:r>
              <a:rPr lang="pl-PL" dirty="0" smtClean="0"/>
              <a:t>Moje inne projekty:</a:t>
            </a:r>
          </a:p>
          <a:p>
            <a:r>
              <a:rPr lang="pl-PL" dirty="0">
                <a:hlinkClick r:id="rId2"/>
              </a:rPr>
              <a:t>https://</a:t>
            </a:r>
            <a:r>
              <a:rPr lang="pl-PL" dirty="0" smtClean="0">
                <a:hlinkClick r:id="rId2"/>
              </a:rPr>
              <a:t>github.com/K0DIZ/git-projekt-witryny</a:t>
            </a:r>
            <a:endParaRPr lang="pl-PL" dirty="0" smtClean="0"/>
          </a:p>
          <a:p>
            <a:r>
              <a:rPr lang="pl-PL" dirty="0">
                <a:hlinkClick r:id="rId3"/>
              </a:rPr>
              <a:t>https://</a:t>
            </a:r>
            <a:r>
              <a:rPr lang="pl-PL" dirty="0" smtClean="0">
                <a:hlinkClick r:id="rId3"/>
              </a:rPr>
              <a:t>github.com/K0DIZ/INF03-PRAKTYCZNY-EGZAMIN-ROZWIAZANE-ARKUSZE</a:t>
            </a:r>
            <a:endParaRPr lang="pl-PL" dirty="0" smtClean="0"/>
          </a:p>
          <a:p>
            <a:r>
              <a:rPr lang="pl-PL" dirty="0">
                <a:hlinkClick r:id="rId4"/>
              </a:rPr>
              <a:t>https://</a:t>
            </a:r>
            <a:r>
              <a:rPr lang="pl-PL" dirty="0" smtClean="0">
                <a:hlinkClick r:id="rId4"/>
              </a:rPr>
              <a:t>github.com/K0DIZ/krzyzowka</a:t>
            </a:r>
            <a:endParaRPr lang="pl-PL" dirty="0" smtClean="0"/>
          </a:p>
          <a:p>
            <a:r>
              <a:rPr lang="pl-PL" dirty="0">
                <a:hlinkClick r:id="rId5"/>
              </a:rPr>
              <a:t>https://</a:t>
            </a:r>
            <a:r>
              <a:rPr lang="pl-PL" dirty="0" smtClean="0">
                <a:hlinkClick r:id="rId5"/>
              </a:rPr>
              <a:t>github.com/K0DIZ/HACKATHON</a:t>
            </a:r>
            <a:endParaRPr lang="pl-PL" dirty="0" smtClean="0"/>
          </a:p>
          <a:p>
            <a:endParaRPr lang="pl-PL" dirty="0" smtClean="0"/>
          </a:p>
          <a:p>
            <a:pPr marL="0" indent="0">
              <a:buNone/>
            </a:pPr>
            <a:endParaRPr lang="pl-PL" dirty="0"/>
          </a:p>
        </p:txBody>
      </p:sp>
      <p:pic>
        <p:nvPicPr>
          <p:cNvPr id="8" name="Symbol zastępczy zawartości 7"/>
          <p:cNvPicPr>
            <a:picLocks noGrp="1" noChangeAspect="1"/>
          </p:cNvPicPr>
          <p:nvPr>
            <p:ph sz="half" idx="2"/>
          </p:nvPr>
        </p:nvPicPr>
        <p:blipFill>
          <a:blip r:embed="rId6"/>
          <a:stretch>
            <a:fillRect/>
          </a:stretch>
        </p:blipFill>
        <p:spPr>
          <a:xfrm>
            <a:off x="5955505" y="1380992"/>
            <a:ext cx="5369927" cy="46603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7"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426589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Źródła:</a:t>
            </a:r>
            <a:r>
              <a:rPr lang="pl-PL" dirty="0"/>
              <a:t/>
            </a:r>
            <a:br>
              <a:rPr lang="pl-PL" dirty="0"/>
            </a:br>
            <a:endParaRPr lang="pl-PL" dirty="0"/>
          </a:p>
        </p:txBody>
      </p:sp>
      <p:sp>
        <p:nvSpPr>
          <p:cNvPr id="3" name="Symbol zastępczy zawartości 2"/>
          <p:cNvSpPr>
            <a:spLocks noGrp="1"/>
          </p:cNvSpPr>
          <p:nvPr>
            <p:ph sz="half" idx="1"/>
          </p:nvPr>
        </p:nvSpPr>
        <p:spPr/>
        <p:txBody>
          <a:bodyPr>
            <a:normAutofit lnSpcReduction="10000"/>
          </a:bodyPr>
          <a:lstStyle/>
          <a:p>
            <a:r>
              <a:rPr lang="pl-PL" dirty="0">
                <a:hlinkClick r:id="rId2"/>
              </a:rPr>
              <a:t>https://www.lh.pl/pomoc/repozytorium</a:t>
            </a:r>
            <a:r>
              <a:rPr lang="pl-PL" dirty="0" smtClean="0">
                <a:hlinkClick r:id="rId2"/>
              </a:rPr>
              <a:t>/</a:t>
            </a:r>
            <a:endParaRPr lang="pl-PL" dirty="0" smtClean="0"/>
          </a:p>
          <a:p>
            <a:r>
              <a:rPr lang="pl-PL" dirty="0">
                <a:hlinkClick r:id="rId3"/>
              </a:rPr>
              <a:t>https://</a:t>
            </a:r>
            <a:r>
              <a:rPr lang="pl-PL" dirty="0" smtClean="0">
                <a:hlinkClick r:id="rId3"/>
              </a:rPr>
              <a:t>www.atlassian.com/pl/git/tutorials/what-is-git</a:t>
            </a:r>
            <a:endParaRPr lang="pl-PL" dirty="0" smtClean="0"/>
          </a:p>
          <a:p>
            <a:r>
              <a:rPr lang="pl-PL" dirty="0">
                <a:hlinkClick r:id="rId4"/>
              </a:rPr>
              <a:t>https://</a:t>
            </a:r>
            <a:r>
              <a:rPr lang="pl-PL" dirty="0" smtClean="0">
                <a:hlinkClick r:id="rId4"/>
              </a:rPr>
              <a:t>www.atlassian.com/pl/git/tutorials/saving-changes/git-commit</a:t>
            </a:r>
            <a:endParaRPr lang="pl-PL" dirty="0" smtClean="0"/>
          </a:p>
          <a:p>
            <a:r>
              <a:rPr lang="pl-PL" dirty="0">
                <a:hlinkClick r:id="rId5"/>
              </a:rPr>
              <a:t>https://</a:t>
            </a:r>
            <a:r>
              <a:rPr lang="pl-PL" dirty="0" smtClean="0">
                <a:hlinkClick r:id="rId5"/>
              </a:rPr>
              <a:t>pl.wikipedia.org/wiki/Commit</a:t>
            </a:r>
            <a:endParaRPr lang="pl-PL" dirty="0" smtClean="0"/>
          </a:p>
          <a:p>
            <a:r>
              <a:rPr lang="pl-PL" dirty="0">
                <a:hlinkClick r:id="rId6"/>
              </a:rPr>
              <a:t>https://</a:t>
            </a:r>
            <a:r>
              <a:rPr lang="pl-PL" dirty="0" smtClean="0">
                <a:hlinkClick r:id="rId6"/>
              </a:rPr>
              <a:t>git-scm.com/book/pl/v2/Ga%C5%82%C4%99zie-Gita-Czym-jest-ga%C5%82%C4%85%C5%BA</a:t>
            </a:r>
            <a:endParaRPr lang="pl-PL" dirty="0" smtClean="0"/>
          </a:p>
          <a:p>
            <a:endParaRPr lang="pl-PL" dirty="0" smtClean="0"/>
          </a:p>
          <a:p>
            <a:endParaRPr lang="pl-PL" dirty="0"/>
          </a:p>
        </p:txBody>
      </p:sp>
      <p:sp>
        <p:nvSpPr>
          <p:cNvPr id="4" name="Symbol zastępczy zawartości 3"/>
          <p:cNvSpPr>
            <a:spLocks noGrp="1"/>
          </p:cNvSpPr>
          <p:nvPr>
            <p:ph sz="half" idx="2"/>
          </p:nvPr>
        </p:nvSpPr>
        <p:spPr/>
        <p:txBody>
          <a:bodyPr>
            <a:normAutofit lnSpcReduction="10000"/>
          </a:bodyPr>
          <a:lstStyle/>
          <a:p>
            <a:r>
              <a:rPr lang="pl-PL" dirty="0">
                <a:hlinkClick r:id="rId7"/>
              </a:rPr>
              <a:t>https://</a:t>
            </a:r>
            <a:r>
              <a:rPr lang="pl-PL" dirty="0" smtClean="0">
                <a:hlinkClick r:id="rId7"/>
              </a:rPr>
              <a:t>www.atlassian.com/pl/git/tutorials/using-branches</a:t>
            </a:r>
            <a:endParaRPr lang="pl-PL" dirty="0" smtClean="0">
              <a:hlinkClick r:id="rId8"/>
            </a:endParaRPr>
          </a:p>
          <a:p>
            <a:r>
              <a:rPr lang="pl-PL" dirty="0" smtClean="0">
                <a:hlinkClick r:id="rId8"/>
              </a:rPr>
              <a:t>https</a:t>
            </a:r>
            <a:r>
              <a:rPr lang="pl-PL" dirty="0">
                <a:hlinkClick r:id="rId8"/>
              </a:rPr>
              <a:t>://</a:t>
            </a:r>
            <a:r>
              <a:rPr lang="pl-PL" dirty="0" smtClean="0">
                <a:hlinkClick r:id="rId8"/>
              </a:rPr>
              <a:t>pl.wikipedia.org/wiki/Readme</a:t>
            </a:r>
            <a:endParaRPr lang="pl-PL" dirty="0" smtClean="0"/>
          </a:p>
          <a:p>
            <a:r>
              <a:rPr lang="pl-PL" dirty="0">
                <a:hlinkClick r:id="rId9"/>
              </a:rPr>
              <a:t>https://git-scm.com</a:t>
            </a:r>
            <a:r>
              <a:rPr lang="pl-PL" dirty="0" smtClean="0">
                <a:hlinkClick r:id="rId9"/>
              </a:rPr>
              <a:t>/</a:t>
            </a:r>
            <a:endParaRPr lang="pl-PL" dirty="0" smtClean="0"/>
          </a:p>
          <a:p>
            <a:r>
              <a:rPr lang="pl-PL" dirty="0">
                <a:hlinkClick r:id="rId10"/>
              </a:rPr>
              <a:t>https://pl.wikipedia.org/wiki/Git_(oprogramowanie</a:t>
            </a:r>
            <a:r>
              <a:rPr lang="pl-PL" dirty="0" smtClean="0">
                <a:hlinkClick r:id="rId10"/>
              </a:rPr>
              <a:t>)</a:t>
            </a:r>
            <a:endParaRPr lang="pl-PL" dirty="0" smtClean="0"/>
          </a:p>
          <a:p>
            <a:r>
              <a:rPr lang="pl-PL" dirty="0">
                <a:hlinkClick r:id="rId11"/>
              </a:rPr>
              <a:t>https://</a:t>
            </a:r>
            <a:r>
              <a:rPr lang="pl-PL" dirty="0" smtClean="0">
                <a:hlinkClick r:id="rId11"/>
              </a:rPr>
              <a:t>coderslab.pl/pl/blog/github-co-to-jest-i-do-czego-sluzy</a:t>
            </a:r>
            <a:endParaRPr lang="pl-PL" dirty="0" smtClean="0"/>
          </a:p>
          <a:p>
            <a:r>
              <a:rPr lang="pl-PL" dirty="0">
                <a:hlinkClick r:id="rId12"/>
              </a:rPr>
              <a:t>https://</a:t>
            </a:r>
            <a:r>
              <a:rPr lang="pl-PL" dirty="0" smtClean="0">
                <a:hlinkClick r:id="rId12"/>
              </a:rPr>
              <a:t>www.youtube.com/watch?v=Ebe9D5zRkvM</a:t>
            </a:r>
            <a:endParaRPr lang="pl-PL" dirty="0" smtClean="0"/>
          </a:p>
          <a:p>
            <a:endParaRPr lang="pl-PL" dirty="0"/>
          </a:p>
        </p:txBody>
      </p:sp>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13"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03858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48168AB4-4BA1-4255-ACAF-CB1B09836551}"/>
              </a:ext>
            </a:extLst>
          </p:cNvPr>
          <p:cNvSpPr>
            <a:spLocks noGrp="1"/>
          </p:cNvSpPr>
          <p:nvPr>
            <p:ph type="title"/>
          </p:nvPr>
        </p:nvSpPr>
        <p:spPr>
          <a:xfrm>
            <a:off x="1797666" y="2515709"/>
            <a:ext cx="8596668" cy="1826581"/>
          </a:xfrm>
        </p:spPr>
        <p:txBody>
          <a:bodyPr>
            <a:normAutofit/>
          </a:bodyPr>
          <a:lstStyle/>
          <a:p>
            <a:pPr algn="ctr"/>
            <a:r>
              <a:rPr lang="pl-PL" sz="5400" dirty="0"/>
              <a:t>Dziękuję za uwagę!</a:t>
            </a:r>
          </a:p>
        </p:txBody>
      </p:sp>
      <p:sp>
        <p:nvSpPr>
          <p:cNvPr id="9" name="Przycisk akcji: Przejdź do strony głównej 8">
            <a:hlinkClick r:id="rId2" action="ppaction://hlinksldjump"/>
            <a:extLst>
              <a:ext uri="{FF2B5EF4-FFF2-40B4-BE49-F238E27FC236}">
                <a16:creationId xmlns:a16="http://schemas.microsoft.com/office/drawing/2014/main" id="{860670A9-24DD-4D34-993E-358BE66F4D30}"/>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60764C1A-CB8D-464E-998B-8895AF49AE19}"/>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77187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Czym jest </a:t>
            </a:r>
            <a:r>
              <a:rPr lang="pl-PL" dirty="0" smtClean="0"/>
              <a:t>git?</a:t>
            </a:r>
            <a:r>
              <a:rPr lang="pl-PL" dirty="0"/>
              <a:t/>
            </a:r>
            <a:br>
              <a:rPr lang="pl-PL" dirty="0"/>
            </a:br>
            <a:endParaRPr lang="pl-PL" dirty="0"/>
          </a:p>
        </p:txBody>
      </p:sp>
      <p:sp>
        <p:nvSpPr>
          <p:cNvPr id="3" name="Symbol zastępczy zawartości 2"/>
          <p:cNvSpPr>
            <a:spLocks noGrp="1"/>
          </p:cNvSpPr>
          <p:nvPr>
            <p:ph sz="half" idx="1"/>
          </p:nvPr>
        </p:nvSpPr>
        <p:spPr>
          <a:xfrm>
            <a:off x="702734" y="2160589"/>
            <a:ext cx="5088466" cy="3880772"/>
          </a:xfrm>
        </p:spPr>
        <p:txBody>
          <a:bodyPr>
            <a:normAutofit/>
          </a:bodyPr>
          <a:lstStyle/>
          <a:p>
            <a:pPr marL="0" indent="0">
              <a:buNone/>
            </a:pPr>
            <a:r>
              <a:rPr lang="pl-PL" dirty="0" smtClean="0"/>
              <a:t>Git jest to jeden z systemów kontroli wersji. Został zainicjowany jako open </a:t>
            </a:r>
            <a:r>
              <a:rPr lang="pl-PL" dirty="0" err="1" smtClean="0"/>
              <a:t>source’owy</a:t>
            </a:r>
            <a:r>
              <a:rPr lang="pl-PL" dirty="0" smtClean="0"/>
              <a:t> projekt przez Linusa </a:t>
            </a:r>
            <a:r>
              <a:rPr lang="pl-PL" dirty="0" err="1" smtClean="0"/>
              <a:t>Torvaldsa</a:t>
            </a:r>
            <a:r>
              <a:rPr lang="pl-PL" dirty="0" smtClean="0"/>
              <a:t> w 2005 r. Przez swoją prostotę, funkcjonalność i otwartość jest to najpopularniejszy system kontroli wersji.</a:t>
            </a:r>
          </a:p>
          <a:p>
            <a:pPr marL="0" indent="0">
              <a:buNone/>
            </a:pPr>
            <a:r>
              <a:rPr lang="pl-PL" dirty="0"/>
              <a:t>Ze względu na rozproszoną architekturę Git jest przykładem rozproszonego systemu kontroli wersji (DVCS). Zamiast przechowywania pełnej wersji historii oprogramowania w jednym </a:t>
            </a:r>
            <a:r>
              <a:rPr lang="pl-PL" dirty="0" smtClean="0"/>
              <a:t>miejscu, </a:t>
            </a:r>
            <a:r>
              <a:rPr lang="pl-PL" dirty="0"/>
              <a:t>w systemie Git kopia robocza kodu każdego programisty jest równocześnie repozytorium zawierającym pełną historię wszystkich </a:t>
            </a:r>
            <a:r>
              <a:rPr lang="pl-PL" dirty="0" smtClean="0"/>
              <a:t>zmian.</a:t>
            </a:r>
            <a:endParaRPr lang="pl-PL" dirty="0"/>
          </a:p>
        </p:txBody>
      </p:sp>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2"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0" name="Obraz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1324" y="2160589"/>
            <a:ext cx="4479542" cy="31012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8048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Czym jest </a:t>
            </a:r>
            <a:r>
              <a:rPr lang="pl-PL" dirty="0" err="1"/>
              <a:t>commit</a:t>
            </a:r>
            <a:r>
              <a:rPr lang="pl-PL" dirty="0"/>
              <a:t> i </a:t>
            </a:r>
            <a:r>
              <a:rPr lang="pl-PL" dirty="0" err="1"/>
              <a:t>branch</a:t>
            </a:r>
            <a:r>
              <a:rPr lang="pl-PL" dirty="0"/>
              <a:t>?</a:t>
            </a:r>
            <a:br>
              <a:rPr lang="pl-PL" dirty="0"/>
            </a:br>
            <a:endParaRPr lang="pl-PL" dirty="0"/>
          </a:p>
        </p:txBody>
      </p:sp>
      <p:sp>
        <p:nvSpPr>
          <p:cNvPr id="3" name="Symbol zastępczy zawartości 2"/>
          <p:cNvSpPr>
            <a:spLocks noGrp="1"/>
          </p:cNvSpPr>
          <p:nvPr>
            <p:ph sz="half" idx="1"/>
          </p:nvPr>
        </p:nvSpPr>
        <p:spPr>
          <a:xfrm>
            <a:off x="677335" y="2160589"/>
            <a:ext cx="5466792" cy="3880772"/>
          </a:xfrm>
        </p:spPr>
        <p:txBody>
          <a:bodyPr/>
          <a:lstStyle/>
          <a:p>
            <a:r>
              <a:rPr lang="pl-PL" dirty="0" err="1" smtClean="0"/>
              <a:t>commit</a:t>
            </a:r>
            <a:r>
              <a:rPr lang="pl-PL" dirty="0" smtClean="0"/>
              <a:t>- jest to podstawowy element składowy osi czasu projektu Git (inaczej migawka); zawiera on jedną z wersji programu wraz ze wszystkimi dotychczasowymi zmianami w projekcie.</a:t>
            </a:r>
          </a:p>
          <a:p>
            <a:r>
              <a:rPr lang="pl-PL" dirty="0" err="1" smtClean="0"/>
              <a:t>branch</a:t>
            </a:r>
            <a:r>
              <a:rPr lang="pl-PL" dirty="0" smtClean="0"/>
              <a:t> – inaczej gałąź, jest to niezależna linia programowania, jest to warstwa abstrakcji dla procesu edycji, przechowywania i zatwierdzania; </a:t>
            </a:r>
            <a:r>
              <a:rPr lang="pl-PL" dirty="0" err="1" smtClean="0"/>
              <a:t>branch</a:t>
            </a:r>
            <a:r>
              <a:rPr lang="pl-PL" dirty="0" smtClean="0"/>
              <a:t> pozwala na pracę nad podaną funkcjonalnością aplikacji, nie modyfikując przy tym głównej gałęzi, która zawiera główną wersję programu.</a:t>
            </a:r>
            <a:endParaRPr lang="pl-PL" dirty="0"/>
          </a:p>
        </p:txBody>
      </p:sp>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2"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8" name="Obraz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92401" y="3256547"/>
            <a:ext cx="3407617" cy="32533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Obraz 8"/>
          <p:cNvPicPr>
            <a:picLocks noChangeAspect="1"/>
          </p:cNvPicPr>
          <p:nvPr/>
        </p:nvPicPr>
        <p:blipFill>
          <a:blip r:embed="rId4"/>
          <a:stretch>
            <a:fillRect/>
          </a:stretch>
        </p:blipFill>
        <p:spPr>
          <a:xfrm>
            <a:off x="7092401" y="430941"/>
            <a:ext cx="3062252" cy="25241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6541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Branch master czy </a:t>
            </a:r>
            <a:r>
              <a:rPr lang="pl-PL" dirty="0" err="1"/>
              <a:t>main</a:t>
            </a:r>
            <a:r>
              <a:rPr lang="pl-PL" dirty="0"/>
              <a:t>?</a:t>
            </a:r>
            <a:br>
              <a:rPr lang="pl-PL" dirty="0"/>
            </a:br>
            <a:endParaRPr lang="pl-PL" dirty="0"/>
          </a:p>
        </p:txBody>
      </p:sp>
      <p:sp>
        <p:nvSpPr>
          <p:cNvPr id="3" name="Symbol zastępczy zawartości 2"/>
          <p:cNvSpPr>
            <a:spLocks noGrp="1"/>
          </p:cNvSpPr>
          <p:nvPr>
            <p:ph sz="half" idx="1"/>
          </p:nvPr>
        </p:nvSpPr>
        <p:spPr/>
        <p:txBody>
          <a:bodyPr/>
          <a:lstStyle/>
          <a:p>
            <a:pPr marL="0" indent="0">
              <a:buNone/>
            </a:pPr>
            <a:r>
              <a:rPr lang="pl-PL" dirty="0" smtClean="0"/>
              <a:t>W 2020 </a:t>
            </a:r>
            <a:r>
              <a:rPr lang="pl-PL" dirty="0"/>
              <a:t>r</a:t>
            </a:r>
            <a:r>
              <a:rPr lang="pl-PL" dirty="0" smtClean="0"/>
              <a:t>oku nastąpiła zmiana w domyślnej nazwie </a:t>
            </a:r>
            <a:r>
              <a:rPr lang="pl-PL" dirty="0" err="1" smtClean="0"/>
              <a:t>brancha</a:t>
            </a:r>
            <a:r>
              <a:rPr lang="pl-PL" dirty="0" smtClean="0"/>
              <a:t> głównego w serwisie GitHub, który ma zawierać najnowszą, działającą wersję programu. Nazwa master została zastąpiona przez </a:t>
            </a:r>
            <a:r>
              <a:rPr lang="pl-PL" dirty="0" err="1" smtClean="0"/>
              <a:t>main</a:t>
            </a:r>
            <a:r>
              <a:rPr lang="pl-PL" dirty="0" smtClean="0"/>
              <a:t>, więc jest to domyślna nazwa dla głównej gałęzi. W praktyce nazwy te są często stosowane przez deweloperów zamiennie.</a:t>
            </a:r>
            <a:endParaRPr lang="pl-PL" dirty="0"/>
          </a:p>
        </p:txBody>
      </p:sp>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2"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8" name="Obraz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4295" y="2160589"/>
            <a:ext cx="6643628" cy="28366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3714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Obszary robocze w repozytorium</a:t>
            </a:r>
            <a:br>
              <a:rPr lang="pl-PL" dirty="0"/>
            </a:br>
            <a:endParaRPr lang="pl-PL" dirty="0"/>
          </a:p>
        </p:txBody>
      </p:sp>
      <p:sp>
        <p:nvSpPr>
          <p:cNvPr id="3" name="Symbol zastępczy zawartości 2"/>
          <p:cNvSpPr>
            <a:spLocks noGrp="1"/>
          </p:cNvSpPr>
          <p:nvPr>
            <p:ph sz="half" idx="1"/>
          </p:nvPr>
        </p:nvSpPr>
        <p:spPr>
          <a:xfrm>
            <a:off x="677334" y="1780674"/>
            <a:ext cx="5466792" cy="4668252"/>
          </a:xfrm>
        </p:spPr>
        <p:txBody>
          <a:bodyPr>
            <a:normAutofit/>
          </a:bodyPr>
          <a:lstStyle/>
          <a:p>
            <a:pPr marL="0" indent="0">
              <a:buNone/>
            </a:pPr>
            <a:r>
              <a:rPr lang="pl-PL" dirty="0"/>
              <a:t>Repozytorium gita składa się z trzech obszarów roboczych:</a:t>
            </a:r>
          </a:p>
          <a:p>
            <a:pPr>
              <a:buFont typeface="+mj-lt"/>
              <a:buAutoNum type="arabicPeriod"/>
            </a:pPr>
            <a:r>
              <a:rPr lang="pl-PL" dirty="0" err="1" smtClean="0"/>
              <a:t>working</a:t>
            </a:r>
            <a:r>
              <a:rPr lang="pl-PL" dirty="0" smtClean="0"/>
              <a:t> </a:t>
            </a:r>
            <a:r>
              <a:rPr lang="pl-PL" dirty="0" err="1"/>
              <a:t>directory</a:t>
            </a:r>
            <a:r>
              <a:rPr lang="pl-PL" dirty="0"/>
              <a:t> – pliki na dysku, </a:t>
            </a:r>
            <a:r>
              <a:rPr lang="pl-PL" dirty="0" smtClean="0"/>
              <a:t>jest to stan domyślny,  posiadają one stan </a:t>
            </a:r>
            <a:r>
              <a:rPr lang="pl-PL" dirty="0" err="1" smtClean="0"/>
              <a:t>untracked</a:t>
            </a:r>
            <a:r>
              <a:rPr lang="pl-PL" dirty="0" smtClean="0"/>
              <a:t>, czyli nie są jeszcze śledzone przez system kontroli wersji.</a:t>
            </a:r>
            <a:endParaRPr lang="pl-PL" dirty="0"/>
          </a:p>
          <a:p>
            <a:pPr>
              <a:buFont typeface="+mj-lt"/>
              <a:buAutoNum type="arabicPeriod"/>
            </a:pPr>
            <a:r>
              <a:rPr lang="pl-PL" dirty="0" err="1" smtClean="0"/>
              <a:t>staging</a:t>
            </a:r>
            <a:r>
              <a:rPr lang="pl-PL" dirty="0" smtClean="0"/>
              <a:t> </a:t>
            </a:r>
            <a:r>
              <a:rPr lang="pl-PL" dirty="0" err="1"/>
              <a:t>area</a:t>
            </a:r>
            <a:r>
              <a:rPr lang="pl-PL" dirty="0"/>
              <a:t> - pliki </a:t>
            </a:r>
            <a:r>
              <a:rPr lang="pl-PL" dirty="0" smtClean="0"/>
              <a:t>trafiają tu po operacji </a:t>
            </a:r>
            <a:r>
              <a:rPr lang="pl-PL" dirty="0" err="1" smtClean="0"/>
              <a:t>trackowania</a:t>
            </a:r>
            <a:r>
              <a:rPr lang="pl-PL" dirty="0" smtClean="0"/>
              <a:t> (polecenie git </a:t>
            </a:r>
            <a:r>
              <a:rPr lang="pl-PL" dirty="0" err="1" smtClean="0"/>
              <a:t>add</a:t>
            </a:r>
            <a:r>
              <a:rPr lang="pl-PL" dirty="0" smtClean="0"/>
              <a:t>); w </a:t>
            </a:r>
            <a:r>
              <a:rPr lang="pl-PL" dirty="0"/>
              <a:t>tym obszarze znajdują się pliki, które </a:t>
            </a:r>
            <a:r>
              <a:rPr lang="pl-PL" dirty="0" smtClean="0"/>
              <a:t>mają trafić do kolejnego </a:t>
            </a:r>
            <a:r>
              <a:rPr lang="pl-PL" dirty="0" err="1"/>
              <a:t>commitu</a:t>
            </a:r>
            <a:r>
              <a:rPr lang="pl-PL" dirty="0"/>
              <a:t> </a:t>
            </a:r>
            <a:r>
              <a:rPr lang="pl-PL" dirty="0" smtClean="0"/>
              <a:t>– nie są jeszcze dodane </a:t>
            </a:r>
            <a:r>
              <a:rPr lang="pl-PL" dirty="0"/>
              <a:t>do </a:t>
            </a:r>
            <a:r>
              <a:rPr lang="pl-PL" dirty="0" smtClean="0"/>
              <a:t>repozytorium.</a:t>
            </a:r>
            <a:endParaRPr lang="pl-PL" dirty="0"/>
          </a:p>
          <a:p>
            <a:pPr>
              <a:buFont typeface="+mj-lt"/>
              <a:buAutoNum type="arabicPeriod"/>
            </a:pPr>
            <a:r>
              <a:rPr lang="pl-PL" dirty="0" smtClean="0"/>
              <a:t>repozytorium – pliki trafiają tu po wykonaniu polecenia git </a:t>
            </a:r>
            <a:r>
              <a:rPr lang="pl-PL" dirty="0" err="1" smtClean="0"/>
              <a:t>commit</a:t>
            </a:r>
            <a:r>
              <a:rPr lang="pl-PL" dirty="0"/>
              <a:t> </a:t>
            </a:r>
            <a:r>
              <a:rPr lang="pl-PL" dirty="0" smtClean="0"/>
              <a:t>– pliki trafiają do lokalnego repozytorium w postaci commita.</a:t>
            </a:r>
            <a:endParaRPr lang="pl-PL" dirty="0"/>
          </a:p>
          <a:p>
            <a:endParaRPr lang="pl-PL" dirty="0"/>
          </a:p>
        </p:txBody>
      </p:sp>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3"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11" name="Obiekt 10"/>
          <p:cNvGraphicFramePr>
            <a:graphicFrameLocks/>
          </p:cNvGraphicFramePr>
          <p:nvPr>
            <p:extLst>
              <p:ext uri="{D42A27DB-BD31-4B8C-83A1-F6EECF244321}">
                <p14:modId xmlns:p14="http://schemas.microsoft.com/office/powerpoint/2010/main" val="2740952845"/>
              </p:ext>
            </p:extLst>
          </p:nvPr>
        </p:nvGraphicFramePr>
        <p:xfrm>
          <a:off x="6812940" y="1625600"/>
          <a:ext cx="4274159" cy="4659036"/>
        </p:xfrm>
        <a:graphic>
          <a:graphicData uri="http://schemas.openxmlformats.org/presentationml/2006/ole">
            <mc:AlternateContent xmlns:mc="http://schemas.openxmlformats.org/markup-compatibility/2006">
              <mc:Choice xmlns:v="urn:schemas-microsoft-com:vml" Requires="v">
                <p:oleObj spid="_x0000_s1241" name="Obraz" r:id="rId4" imgW="0" imgH="0" progId="StaticMetafile">
                  <p:embed/>
                </p:oleObj>
              </mc:Choice>
              <mc:Fallback>
                <p:oleObj name="Obraz" r:id="rId4" imgW="0" imgH="0" progId="StaticMetafile">
                  <p:embed/>
                  <p:pic>
                    <p:nvPicPr>
                      <p:cNvPr id="0" name="rectole000000000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2940" y="1625600"/>
                        <a:ext cx="4274159" cy="4659036"/>
                      </a:xfrm>
                      <a:prstGeom prst="rect">
                        <a:avLst/>
                      </a:prstGeom>
                      <a:solidFill>
                        <a:srgbClr val="FFFFFF"/>
                      </a:solidFill>
                      <a:ln>
                        <a:noFill/>
                      </a:ln>
                      <a:extLst/>
                    </p:spPr>
                  </p:pic>
                </p:oleObj>
              </mc:Fallback>
            </mc:AlternateContent>
          </a:graphicData>
        </a:graphic>
      </p:graphicFrame>
    </p:spTree>
    <p:extLst>
      <p:ext uri="{BB962C8B-B14F-4D97-AF65-F5344CB8AC3E}">
        <p14:creationId xmlns:p14="http://schemas.microsoft.com/office/powerpoint/2010/main" val="362823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Obszary robocze w repozytorium c.d.</a:t>
            </a:r>
            <a:br>
              <a:rPr lang="pl-PL" dirty="0"/>
            </a:br>
            <a:endParaRPr lang="pl-PL" dirty="0"/>
          </a:p>
        </p:txBody>
      </p:sp>
      <p:sp>
        <p:nvSpPr>
          <p:cNvPr id="3" name="Symbol zastępczy zawartości 2"/>
          <p:cNvSpPr>
            <a:spLocks noGrp="1"/>
          </p:cNvSpPr>
          <p:nvPr>
            <p:ph sz="half" idx="1"/>
          </p:nvPr>
        </p:nvSpPr>
        <p:spPr>
          <a:xfrm>
            <a:off x="677333" y="2406316"/>
            <a:ext cx="5113867" cy="3635045"/>
          </a:xfrm>
        </p:spPr>
        <p:txBody>
          <a:bodyPr>
            <a:normAutofit/>
          </a:bodyPr>
          <a:lstStyle/>
          <a:p>
            <a:pPr marL="0" indent="0">
              <a:buNone/>
            </a:pPr>
            <a:r>
              <a:rPr lang="pl-PL" sz="2000" dirty="0" smtClean="0"/>
              <a:t>Ostatnim, opcjonalnym etapem po dodaniu dowolnej ilości </a:t>
            </a:r>
            <a:r>
              <a:rPr lang="pl-PL" sz="2000" dirty="0" err="1" smtClean="0"/>
              <a:t>commitów</a:t>
            </a:r>
            <a:r>
              <a:rPr lang="pl-PL" sz="2000" dirty="0" smtClean="0"/>
              <a:t> w repozytorium, jest umieszczenie plików na zewnętrznym serwerze, np. repozytorium w serwisie </a:t>
            </a:r>
            <a:r>
              <a:rPr lang="pl-PL" sz="2000" dirty="0" err="1" smtClean="0"/>
              <a:t>GitHub</a:t>
            </a:r>
            <a:r>
              <a:rPr lang="pl-PL" sz="2000" dirty="0" smtClean="0"/>
              <a:t>. Umożliwia to udostępnienie wszystkich wersji plików innym użytkownikom serwisu oraz dostęp zdalny do repozytorium.  </a:t>
            </a:r>
            <a:endParaRPr lang="pl-PL" sz="2000" dirty="0"/>
          </a:p>
        </p:txBody>
      </p:sp>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2"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8" name="Obraz 7"/>
          <p:cNvPicPr>
            <a:picLocks noChangeAspect="1"/>
          </p:cNvPicPr>
          <p:nvPr/>
        </p:nvPicPr>
        <p:blipFill>
          <a:blip r:embed="rId3"/>
          <a:stretch>
            <a:fillRect/>
          </a:stretch>
        </p:blipFill>
        <p:spPr>
          <a:xfrm>
            <a:off x="6183946" y="1930399"/>
            <a:ext cx="5317360" cy="38183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1054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lvl="1" algn="l" defTabSz="457200" rtl="0">
              <a:spcBef>
                <a:spcPct val="0"/>
              </a:spcBef>
            </a:pPr>
            <a:r>
              <a:rPr lang="pl-PL" sz="3600" dirty="0">
                <a:solidFill>
                  <a:schemeClr val="accent1"/>
                </a:solidFill>
              </a:rPr>
              <a:t>Dodawanie maila i nazwy użytkownika do repozytorium</a:t>
            </a:r>
            <a:br>
              <a:rPr lang="pl-PL" sz="3600" dirty="0">
                <a:solidFill>
                  <a:schemeClr val="accent1"/>
                </a:solidFill>
              </a:rPr>
            </a:br>
            <a:endParaRPr lang="pl-PL" sz="3600" dirty="0">
              <a:solidFill>
                <a:schemeClr val="accent1"/>
              </a:solidFill>
            </a:endParaRPr>
          </a:p>
        </p:txBody>
      </p:sp>
      <p:pic>
        <p:nvPicPr>
          <p:cNvPr id="8" name="Symbol zastępczy zawartości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40400" y="1733436"/>
            <a:ext cx="6000309" cy="18896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Przycisk akcji: Przejdź dalej lub Następny 4">
            <a:hlinkClick r:id="" action="ppaction://hlinkshowjump?jump=nextslide" highlightClick="1"/>
            <a:extLst>
              <a:ext uri="{FF2B5EF4-FFF2-40B4-BE49-F238E27FC236}">
                <a16:creationId xmlns:a16="http://schemas.microsoft.com/office/drawing/2014/main" id="{41ECA95D-4896-4F71-B574-C472ECB7E0B1}"/>
              </a:ext>
            </a:extLst>
          </p:cNvPr>
          <p:cNvSpPr/>
          <p:nvPr/>
        </p:nvSpPr>
        <p:spPr>
          <a:xfrm>
            <a:off x="11501306"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zycisk akcji: Przejdź dalej lub Następny 5">
            <a:hlinkClick r:id="" action="ppaction://hlinkshowjump?jump=previousslide"/>
            <a:extLst>
              <a:ext uri="{FF2B5EF4-FFF2-40B4-BE49-F238E27FC236}">
                <a16:creationId xmlns:a16="http://schemas.microsoft.com/office/drawing/2014/main" id="{1F5EF2E3-EDC9-4834-8794-1AEF8EF91B0A}"/>
              </a:ext>
            </a:extLst>
          </p:cNvPr>
          <p:cNvSpPr/>
          <p:nvPr/>
        </p:nvSpPr>
        <p:spPr>
          <a:xfrm rot="10800000">
            <a:off x="187354" y="6258187"/>
            <a:ext cx="503340" cy="50334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zycisk akcji: Przejdź do strony głównej 6">
            <a:hlinkClick r:id="rId3" action="ppaction://hlinksldjump"/>
            <a:extLst>
              <a:ext uri="{FF2B5EF4-FFF2-40B4-BE49-F238E27FC236}">
                <a16:creationId xmlns:a16="http://schemas.microsoft.com/office/drawing/2014/main" id="{A3F5E9B3-8F04-4187-9364-600159F6A619}"/>
              </a:ext>
            </a:extLst>
          </p:cNvPr>
          <p:cNvSpPr/>
          <p:nvPr/>
        </p:nvSpPr>
        <p:spPr>
          <a:xfrm>
            <a:off x="11501306" y="127233"/>
            <a:ext cx="503340" cy="50334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Symbol zastępczy zawartości 2"/>
          <p:cNvSpPr>
            <a:spLocks noGrp="1"/>
          </p:cNvSpPr>
          <p:nvPr>
            <p:ph sz="half" idx="1"/>
          </p:nvPr>
        </p:nvSpPr>
        <p:spPr>
          <a:xfrm>
            <a:off x="677334" y="2160589"/>
            <a:ext cx="5063066" cy="3880772"/>
          </a:xfrm>
        </p:spPr>
        <p:txBody>
          <a:bodyPr>
            <a:normAutofit/>
          </a:bodyPr>
          <a:lstStyle/>
          <a:p>
            <a:pPr marL="0" indent="0">
              <a:buNone/>
            </a:pPr>
            <a:r>
              <a:rPr lang="pl-PL" dirty="0" smtClean="0"/>
              <a:t>Przy dodawaniu pierwszego commita w repozytorium możemy zostać poproszeni o podanie e-maila i nazwy użytkownika. Umożliwia to identyfikację autora commita przy późniejszej analizie.</a:t>
            </a:r>
          </a:p>
          <a:p>
            <a:pPr marL="0" indent="0">
              <a:buNone/>
            </a:pPr>
            <a:r>
              <a:rPr lang="pl-PL" dirty="0" smtClean="0"/>
              <a:t>Dodanie e-maila:</a:t>
            </a:r>
          </a:p>
          <a:p>
            <a:pPr>
              <a:buFont typeface="Courier New" panose="02070309020205020404" pitchFamily="49" charset="0"/>
              <a:buChar char="o"/>
            </a:pPr>
            <a:r>
              <a:rPr lang="pl-PL" dirty="0"/>
              <a:t>g</a:t>
            </a:r>
            <a:r>
              <a:rPr lang="pl-PL" dirty="0" smtClean="0"/>
              <a:t>it </a:t>
            </a:r>
            <a:r>
              <a:rPr lang="pl-PL" dirty="0" err="1" smtClean="0"/>
              <a:t>config</a:t>
            </a:r>
            <a:r>
              <a:rPr lang="pl-PL" dirty="0" smtClean="0"/>
              <a:t> –-</a:t>
            </a:r>
            <a:r>
              <a:rPr lang="pl-PL" dirty="0" err="1" smtClean="0"/>
              <a:t>global</a:t>
            </a:r>
            <a:r>
              <a:rPr lang="pl-PL" dirty="0" smtClean="0"/>
              <a:t> </a:t>
            </a:r>
            <a:r>
              <a:rPr lang="pl-PL" dirty="0" err="1" smtClean="0"/>
              <a:t>user.email</a:t>
            </a:r>
            <a:r>
              <a:rPr lang="pl-PL" dirty="0" smtClean="0"/>
              <a:t> /email/</a:t>
            </a:r>
          </a:p>
          <a:p>
            <a:pPr marL="0" indent="0">
              <a:buNone/>
            </a:pPr>
            <a:r>
              <a:rPr lang="pl-PL" dirty="0" smtClean="0"/>
              <a:t>Dodanie nazwy użytkownika:</a:t>
            </a:r>
          </a:p>
          <a:p>
            <a:pPr>
              <a:buFont typeface="Courier New" panose="02070309020205020404" pitchFamily="49" charset="0"/>
              <a:buChar char="o"/>
            </a:pPr>
            <a:r>
              <a:rPr lang="pl-PL" dirty="0"/>
              <a:t>g</a:t>
            </a:r>
            <a:r>
              <a:rPr lang="pl-PL" dirty="0" smtClean="0"/>
              <a:t>it </a:t>
            </a:r>
            <a:r>
              <a:rPr lang="pl-PL" dirty="0" err="1" smtClean="0"/>
              <a:t>config</a:t>
            </a:r>
            <a:r>
              <a:rPr lang="pl-PL" dirty="0" smtClean="0"/>
              <a:t> –-</a:t>
            </a:r>
            <a:r>
              <a:rPr lang="pl-PL" dirty="0" err="1" smtClean="0"/>
              <a:t>global</a:t>
            </a:r>
            <a:r>
              <a:rPr lang="pl-PL" dirty="0" smtClean="0"/>
              <a:t> user.name /nazwa/</a:t>
            </a:r>
            <a:endParaRPr lang="pl-PL" dirty="0"/>
          </a:p>
        </p:txBody>
      </p:sp>
      <p:pic>
        <p:nvPicPr>
          <p:cNvPr id="10" name="Symbol zastępczy zawartości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0401" y="4195813"/>
            <a:ext cx="5998032" cy="18455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4266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seta">
  <a:themeElements>
    <a:clrScheme name="Niestandardowy 1">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D34817"/>
      </a:hlink>
      <a:folHlink>
        <a:srgbClr val="96A9A9"/>
      </a:folHlink>
    </a:clrScheme>
    <a:fontScheme name="Fas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s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388</TotalTime>
  <Words>1541</Words>
  <Application>Microsoft Office PowerPoint</Application>
  <PresentationFormat>Panoramiczny</PresentationFormat>
  <Paragraphs>121</Paragraphs>
  <Slides>33</Slides>
  <Notes>0</Notes>
  <HiddenSlides>0</HiddenSlides>
  <MMClips>0</MMClips>
  <ScaleCrop>false</ScaleCrop>
  <HeadingPairs>
    <vt:vector size="8" baseType="variant">
      <vt:variant>
        <vt:lpstr>Używane czcionki</vt:lpstr>
      </vt:variant>
      <vt:variant>
        <vt:i4>5</vt:i4>
      </vt:variant>
      <vt:variant>
        <vt:lpstr>Motyw</vt:lpstr>
      </vt:variant>
      <vt:variant>
        <vt:i4>1</vt:i4>
      </vt:variant>
      <vt:variant>
        <vt:lpstr>Osadzone serwery OLE</vt:lpstr>
      </vt:variant>
      <vt:variant>
        <vt:i4>1</vt:i4>
      </vt:variant>
      <vt:variant>
        <vt:lpstr>Tytuły slajdów</vt:lpstr>
      </vt:variant>
      <vt:variant>
        <vt:i4>33</vt:i4>
      </vt:variant>
    </vt:vector>
  </HeadingPairs>
  <TitlesOfParts>
    <vt:vector size="40" baseType="lpstr">
      <vt:lpstr>Arial</vt:lpstr>
      <vt:lpstr>Courier New</vt:lpstr>
      <vt:lpstr>Trebuchet MS</vt:lpstr>
      <vt:lpstr>Trebuchet MS (Nagłówki)</vt:lpstr>
      <vt:lpstr>Wingdings 3</vt:lpstr>
      <vt:lpstr>Faseta</vt:lpstr>
      <vt:lpstr>Obraz</vt:lpstr>
      <vt:lpstr>GIT – SYSTEM KONTROLI WERSJI</vt:lpstr>
      <vt:lpstr>Spis treści:</vt:lpstr>
      <vt:lpstr>Czym jest repozytorium? </vt:lpstr>
      <vt:lpstr>Czym jest git? </vt:lpstr>
      <vt:lpstr>Czym jest commit i branch? </vt:lpstr>
      <vt:lpstr>Branch master czy main? </vt:lpstr>
      <vt:lpstr>Obszary robocze w repozytorium </vt:lpstr>
      <vt:lpstr>Obszary robocze w repozytorium c.d. </vt:lpstr>
      <vt:lpstr>Dodawanie maila i nazwy użytkownika do repozytorium </vt:lpstr>
      <vt:lpstr>Dodawanie repozytorium zdalnego na GitHubie </vt:lpstr>
      <vt:lpstr>git init </vt:lpstr>
      <vt:lpstr>git status </vt:lpstr>
      <vt:lpstr>git add –A </vt:lpstr>
      <vt:lpstr>git commit –m </vt:lpstr>
      <vt:lpstr>git log </vt:lpstr>
      <vt:lpstr>git branch </vt:lpstr>
      <vt:lpstr>git checkout </vt:lpstr>
      <vt:lpstr>git merge </vt:lpstr>
      <vt:lpstr>git reset --hard </vt:lpstr>
      <vt:lpstr>git push </vt:lpstr>
      <vt:lpstr>git pull </vt:lpstr>
      <vt:lpstr>git clone </vt:lpstr>
      <vt:lpstr>Rozwiązywanie konfliktów </vt:lpstr>
      <vt:lpstr>Plik README.txt </vt:lpstr>
      <vt:lpstr>Plik .gitignore</vt:lpstr>
      <vt:lpstr>Pozostałe polecenia GIT użyte przy projekcie</vt:lpstr>
      <vt:lpstr>Pozostałe polecenia GIT użyte przy projekcie c.d. </vt:lpstr>
      <vt:lpstr>Pozostałe polecenia GIT użyte przy projekcie c.d.</vt:lpstr>
      <vt:lpstr>Pozostałe polecenia GIT użyte przy projekcie c.d.</vt:lpstr>
      <vt:lpstr>Gotowe repozytorium </vt:lpstr>
      <vt:lpstr>Repozytoria na GitHubie </vt:lpstr>
      <vt:lpstr>Źródła: </vt:lpstr>
      <vt:lpstr>Dziękuję za uwagę!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Admin</dc:creator>
  <cp:lastModifiedBy>KONRAD</cp:lastModifiedBy>
  <cp:revision>523</cp:revision>
  <dcterms:created xsi:type="dcterms:W3CDTF">2022-09-27T10:34:09Z</dcterms:created>
  <dcterms:modified xsi:type="dcterms:W3CDTF">2024-11-07T17:37:03Z</dcterms:modified>
</cp:coreProperties>
</file>