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3" r:id="rId6"/>
    <p:sldId id="259" r:id="rId7"/>
    <p:sldId id="262" r:id="rId8"/>
    <p:sldId id="263" r:id="rId9"/>
    <p:sldId id="265" r:id="rId10"/>
    <p:sldId id="264" r:id="rId11"/>
    <p:sldId id="266" r:id="rId12"/>
    <p:sldId id="274" r:id="rId13"/>
    <p:sldId id="276" r:id="rId14"/>
    <p:sldId id="275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BB814-B972-4E54-95C7-861EE76CB82B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1F19-954E-46A6-8157-A455CF9F8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5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5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4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45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7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7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7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1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CC80E-0F13-F06D-0ABF-E8CB8FE2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9B5664-E715-B4FB-11AD-D10B0009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2853-7ABB-EF1C-D9F5-77977E95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2869-B161-CC4C-000F-7C449EF7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0F53C-E709-AE6C-260E-63EF7F36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5C4B5-DE4B-37D0-14D8-724C9857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2FF145-A204-3BA1-E914-2FA54B8E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69AAE-16DC-1269-6F15-0FBCE0B7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E8D89-52CD-36F3-FCAA-3374ECCA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A4150-7053-2DB3-3733-8A5D7E92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D7E91B-74DA-9C6C-F06E-F693C2ADE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0B9592-D6FB-DD76-1D73-9ABCA0C6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DA49F-1BF9-6BE0-1295-A7DD4D13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134591-F6C6-BFF7-245F-CF8F92E7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5160D-9B3C-45B9-AE99-0F56ACF3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6EF15-7EDE-BD75-69E8-782248F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81A6C-1E8A-F56C-8BE4-A0EAF1FE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9AA5D-508B-777C-644E-DA13B6D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8EA61-8BDF-6B2A-DB6D-5EB6FB6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3B188-583C-1F0B-2FCE-4A7D894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23BCF-5656-BC34-CCCA-8668D671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7BE6B-E52C-0F6E-F84D-D336407C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5E439-A64B-41FC-FDD7-9623C3BF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8F3FFD-38AC-F800-577D-8972390D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E6BC6-5366-5EEA-1615-453CC74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610EA-FFF1-9A33-595C-428F36E4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8C17-DD77-1BE9-96DB-32EE93A3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CF2E29-EEBE-C9B8-8B5C-0AFB3D83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3B4644-9AAB-E1BC-6524-0E5D8043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C554B-D694-B7CB-B8B4-557B58F2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3D98B1-1C2D-7485-6029-4E18925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4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3EF94-9434-5AA5-740B-949A3ED9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3ECA25-D6E7-69D5-425E-5D409285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5DC773-0F68-BE39-0813-06BF2691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9375EB-C957-69B6-182E-93CB2E71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513F1C-420D-78F9-CB01-B3DBC1ADE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39447C-953D-781F-7200-5B2BD139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147430-52E5-68E1-B6E7-37C141E4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2EA7DE-5BBD-74D2-8388-67322E44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8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EAD79-B471-CBC0-46EC-3C21E9A9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A91B54-AA64-6F26-FB11-0255040A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A71B70-1828-4587-141E-0B50C750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D232-7989-A5BB-3E82-9682341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BCA2B3-4852-0D8B-FE2C-9B1B7FBF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3CAF1D-61F9-286D-545B-FC9A98B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A242C-179A-973D-E1E0-F0E032F7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3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6787C-71C5-845F-3F52-C4A9ECFB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6ABE1-E37A-25B4-EF43-4636CF7E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FC33C9-A6AB-B14F-3033-ADBD6539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DF24DB-E92B-CF2E-7F39-D911C9B2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56E7EA-8FD0-0EF5-2853-8DC1F54D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92E235-4FE5-621F-5F61-9F431F72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12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17AF1-A9E4-87B4-3617-59D1CA9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133777-C8D3-205B-DDE8-A99277440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2C8388-FE81-4913-2C7F-6B41D233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5B3F98-456A-63CD-CE4E-A3052A6A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C99AF-E8A6-021E-12C3-DDC4E45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2C764-445C-9EC7-FDE0-F3C94ADA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BE8E0-5E36-9CDA-61C1-F440BE16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38C67-1CEC-554A-A570-E64B25AA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E141A-EFA1-DF5E-E6DB-1B2BEB28A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DA48-8FF8-4B84-AAD3-E8F86098EA86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38E7A-9D77-A4D3-8467-E8205D00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56663-7DCA-1164-289B-AD29E46C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ym1534uz.mskobr.ru/info_edu/education#/" TargetMode="External"/><Relationship Id="rId3" Type="http://schemas.openxmlformats.org/officeDocument/2006/relationships/hyperlink" Target="https://tourism.gov.ru/" TargetMode="External"/><Relationship Id="rId7" Type="http://schemas.openxmlformats.org/officeDocument/2006/relationships/hyperlink" Target="https://gabdrahimov.ru/css-uchebnik-osnovnye-svoist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illbox.ru/media/design/chto_takoe_figma_overlays_i_kak_ego_ispolzovat/" TargetMode="External"/><Relationship Id="rId5" Type="http://schemas.openxmlformats.org/officeDocument/2006/relationships/hyperlink" Target="https://tproger.ru/translations/how-css-flexbox-works/" TargetMode="External"/><Relationship Id="rId10" Type="http://schemas.openxmlformats.org/officeDocument/2006/relationships/hyperlink" Target="https://html5book.ru/html-tags/" TargetMode="External"/><Relationship Id="rId4" Type="http://schemas.openxmlformats.org/officeDocument/2006/relationships/hyperlink" Target="https://html5book.ru/category/uroki/" TargetMode="External"/><Relationship Id="rId9" Type="http://schemas.openxmlformats.org/officeDocument/2006/relationships/hyperlink" Target="https://doka.guide/css/grid-gui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86B80-BD04-07B2-6F4E-33BEB431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49" y="1246296"/>
            <a:ext cx="7811589" cy="879974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Gabriola" panose="04040605051002020D02" pitchFamily="82" charset="0"/>
              </a:rPr>
              <a:t>Разработка сайта про школьный туризм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3A375E-BBBD-3695-531A-B62363C4B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739" y="2283171"/>
            <a:ext cx="2632607" cy="281494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Gabriola" panose="04040605051002020D02" pitchFamily="82" charset="0"/>
              </a:rPr>
              <a:t>Автор проекта: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Фёдоров Т. А.</a:t>
            </a:r>
          </a:p>
          <a:p>
            <a:r>
              <a:rPr lang="ru-RU" sz="3200" dirty="0">
                <a:latin typeface="Gabriola" panose="04040605051002020D02" pitchFamily="82" charset="0"/>
              </a:rPr>
              <a:t>Руководители: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Юркина Е. Л.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Углов В. К.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5AA84E-6A3D-213E-F50B-9E22B259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208140"/>
            <a:ext cx="1995353" cy="1876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0D58F1-EE27-AF8E-28CB-89801C98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707" y="4287252"/>
            <a:ext cx="3210753" cy="1106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24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Главная страница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Основной блок – новости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новость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Популярные новости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81" y="509451"/>
            <a:ext cx="5452544" cy="519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16643714-CBBE-40C7-D27F-4773D9CABDA6}"/>
              </a:ext>
            </a:extLst>
          </p:cNvPr>
          <p:cNvSpPr/>
          <p:nvPr/>
        </p:nvSpPr>
        <p:spPr>
          <a:xfrm>
            <a:off x="5390606" y="1236617"/>
            <a:ext cx="3892731" cy="1271405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F24DC0CC-F51F-B3C1-BC40-38D28253D56D}"/>
              </a:ext>
            </a:extLst>
          </p:cNvPr>
          <p:cNvSpPr/>
          <p:nvPr/>
        </p:nvSpPr>
        <p:spPr>
          <a:xfrm>
            <a:off x="5409777" y="2551567"/>
            <a:ext cx="3854388" cy="1471795"/>
          </a:xfrm>
          <a:prstGeom prst="flowChartProcess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93B55-9517-3CD6-0BB9-D469A642AE23}"/>
              </a:ext>
            </a:extLst>
          </p:cNvPr>
          <p:cNvSpPr txBox="1"/>
          <p:nvPr/>
        </p:nvSpPr>
        <p:spPr>
          <a:xfrm>
            <a:off x="6507234" y="87646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Главная новость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3F941-A44E-1207-D139-A0FF50AEFCB8}"/>
              </a:ext>
            </a:extLst>
          </p:cNvPr>
          <p:cNvSpPr txBox="1"/>
          <p:nvPr/>
        </p:nvSpPr>
        <p:spPr>
          <a:xfrm>
            <a:off x="6266495" y="3977766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Популярные новости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4616881" y="509451"/>
            <a:ext cx="5452544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996869" y="1357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4590754" y="4943431"/>
            <a:ext cx="5452544" cy="757645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929964" y="5629910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</p:spTree>
    <p:extLst>
      <p:ext uri="{BB962C8B-B14F-4D97-AF65-F5344CB8AC3E}">
        <p14:creationId xmlns:p14="http://schemas.microsoft.com/office/powerpoint/2010/main" val="216267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 нас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 чем сайт (проект)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Цель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Актуальность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Коллектив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881" y="509451"/>
            <a:ext cx="5452544" cy="5191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4616881" y="509451"/>
            <a:ext cx="5452544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996869" y="1357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4590754" y="4943431"/>
            <a:ext cx="5452544" cy="757645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929964" y="5629910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9506A6-F13F-769A-DB58-8D57904FAFE3}"/>
              </a:ext>
            </a:extLst>
          </p:cNvPr>
          <p:cNvSpPr/>
          <p:nvPr/>
        </p:nvSpPr>
        <p:spPr>
          <a:xfrm>
            <a:off x="5016137" y="1191571"/>
            <a:ext cx="4641669" cy="15342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A03C7-D3CC-2003-31B4-68F587538EC9}"/>
              </a:ext>
            </a:extLst>
          </p:cNvPr>
          <p:cNvSpPr txBox="1"/>
          <p:nvPr/>
        </p:nvSpPr>
        <p:spPr>
          <a:xfrm>
            <a:off x="6768312" y="858758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 чем сайт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B7A1C8-F6FA-7ACA-A419-ABB1E6C5FF65}"/>
              </a:ext>
            </a:extLst>
          </p:cNvPr>
          <p:cNvSpPr/>
          <p:nvPr/>
        </p:nvSpPr>
        <p:spPr>
          <a:xfrm>
            <a:off x="5016137" y="2984043"/>
            <a:ext cx="4641669" cy="15515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9617F-8E97-BC8B-E0E5-C1F25BDD5803}"/>
              </a:ext>
            </a:extLst>
          </p:cNvPr>
          <p:cNvSpPr txBox="1"/>
          <p:nvPr/>
        </p:nvSpPr>
        <p:spPr>
          <a:xfrm>
            <a:off x="6733857" y="4490046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Коллектив</a:t>
            </a:r>
          </a:p>
        </p:txBody>
      </p:sp>
    </p:spTree>
    <p:extLst>
      <p:ext uri="{BB962C8B-B14F-4D97-AF65-F5344CB8AC3E}">
        <p14:creationId xmlns:p14="http://schemas.microsoft.com/office/powerpoint/2010/main" val="73383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Программы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Список программ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Блоки программ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881" y="511800"/>
            <a:ext cx="5452544" cy="5186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4616881" y="509451"/>
            <a:ext cx="5452544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996869" y="1357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4590754" y="4943431"/>
            <a:ext cx="5452544" cy="757645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929964" y="5629910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77640A-E724-83E5-8457-7F0261AC072B}"/>
              </a:ext>
            </a:extLst>
          </p:cNvPr>
          <p:cNvSpPr/>
          <p:nvPr/>
        </p:nvSpPr>
        <p:spPr>
          <a:xfrm>
            <a:off x="5000625" y="1133475"/>
            <a:ext cx="4724400" cy="35117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7D72C-9FAF-9CB7-8B43-EFECDA33E7FB}"/>
              </a:ext>
            </a:extLst>
          </p:cNvPr>
          <p:cNvSpPr txBox="1"/>
          <p:nvPr/>
        </p:nvSpPr>
        <p:spPr>
          <a:xfrm>
            <a:off x="6485714" y="4574099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Список программ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5DDABEB-0111-ED20-3F09-8FDFCCF70506}"/>
              </a:ext>
            </a:extLst>
          </p:cNvPr>
          <p:cNvSpPr/>
          <p:nvPr/>
        </p:nvSpPr>
        <p:spPr>
          <a:xfrm>
            <a:off x="5026752" y="1156924"/>
            <a:ext cx="4657725" cy="1005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6193B-C05D-F37E-55B8-92B4BB811645}"/>
              </a:ext>
            </a:extLst>
          </p:cNvPr>
          <p:cNvSpPr txBox="1"/>
          <p:nvPr/>
        </p:nvSpPr>
        <p:spPr>
          <a:xfrm>
            <a:off x="6438275" y="208715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Блок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2924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Контакты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881" y="511800"/>
            <a:ext cx="5452543" cy="5186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4616881" y="509451"/>
            <a:ext cx="5452544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996869" y="1357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4590754" y="4943431"/>
            <a:ext cx="5452544" cy="757645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929964" y="5629910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21CC6-7E5E-D444-45CE-3DBBBCCFAFB5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Блок для связи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Почта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Социальные сети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Другие доступные площадки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EB747B-5C49-34D7-0DA6-F0AB1FF6E1D3}"/>
              </a:ext>
            </a:extLst>
          </p:cNvPr>
          <p:cNvSpPr/>
          <p:nvPr/>
        </p:nvSpPr>
        <p:spPr>
          <a:xfrm>
            <a:off x="5019675" y="1162050"/>
            <a:ext cx="4638675" cy="12858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F490E-2941-3631-CB2C-757F445F4541}"/>
              </a:ext>
            </a:extLst>
          </p:cNvPr>
          <p:cNvSpPr txBox="1"/>
          <p:nvPr/>
        </p:nvSpPr>
        <p:spPr>
          <a:xfrm>
            <a:off x="6632724" y="2393078"/>
            <a:ext cx="16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Блок для связи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440010F-C89E-2E8A-4B0D-C19C2EB75119}"/>
              </a:ext>
            </a:extLst>
          </p:cNvPr>
          <p:cNvSpPr/>
          <p:nvPr/>
        </p:nvSpPr>
        <p:spPr>
          <a:xfrm>
            <a:off x="5019675" y="2809875"/>
            <a:ext cx="4638675" cy="1285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21E2A-7136-FF2C-CABE-1258E419C389}"/>
              </a:ext>
            </a:extLst>
          </p:cNvPr>
          <p:cNvSpPr txBox="1"/>
          <p:nvPr/>
        </p:nvSpPr>
        <p:spPr>
          <a:xfrm>
            <a:off x="6491595" y="4088368"/>
            <a:ext cx="19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Другие площадки</a:t>
            </a:r>
          </a:p>
        </p:txBody>
      </p:sp>
    </p:spTree>
    <p:extLst>
      <p:ext uri="{BB962C8B-B14F-4D97-AF65-F5344CB8AC3E}">
        <p14:creationId xmlns:p14="http://schemas.microsoft.com/office/powerpoint/2010/main" val="176659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Страница программы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Краткая характеристика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Целевая аудитория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Количество групп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Сезонность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Продолжительность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Место проведения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Описание программы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881" y="511800"/>
            <a:ext cx="5452544" cy="5186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4616881" y="509451"/>
            <a:ext cx="5452544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996869" y="1357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4590754" y="4943431"/>
            <a:ext cx="5452544" cy="757645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929964" y="5629910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88BD7D-0E60-9DFF-C5D0-7319C6675CF6}"/>
              </a:ext>
            </a:extLst>
          </p:cNvPr>
          <p:cNvSpPr/>
          <p:nvPr/>
        </p:nvSpPr>
        <p:spPr>
          <a:xfrm>
            <a:off x="5038725" y="1058780"/>
            <a:ext cx="4638675" cy="12748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592C1-98E1-0C7D-E7E3-70B6986B6F27}"/>
              </a:ext>
            </a:extLst>
          </p:cNvPr>
          <p:cNvSpPr txBox="1"/>
          <p:nvPr/>
        </p:nvSpPr>
        <p:spPr>
          <a:xfrm>
            <a:off x="5136150" y="1466799"/>
            <a:ext cx="252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Краткая характеристика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FFD91FB-5B41-EF2E-9ADB-0CAE8A3E7214}"/>
              </a:ext>
            </a:extLst>
          </p:cNvPr>
          <p:cNvSpPr/>
          <p:nvPr/>
        </p:nvSpPr>
        <p:spPr>
          <a:xfrm>
            <a:off x="5038725" y="2333625"/>
            <a:ext cx="4630788" cy="12453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0A19F-1DB3-F77F-4FCC-5909413C4E68}"/>
              </a:ext>
            </a:extLst>
          </p:cNvPr>
          <p:cNvSpPr txBox="1"/>
          <p:nvPr/>
        </p:nvSpPr>
        <p:spPr>
          <a:xfrm>
            <a:off x="7376241" y="2670584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Описание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16117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Код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На данный момент готово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2" y="1920239"/>
            <a:ext cx="284302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страница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 marL="0" indent="0">
              <a:buNone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0190482-ADB3-6AF7-10C8-CBCE6186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86" y="2124252"/>
            <a:ext cx="8395063" cy="3179268"/>
          </a:xfrm>
          <a:prstGeom prst="rect">
            <a:avLst/>
          </a:prstGeom>
        </p:spPr>
      </p:pic>
      <p:sp>
        <p:nvSpPr>
          <p:cNvPr id="19" name="Блок-схема: процесс 18">
            <a:extLst>
              <a:ext uri="{FF2B5EF4-FFF2-40B4-BE49-F238E27FC236}">
                <a16:creationId xmlns:a16="http://schemas.microsoft.com/office/drawing/2014/main" id="{451C7B75-6890-7946-84DE-ACF5A2E70536}"/>
              </a:ext>
            </a:extLst>
          </p:cNvPr>
          <p:cNvSpPr/>
          <p:nvPr/>
        </p:nvSpPr>
        <p:spPr>
          <a:xfrm>
            <a:off x="3518263" y="2394856"/>
            <a:ext cx="7985760" cy="1097281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ACBEF-2EC4-56C7-CBE8-1CF079F9D7F1}"/>
              </a:ext>
            </a:extLst>
          </p:cNvPr>
          <p:cNvSpPr txBox="1"/>
          <p:nvPr/>
        </p:nvSpPr>
        <p:spPr>
          <a:xfrm>
            <a:off x="9936991" y="2381793"/>
            <a:ext cx="15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Логотип сайта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404EFFB-4FBE-B0D9-1C9F-C9CED7D51C3D}"/>
              </a:ext>
            </a:extLst>
          </p:cNvPr>
          <p:cNvSpPr/>
          <p:nvPr/>
        </p:nvSpPr>
        <p:spPr>
          <a:xfrm>
            <a:off x="3518263" y="3505200"/>
            <a:ext cx="6279787" cy="16637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026109-9F37-1596-06DE-5160E9F19D7D}"/>
              </a:ext>
            </a:extLst>
          </p:cNvPr>
          <p:cNvSpPr txBox="1"/>
          <p:nvPr/>
        </p:nvSpPr>
        <p:spPr>
          <a:xfrm>
            <a:off x="7698564" y="3529220"/>
            <a:ext cx="20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Навигация по сайту</a:t>
            </a:r>
          </a:p>
        </p:txBody>
      </p:sp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D942244D-2D5C-5CD4-4D73-84B2670C65E5}"/>
              </a:ext>
            </a:extLst>
          </p:cNvPr>
          <p:cNvSpPr/>
          <p:nvPr/>
        </p:nvSpPr>
        <p:spPr>
          <a:xfrm>
            <a:off x="3133725" y="2047875"/>
            <a:ext cx="8553449" cy="3333750"/>
          </a:xfrm>
          <a:prstGeom prst="flowChartProcess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A25EEC-6BEE-AFC2-52FE-540DCD23547C}"/>
              </a:ext>
            </a:extLst>
          </p:cNvPr>
          <p:cNvSpPr txBox="1"/>
          <p:nvPr/>
        </p:nvSpPr>
        <p:spPr>
          <a:xfrm>
            <a:off x="6658156" y="169110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Меню сайта</a:t>
            </a:r>
          </a:p>
        </p:txBody>
      </p:sp>
    </p:spTree>
    <p:extLst>
      <p:ext uri="{BB962C8B-B14F-4D97-AF65-F5344CB8AC3E}">
        <p14:creationId xmlns:p14="http://schemas.microsoft.com/office/powerpoint/2010/main" val="228983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Дальнейшие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66F2-E682-ED49-F759-A7BF9C642DE5}"/>
              </a:ext>
            </a:extLst>
          </p:cNvPr>
          <p:cNvSpPr txBox="1">
            <a:spLocks/>
          </p:cNvSpPr>
          <p:nvPr/>
        </p:nvSpPr>
        <p:spPr>
          <a:xfrm>
            <a:off x="431209" y="1548811"/>
            <a:ext cx="5566954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Доделать полный макет сайта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Дополнить макет информацией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Подобрать несколько пробных программ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Написать код для главной страницы сайта</a:t>
            </a:r>
            <a:endParaRPr lang="en-US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авторский логотип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935FB-1E13-887B-C243-4B91B168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01" y="1724754"/>
            <a:ext cx="4944185" cy="170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3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92760" cy="844732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Используемая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66F2-E682-ED49-F759-A7BF9C642DE5}"/>
              </a:ext>
            </a:extLst>
          </p:cNvPr>
          <p:cNvSpPr txBox="1">
            <a:spLocks/>
          </p:cNvSpPr>
          <p:nvPr/>
        </p:nvSpPr>
        <p:spPr>
          <a:xfrm>
            <a:off x="0" y="782455"/>
            <a:ext cx="12192000" cy="553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Окунев А. Руководство по </a:t>
            </a:r>
            <a:r>
              <a:rPr lang="en-US" sz="1800" dirty="0">
                <a:latin typeface="Gabriola" panose="04040605051002020D02" pitchFamily="82" charset="0"/>
              </a:rPr>
              <a:t>Figma: </a:t>
            </a:r>
            <a:r>
              <a:rPr lang="ru-RU" sz="1800" dirty="0">
                <a:latin typeface="Gabriola" panose="04040605051002020D02" pitchFamily="82" charset="0"/>
              </a:rPr>
              <a:t>учеб. пособие</a:t>
            </a:r>
            <a:r>
              <a:rPr lang="en-US" sz="1800" dirty="0">
                <a:latin typeface="Gabriola" panose="04040605051002020D02" pitchFamily="82" charset="0"/>
              </a:rPr>
              <a:t>:</a:t>
            </a:r>
            <a:r>
              <a:rPr lang="ru-RU" sz="1800" dirty="0">
                <a:latin typeface="Gabriola" panose="04040605051002020D02" pitchFamily="82" charset="0"/>
              </a:rPr>
              <a:t> Александр Окунев</a:t>
            </a:r>
            <a:r>
              <a:rPr lang="en-US" sz="1800" dirty="0">
                <a:latin typeface="Gabriola" panose="04040605051002020D02" pitchFamily="82" charset="0"/>
              </a:rPr>
              <a:t>, </a:t>
            </a:r>
            <a:r>
              <a:rPr lang="ru-RU" sz="1800" dirty="0">
                <a:latin typeface="Gabriola" panose="04040605051002020D02" pitchFamily="82" charset="0"/>
              </a:rPr>
              <a:t>2019 – 264 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Федеральное Агентство Туризма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</a:t>
            </a:r>
            <a:r>
              <a:rPr lang="ru-RU" sz="1800" dirty="0">
                <a:latin typeface="Gabriola" panose="04040605051002020D02" pitchFamily="82" charset="0"/>
              </a:rPr>
              <a:t>– </a:t>
            </a:r>
            <a:r>
              <a:rPr lang="en-US" sz="1800" dirty="0">
                <a:latin typeface="Gabriola" panose="04040605051002020D02" pitchFamily="82" charset="0"/>
              </a:rPr>
              <a:t>URL: </a:t>
            </a:r>
            <a:r>
              <a:rPr lang="en-US" sz="1800" dirty="0">
                <a:latin typeface="Gabriola" panose="04040605051002020D02" pitchFamily="82" charset="0"/>
                <a:hlinkClick r:id="rId3"/>
              </a:rPr>
              <a:t>https://tourism.gov.ru/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4.11.2022)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Уроки </a:t>
            </a:r>
            <a:r>
              <a:rPr lang="en-US" sz="1800" dirty="0">
                <a:latin typeface="Gabriola" panose="04040605051002020D02" pitchFamily="82" charset="0"/>
              </a:rPr>
              <a:t>HTML5 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URL: </a:t>
            </a:r>
            <a:r>
              <a:rPr lang="en-US" sz="1800" dirty="0">
                <a:latin typeface="Gabriola" panose="04040605051002020D02" pitchFamily="82" charset="0"/>
                <a:hlinkClick r:id="rId4"/>
              </a:rPr>
              <a:t>https://html5book.ru/category/uroki/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21.10.2022)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Как работает </a:t>
            </a:r>
            <a:r>
              <a:rPr lang="en-US" sz="1800" dirty="0">
                <a:latin typeface="Gabriola" panose="04040605051002020D02" pitchFamily="82" charset="0"/>
              </a:rPr>
              <a:t>CSS Flexbox 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5"/>
              </a:rPr>
              <a:t>https://tproger.ru/translations/how-css-flexbox-works/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21.10.2022)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Наложение фреймов </a:t>
            </a:r>
            <a:r>
              <a:rPr lang="en-US" sz="1800" dirty="0">
                <a:latin typeface="Gabriola" panose="04040605051002020D02" pitchFamily="82" charset="0"/>
              </a:rPr>
              <a:t>Figma 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6"/>
              </a:rPr>
              <a:t>https://skillbox.ru/media/design/chto_takoe_figma_overlays_i_kak_ego_ispolzovat/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21.10.2022</a:t>
            </a:r>
            <a:r>
              <a:rPr lang="en-US" sz="1800" dirty="0"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Основные </a:t>
            </a:r>
            <a:r>
              <a:rPr lang="en-US" sz="1800" dirty="0">
                <a:latin typeface="Gabriola" panose="04040605051002020D02" pitchFamily="82" charset="0"/>
              </a:rPr>
              <a:t>CSS </a:t>
            </a:r>
            <a:r>
              <a:rPr lang="ru-RU" sz="1800" dirty="0">
                <a:latin typeface="Gabriola" panose="04040605051002020D02" pitchFamily="82" charset="0"/>
              </a:rPr>
              <a:t>свойства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7"/>
              </a:rPr>
              <a:t>https://gabdrahimov.ru/css-uchebnik-osnovnye-svoistva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24.10.2022)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Образование, ГБОУ Школа № 1534 «Академическая», Москва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8"/>
              </a:rPr>
              <a:t>https://gym1534uz.mskobr.ru/info_edu/education#/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10.11.2022)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Гайд по </a:t>
            </a:r>
            <a:r>
              <a:rPr lang="en-US" sz="1800" dirty="0">
                <a:latin typeface="Gabriola" panose="04040605051002020D02" pitchFamily="82" charset="0"/>
              </a:rPr>
              <a:t>Grid – CSS – </a:t>
            </a:r>
            <a:r>
              <a:rPr lang="ru-RU" sz="1800" dirty="0">
                <a:latin typeface="Gabriola" panose="04040605051002020D02" pitchFamily="82" charset="0"/>
              </a:rPr>
              <a:t>Дока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9"/>
              </a:rPr>
              <a:t>https://doka.guide/css/grid-guide/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7.12.2022)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HTML-теги - полный список, таблица тегов по разделам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10"/>
              </a:rPr>
              <a:t>https://html5book.ru/html-tags/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27.11.2022)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Виноградова И., Кокорев Р., Колосова М., и др. Основы потребительских знаний: учеб. пособие</a:t>
            </a:r>
            <a:r>
              <a:rPr lang="en-US" sz="1800" dirty="0">
                <a:latin typeface="Gabriola" panose="04040605051002020D02" pitchFamily="82" charset="0"/>
              </a:rPr>
              <a:t>:</a:t>
            </a:r>
            <a:r>
              <a:rPr lang="ru-RU" sz="1800" dirty="0">
                <a:latin typeface="Gabriola" panose="04040605051002020D02" pitchFamily="82" charset="0"/>
              </a:rPr>
              <a:t> Вита-Пресс, 2001 - 272 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err="1">
                <a:latin typeface="Gabriola" panose="04040605051002020D02" pitchFamily="82" charset="0"/>
              </a:rPr>
              <a:t>Фрейнкман</a:t>
            </a:r>
            <a:r>
              <a:rPr lang="ru-RU" sz="1800" dirty="0">
                <a:latin typeface="Gabriola" panose="04040605051002020D02" pitchFamily="82" charset="0"/>
              </a:rPr>
              <a:t> Е. Ю. Экономика и бизнес. Начальный курс: учеб. пособие:  Начала-Пресс, 1995 – 160 с.</a:t>
            </a:r>
          </a:p>
        </p:txBody>
      </p:sp>
    </p:spTree>
    <p:extLst>
      <p:ext uri="{BB962C8B-B14F-4D97-AF65-F5344CB8AC3E}">
        <p14:creationId xmlns:p14="http://schemas.microsoft.com/office/powerpoint/2010/main" val="19185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Проблема и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152525"/>
            <a:ext cx="4905375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Проблема</a:t>
            </a:r>
          </a:p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Непопулярность такого направления, как школьный туризм, связанная с трудностями организации выездных поездок. </a:t>
            </a:r>
          </a:p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Отсутствие удобных площадок, на которых можно организовать такую поездку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74EB37-752D-0857-F6E4-DB8E2A29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7298662" y="1479096"/>
            <a:ext cx="4415729" cy="2483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152525"/>
            <a:ext cx="10515600" cy="1403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Цель проекта </a:t>
            </a:r>
            <a:br>
              <a:rPr lang="ru-RU" sz="4000" b="1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Разработать сайт, который способствует удобному поиску школьных туристических поездок.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D9E79C4-D67C-18D5-3252-494F7CA79721}"/>
              </a:ext>
            </a:extLst>
          </p:cNvPr>
          <p:cNvSpPr txBox="1">
            <a:spLocks/>
          </p:cNvSpPr>
          <p:nvPr/>
        </p:nvSpPr>
        <p:spPr>
          <a:xfrm>
            <a:off x="542925" y="2369865"/>
            <a:ext cx="10515600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Задачи проекта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400C4D-D253-ECDD-5D8F-DD6E34117E67}"/>
              </a:ext>
            </a:extLst>
          </p:cNvPr>
          <p:cNvSpPr txBox="1">
            <a:spLocks/>
          </p:cNvSpPr>
          <p:nvPr/>
        </p:nvSpPr>
        <p:spPr>
          <a:xfrm>
            <a:off x="475433" y="3071540"/>
            <a:ext cx="10650583" cy="376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Провести анкетирование среди учеников Московских школ.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Проанализировать программу, которая проходится в нашей школе, с целью выявления наиболее интересных тем.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Собрать информацию о местах в пределах Москвы и Московской области, которые связаны с выбранными школьными темами.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сайт для удобного представления программ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Составить интересные образовательные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25229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1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Анкетирование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5631FE-3E51-FA19-43E7-751BFB50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4125" y="1862245"/>
            <a:ext cx="6193838" cy="2941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EF9059C-4B81-ED97-8EB7-10A4D524A507}"/>
              </a:ext>
            </a:extLst>
          </p:cNvPr>
          <p:cNvSpPr txBox="1">
            <a:spLocks/>
          </p:cNvSpPr>
          <p:nvPr/>
        </p:nvSpPr>
        <p:spPr>
          <a:xfrm>
            <a:off x="7111283" y="2332512"/>
            <a:ext cx="4946469" cy="200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На основе анкетирования выяснилось, что 86,6% школьников выходят за пределы школы не чаще, чем раз в 3 месяца.</a:t>
            </a:r>
          </a:p>
        </p:txBody>
      </p:sp>
    </p:spTree>
    <p:extLst>
      <p:ext uri="{BB962C8B-B14F-4D97-AF65-F5344CB8AC3E}">
        <p14:creationId xmlns:p14="http://schemas.microsoft.com/office/powerpoint/2010/main" val="66409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1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Анкетирование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5631FE-3E51-FA19-43E7-751BFB50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4312" y="1860959"/>
            <a:ext cx="4753463" cy="2944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EF9059C-4B81-ED97-8EB7-10A4D524A507}"/>
              </a:ext>
            </a:extLst>
          </p:cNvPr>
          <p:cNvSpPr txBox="1">
            <a:spLocks/>
          </p:cNvSpPr>
          <p:nvPr/>
        </p:nvSpPr>
        <p:spPr>
          <a:xfrm>
            <a:off x="7120808" y="2104457"/>
            <a:ext cx="4946469" cy="264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Также из анкетирования было выяснено, что большинство респондентов хотели бы пройти за пределами школы Биологию и Историю. В дальнейшем это поможет для подбора выездных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272602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Методы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400C4D-D253-ECDD-5D8F-DD6E34117E67}"/>
              </a:ext>
            </a:extLst>
          </p:cNvPr>
          <p:cNvSpPr txBox="1">
            <a:spLocks/>
          </p:cNvSpPr>
          <p:nvPr/>
        </p:nvSpPr>
        <p:spPr>
          <a:xfrm>
            <a:off x="295275" y="1562099"/>
            <a:ext cx="6724650" cy="4657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Создание макета сайта на площадке </a:t>
            </a:r>
            <a:r>
              <a:rPr lang="en-US" dirty="0">
                <a:latin typeface="Gabriola" panose="04040605051002020D02" pitchFamily="82" charset="0"/>
              </a:rPr>
              <a:t>Figma</a:t>
            </a:r>
            <a:endParaRPr lang="ru-RU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Создания структуры сайта на языке </a:t>
            </a:r>
            <a:r>
              <a:rPr lang="en-US" dirty="0">
                <a:latin typeface="Gabriola" panose="04040605051002020D02" pitchFamily="82" charset="0"/>
              </a:rPr>
              <a:t>HTML5</a:t>
            </a:r>
            <a:endParaRPr lang="ru-RU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Создание внешнего стиля сайта с помощью языка </a:t>
            </a:r>
            <a:r>
              <a:rPr lang="en-US" dirty="0">
                <a:latin typeface="Gabriola" panose="04040605051002020D02" pitchFamily="82" charset="0"/>
              </a:rPr>
              <a:t>CSS</a:t>
            </a:r>
            <a:r>
              <a:rPr lang="ru-RU" dirty="0">
                <a:latin typeface="Gabriola" panose="04040605051002020D02" pitchFamily="82" charset="0"/>
              </a:rPr>
              <a:t>3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Анкетирование на базе </a:t>
            </a:r>
            <a:r>
              <a:rPr lang="en-US" dirty="0">
                <a:latin typeface="Gabriola" panose="04040605051002020D02" pitchFamily="82" charset="0"/>
              </a:rPr>
              <a:t>Google </a:t>
            </a:r>
            <a:r>
              <a:rPr lang="ru-RU" dirty="0">
                <a:latin typeface="Gabriola" panose="04040605051002020D02" pitchFamily="82" charset="0"/>
              </a:rPr>
              <a:t>Форм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F7882-D52E-C9C4-8ABB-13C02BBCE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7" t="441" r="25845" b="2142"/>
          <a:stretch/>
        </p:blipFill>
        <p:spPr bwMode="auto">
          <a:xfrm>
            <a:off x="8934450" y="133821"/>
            <a:ext cx="1905000" cy="1895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D264AB-223C-B0B9-5190-485D4CB8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78" b="92176" l="7778" r="91713">
                        <a14:foregroundMark x1="46620" y1="7778" x2="53380" y2="8009"/>
                        <a14:foregroundMark x1="91713" y1="49722" x2="88843" y2="62176"/>
                        <a14:foregroundMark x1="44306" y1="92222" x2="36019" y2="89120"/>
                        <a14:foregroundMark x1="7500" y1="41991" x2="7778" y2="57269"/>
                        <a14:foregroundMark x1="7778" y1="57269" x2="7778" y2="57269"/>
                        <a14:foregroundMark x1="39120" y1="38102" x2="52963" y2="37454"/>
                        <a14:foregroundMark x1="52963" y1="37454" x2="41204" y2="52269"/>
                        <a14:foregroundMark x1="41204" y1="52269" x2="48194" y2="74352"/>
                        <a14:foregroundMark x1="57500" y1="44028" x2="42037" y2="46991"/>
                        <a14:foregroundMark x1="42037" y1="46991" x2="55463" y2="74861"/>
                        <a14:foregroundMark x1="60880" y1="41435" x2="64769" y2="73843"/>
                        <a14:foregroundMark x1="61389" y1="36528" x2="66343" y2="56481"/>
                        <a14:foregroundMark x1="66343" y1="56481" x2="65787" y2="57778"/>
                        <a14:foregroundMark x1="63750" y1="38611" x2="38657" y2="37407"/>
                        <a14:foregroundMark x1="38657" y1="37407" x2="35463" y2="53056"/>
                        <a14:foregroundMark x1="35463" y1="53056" x2="41620" y2="70463"/>
                        <a14:foregroundMark x1="41620" y1="70463" x2="36435" y2="42731"/>
                        <a14:foregroundMark x1="36435" y1="42731" x2="54213" y2="38148"/>
                        <a14:foregroundMark x1="54213" y1="38148" x2="49583" y2="51898"/>
                        <a14:foregroundMark x1="49583" y1="51898" x2="37546" y2="60926"/>
                        <a14:foregroundMark x1="37546" y1="60926" x2="51481" y2="64213"/>
                        <a14:foregroundMark x1="51481" y1="64213" x2="52083" y2="45231"/>
                        <a14:foregroundMark x1="52083" y1="45231" x2="55972" y2="37315"/>
                        <a14:foregroundMark x1="35509" y1="25139" x2="57269" y2="25556"/>
                        <a14:foregroundMark x1="57269" y1="25556" x2="42500" y2="23056"/>
                        <a14:foregroundMark x1="42500" y1="23056" x2="58148" y2="28704"/>
                        <a14:foregroundMark x1="58148" y1="28704" x2="39444" y2="27870"/>
                        <a14:foregroundMark x1="39444" y1="27870" x2="59861" y2="25370"/>
                        <a14:foregroundMark x1="59861" y1="25370" x2="60093" y2="25370"/>
                        <a14:foregroundMark x1="60880" y1="25139" x2="60880" y2="22778"/>
                        <a14:foregroundMark x1="61389" y1="22546" x2="63981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879" y="1904321"/>
            <a:ext cx="22288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F4DEB5-FCBE-629A-CB83-16AFA465F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1000"/>
          <a:stretch/>
        </p:blipFill>
        <p:spPr bwMode="auto">
          <a:xfrm>
            <a:off x="9886950" y="2826462"/>
            <a:ext cx="2009775" cy="2128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133575D-AB20-FBA6-D115-100942E63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2" t="17391" r="4017" b="17609"/>
          <a:stretch/>
        </p:blipFill>
        <p:spPr bwMode="auto">
          <a:xfrm>
            <a:off x="6384702" y="4840467"/>
            <a:ext cx="3175446" cy="135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8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400C4D-D253-ECDD-5D8F-DD6E34117E67}"/>
              </a:ext>
            </a:extLst>
          </p:cNvPr>
          <p:cNvSpPr txBox="1">
            <a:spLocks/>
          </p:cNvSpPr>
          <p:nvPr/>
        </p:nvSpPr>
        <p:spPr>
          <a:xfrm>
            <a:off x="255267" y="2265317"/>
            <a:ext cx="6654167" cy="116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Был разработан макет сайта, на основе платформы </a:t>
            </a:r>
            <a:r>
              <a:rPr lang="en-US" dirty="0">
                <a:latin typeface="Gabriola" panose="04040605051002020D02" pitchFamily="82" charset="0"/>
              </a:rPr>
              <a:t>Figma</a:t>
            </a: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9374" y="1612175"/>
            <a:ext cx="3099162" cy="30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0" y="3111019"/>
            <a:ext cx="5721531" cy="30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Логотип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Навигация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– переход на главную страницу сайта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 нас – переход на страницу «О нас»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Заказать – переход на страницу «Заказать»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Контакты – переход на страницу «Контакты»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Поиск – открытие меню поиска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95EA8E-4368-0550-232A-5CF034F4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1" y="2164827"/>
            <a:ext cx="8140574" cy="599306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8D11F0C8-76CB-35B8-6124-A12002B883DF}"/>
              </a:ext>
            </a:extLst>
          </p:cNvPr>
          <p:cNvSpPr txBox="1">
            <a:spLocks/>
          </p:cNvSpPr>
          <p:nvPr/>
        </p:nvSpPr>
        <p:spPr>
          <a:xfrm>
            <a:off x="5721531" y="4559973"/>
            <a:ext cx="5455921" cy="59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Индикатор статуса – текущая страница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D5DF3B1-0DD3-6CD1-8E5C-878CBB8E2866}"/>
              </a:ext>
            </a:extLst>
          </p:cNvPr>
          <p:cNvSpPr/>
          <p:nvPr/>
        </p:nvSpPr>
        <p:spPr>
          <a:xfrm>
            <a:off x="2037806" y="2164827"/>
            <a:ext cx="1558834" cy="599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BFD3FC0-14EF-4608-0AC5-C4B2496425CC}"/>
              </a:ext>
            </a:extLst>
          </p:cNvPr>
          <p:cNvSpPr/>
          <p:nvPr/>
        </p:nvSpPr>
        <p:spPr>
          <a:xfrm>
            <a:off x="5721531" y="2164827"/>
            <a:ext cx="4353854" cy="599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172A5-50B4-ED07-048A-8955D0DCA597}"/>
              </a:ext>
            </a:extLst>
          </p:cNvPr>
          <p:cNvSpPr txBox="1"/>
          <p:nvPr/>
        </p:nvSpPr>
        <p:spPr>
          <a:xfrm>
            <a:off x="2284833" y="2753436"/>
            <a:ext cx="10647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Логотип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29AF05-E3F8-930A-76A2-B5F843E4921D}"/>
              </a:ext>
            </a:extLst>
          </p:cNvPr>
          <p:cNvSpPr txBox="1"/>
          <p:nvPr/>
        </p:nvSpPr>
        <p:spPr>
          <a:xfrm>
            <a:off x="6856794" y="2764133"/>
            <a:ext cx="20833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Меню Навигации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Футер (подвал)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220736" y="3429000"/>
            <a:ext cx="6966857" cy="30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Авторство и лицензия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Ссылки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Почта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ВКонтакте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Телеграмм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F1F9F8-97D1-02F0-9FCF-F27EF088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4" y="1762805"/>
            <a:ext cx="9225091" cy="122246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65F0A9-FA06-27EC-55A9-D1553F0E4362}"/>
              </a:ext>
            </a:extLst>
          </p:cNvPr>
          <p:cNvSpPr/>
          <p:nvPr/>
        </p:nvSpPr>
        <p:spPr>
          <a:xfrm>
            <a:off x="798474" y="1762805"/>
            <a:ext cx="5941960" cy="1222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35959-B5A8-4660-619A-E1294431E560}"/>
              </a:ext>
            </a:extLst>
          </p:cNvPr>
          <p:cNvSpPr txBox="1"/>
          <p:nvPr/>
        </p:nvSpPr>
        <p:spPr>
          <a:xfrm>
            <a:off x="2168435" y="2933881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Авторство и лицензия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8B0495-24D7-4C63-2036-2214DE8C7B26}"/>
              </a:ext>
            </a:extLst>
          </p:cNvPr>
          <p:cNvSpPr/>
          <p:nvPr/>
        </p:nvSpPr>
        <p:spPr>
          <a:xfrm>
            <a:off x="7759337" y="1762805"/>
            <a:ext cx="2264228" cy="59721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98B98-706C-C19F-3B23-99F94F19A947}"/>
              </a:ext>
            </a:extLst>
          </p:cNvPr>
          <p:cNvSpPr txBox="1"/>
          <p:nvPr/>
        </p:nvSpPr>
        <p:spPr>
          <a:xfrm>
            <a:off x="8436839" y="232561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296465005"/>
      </p:ext>
    </p:extLst>
  </p:cSld>
  <p:clrMapOvr>
    <a:masterClrMapping/>
  </p:clrMapOvr>
</p:sld>
</file>

<file path=ppt/theme/theme1.xml><?xml version="1.0" encoding="utf-8"?>
<a:theme xmlns:a="http://schemas.openxmlformats.org/drawingml/2006/main" name="ПРОЕКТ">
  <a:themeElements>
    <a:clrScheme name="Стандартная">
      <a:dk1>
        <a:sysClr val="windowText" lastClr="C0C0C0"/>
      </a:dk1>
      <a:lt1>
        <a:sysClr val="window" lastClr="22222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ОЕКТ" id="{F7AAF00B-0EE3-4FE3-9283-FD8C2DD0E346}" vid="{64943BA5-A8FB-4E23-BE46-1AE13076A2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C0C0C0"/>
      </a:dk1>
      <a:lt1>
        <a:sysClr val="window" lastClr="22222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ПРОЕКТ</Template>
  <TotalTime>506</TotalTime>
  <Words>749</Words>
  <Application>Microsoft Office PowerPoint</Application>
  <PresentationFormat>Широкоэкранный</PresentationFormat>
  <Paragraphs>144</Paragraphs>
  <Slides>17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Gabriola</vt:lpstr>
      <vt:lpstr>Wingdings</vt:lpstr>
      <vt:lpstr>ПРОЕКТ</vt:lpstr>
      <vt:lpstr>Разработка сайта про школьный туризм</vt:lpstr>
      <vt:lpstr>Проблема и актуальность</vt:lpstr>
      <vt:lpstr>Цель и задачи проекта</vt:lpstr>
      <vt:lpstr>Анкетирование</vt:lpstr>
      <vt:lpstr>Анкетирование</vt:lpstr>
      <vt:lpstr>Методы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Код сайта</vt:lpstr>
      <vt:lpstr>Дальнейшие перспективы</vt:lpstr>
      <vt:lpstr>Используемая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Нео Сано</dc:creator>
  <cp:lastModifiedBy>Нео Сано</cp:lastModifiedBy>
  <cp:revision>17</cp:revision>
  <dcterms:created xsi:type="dcterms:W3CDTF">2022-11-13T13:10:51Z</dcterms:created>
  <dcterms:modified xsi:type="dcterms:W3CDTF">2022-12-10T06:12:26Z</dcterms:modified>
</cp:coreProperties>
</file>