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5DC11-0914-423C-B979-3DC037F4E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9419"/>
            <a:ext cx="8825658" cy="3329581"/>
          </a:xfrm>
        </p:spPr>
        <p:txBody>
          <a:bodyPr/>
          <a:lstStyle/>
          <a:p>
            <a:r>
              <a:rPr lang="es-MX" sz="4400" dirty="0"/>
              <a:t>Sistema de recomendación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FA9F9-0115-402C-9036-D6A6EF3E4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Uriarte Lopez Brandon Gael</a:t>
            </a:r>
          </a:p>
          <a:p>
            <a:r>
              <a:rPr lang="es-MX" dirty="0"/>
              <a:t>Ramos </a:t>
            </a:r>
            <a:r>
              <a:rPr lang="es-MX" dirty="0" err="1"/>
              <a:t>Matunaga</a:t>
            </a:r>
            <a:r>
              <a:rPr lang="es-MX" dirty="0"/>
              <a:t> </a:t>
            </a:r>
            <a:r>
              <a:rPr lang="es-MX" dirty="0" err="1"/>
              <a:t>Raul</a:t>
            </a:r>
            <a:r>
              <a:rPr lang="es-MX" dirty="0"/>
              <a:t> Alejandro</a:t>
            </a:r>
          </a:p>
        </p:txBody>
      </p:sp>
    </p:spTree>
    <p:extLst>
      <p:ext uri="{BB962C8B-B14F-4D97-AF65-F5344CB8AC3E}">
        <p14:creationId xmlns:p14="http://schemas.microsoft.com/office/powerpoint/2010/main" val="4244077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3133F-73B9-4197-B12D-B632497E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Optimización de Recursos </a:t>
            </a:r>
            <a:endParaRPr lang="es-MX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734C426-5FBB-466B-8A3E-4B5F7FF56B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4974" y="1859340"/>
            <a:ext cx="88107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/>
              <a:t>Para optimizar el uso de recursos, se utilizan tecnologías, algoritmos y </a:t>
            </a:r>
            <a:r>
              <a:rPr lang="es-MX" altLang="es-MX" sz="2400" dirty="0" err="1"/>
              <a:t>frameworks</a:t>
            </a:r>
            <a:r>
              <a:rPr lang="es-MX" altLang="es-MX" sz="2400" dirty="0"/>
              <a:t> que mejoran el rendimiento, reducen la complejidad y permiten la escalabilidad eficiente de los sistemas.</a:t>
            </a:r>
          </a:p>
        </p:txBody>
      </p:sp>
    </p:spTree>
    <p:extLst>
      <p:ext uri="{BB962C8B-B14F-4D97-AF65-F5344CB8AC3E}">
        <p14:creationId xmlns:p14="http://schemas.microsoft.com/office/powerpoint/2010/main" val="213478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A2B91-51B1-4F95-B719-35CF15DD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Algoritmos de </a:t>
            </a:r>
            <a:r>
              <a:rPr lang="es-MX" dirty="0" err="1"/>
              <a:t>Optimizaci´on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C3E0E-14E5-4A6B-AA61-6697BC58E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2400" dirty="0"/>
              <a:t>Algoritmos Genéticos (GA): Soluciones óptimas mediante selección, cruce y mutación.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dirty="0"/>
              <a:t>Optimización por Enjambre de Partículas (PSO): Inspirado en el comportamiento de aves/peces.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2437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370E4-4640-4693-9C60-A834F118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 err="1">
                <a:solidFill>
                  <a:srgbClr val="F8FAFF"/>
                </a:solidFill>
                <a:effectLst/>
                <a:latin typeface="Inter"/>
              </a:rPr>
              <a:t>Frameworks</a:t>
            </a:r>
            <a:r>
              <a:rPr lang="es-MX" b="1" i="0" dirty="0">
                <a:solidFill>
                  <a:srgbClr val="F8FAFF"/>
                </a:solidFill>
                <a:effectLst/>
                <a:latin typeface="Inter"/>
              </a:rPr>
              <a:t> y Tecnologías</a:t>
            </a:r>
            <a:r>
              <a:rPr lang="es-MX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  <a:br>
              <a:rPr lang="es-MX" b="0" i="0" dirty="0">
                <a:solidFill>
                  <a:srgbClr val="F8FAFF"/>
                </a:solidFill>
                <a:effectLst/>
                <a:latin typeface="Inter"/>
              </a:rPr>
            </a:br>
            <a:br>
              <a:rPr lang="es-MX" b="0" i="0" dirty="0">
                <a:solidFill>
                  <a:srgbClr val="F8FAFF"/>
                </a:solidFill>
                <a:effectLst/>
                <a:latin typeface="Inter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4D2BF-7E87-4DFB-9348-0BC049D9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sz="2400" dirty="0" err="1"/>
              <a:t>TensorFlow</a:t>
            </a:r>
            <a:r>
              <a:rPr lang="es-MX" sz="2400" dirty="0"/>
              <a:t>, </a:t>
            </a:r>
            <a:r>
              <a:rPr lang="es-MX" sz="2400" dirty="0" err="1"/>
              <a:t>PyTorch</a:t>
            </a:r>
            <a:r>
              <a:rPr lang="es-MX" sz="2400" dirty="0"/>
              <a:t>, </a:t>
            </a:r>
            <a:r>
              <a:rPr lang="es-MX" sz="2400" dirty="0" err="1"/>
              <a:t>Keras</a:t>
            </a:r>
            <a:r>
              <a:rPr lang="es-MX" sz="2400" dirty="0"/>
              <a:t>: Optimizadores como gradiente descendente.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 err="1"/>
              <a:t>Kubernetes</a:t>
            </a:r>
            <a:r>
              <a:rPr lang="es-MX" sz="2400" dirty="0"/>
              <a:t> y Docker: Orquestación y escalabilidad de aplicaciones.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2337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3DECF-4B13-4C8C-8A64-C6D04516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F8FAFF"/>
                </a:solidFill>
                <a:effectLst/>
                <a:latin typeface="Inter"/>
              </a:rPr>
              <a:t>Optimización en la Nube</a:t>
            </a:r>
            <a:r>
              <a:rPr lang="es-MX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  <a:br>
              <a:rPr lang="es-MX" b="0" i="0" dirty="0">
                <a:solidFill>
                  <a:srgbClr val="F8FAFF"/>
                </a:solidFill>
                <a:effectLst/>
                <a:latin typeface="Inter"/>
              </a:rPr>
            </a:br>
            <a:br>
              <a:rPr lang="es-MX" b="0" i="0" dirty="0">
                <a:solidFill>
                  <a:srgbClr val="F8FAFF"/>
                </a:solidFill>
                <a:effectLst/>
                <a:latin typeface="Inter"/>
              </a:rPr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4415BA-A2D1-4249-8CB1-46E169D20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2400" dirty="0" err="1"/>
              <a:t>Auto-scaling</a:t>
            </a:r>
            <a:r>
              <a:rPr lang="es-MX" sz="2400" dirty="0"/>
              <a:t>: Ajuste automático de recursos según demanda.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dirty="0" err="1"/>
              <a:t>Elastic</a:t>
            </a:r>
            <a:r>
              <a:rPr lang="es-MX" sz="2400" dirty="0"/>
              <a:t> Load </a:t>
            </a:r>
            <a:r>
              <a:rPr lang="es-MX" sz="2400" dirty="0" err="1"/>
              <a:t>Balancing</a:t>
            </a:r>
            <a:r>
              <a:rPr lang="es-MX" sz="2400" dirty="0"/>
              <a:t>: Distribución de tráfico para evitar sobrecarga.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400" dirty="0"/>
              <a:t>Caché Distribuida: Almacenamiento en memoria para mejorar tiempos de respuesta.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66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20CBC1-05E8-444C-BED0-DC7DADAC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Construcción de un Sistema de Recomendaciones</a:t>
            </a:r>
            <a:br>
              <a:rPr lang="es-MX" b="1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0BFC5F-3929-4B26-B63E-BE9E1186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Un sistema de recomendaciones sugiere contenido relevante a los usuarios con base en sus interacciones previas.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A14367-0CC9-47CE-84EB-03CAF1FE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855" y="3311247"/>
            <a:ext cx="4705233" cy="31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0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9A895-CA61-48EA-9314-C304CD5A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Usos del sistema de recomendación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DBDACD-5575-48EB-9117-6C2F14F79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640070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Estos sistemas son ampliamente utilizados en diversas industrias, como el comercio electrónico, el </a:t>
            </a:r>
            <a:r>
              <a:rPr lang="es-MX" dirty="0" err="1"/>
              <a:t>streaming</a:t>
            </a:r>
            <a:r>
              <a:rPr lang="es-MX" dirty="0"/>
              <a:t> de contenido, las redes sociales y la educación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EDE555-6128-4ADD-9F23-E82DA071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44" y="3737811"/>
            <a:ext cx="2786211" cy="23237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01094FE-50BE-4EBD-8999-B4D5585BE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732" y="3737811"/>
            <a:ext cx="2323700" cy="23237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61C3FDA-F19E-408F-B358-3CBCA9C2E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351" y="3629371"/>
            <a:ext cx="2540579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5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80458-B723-46E0-AA09-A8F8DCF8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Construcción de un sistema de recomendaciones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F78883-F938-4FB2-B822-38A60F9A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/>
              <a:t>Recolección de datos</a:t>
            </a:r>
            <a:r>
              <a:rPr lang="es-MX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/>
              <a:t>Explícitos</a:t>
            </a:r>
            <a:r>
              <a:rPr lang="es-MX" sz="2400" dirty="0"/>
              <a:t>: Calificaciones, reseñas.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/>
              <a:t>Implícitos</a:t>
            </a:r>
            <a:r>
              <a:rPr lang="es-MX" sz="2400" dirty="0"/>
              <a:t>: Clics, historial de navegación.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b="1" dirty="0"/>
              <a:t>Contextuales</a:t>
            </a:r>
            <a:r>
              <a:rPr lang="es-MX" sz="2400" dirty="0"/>
              <a:t>: Ubicación, hora del día.</a:t>
            </a:r>
          </a:p>
        </p:txBody>
      </p:sp>
    </p:spTree>
    <p:extLst>
      <p:ext uri="{BB962C8B-B14F-4D97-AF65-F5344CB8AC3E}">
        <p14:creationId xmlns:p14="http://schemas.microsoft.com/office/powerpoint/2010/main" val="2438547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FAB7A-1DAD-4456-BF93-F569C7FF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Construcción de un sistema de recomendaciones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1BEF95-9021-4EF2-9B16-66A1EAD9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MX" sz="2400" dirty="0"/>
              <a:t>Elección del Algoritmo: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400" dirty="0"/>
              <a:t>Filtrado Colaborativo: Basado en patrones de comportamiento entre usuarios (k-NN, SVD, Factorización de Matrices).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400" dirty="0"/>
              <a:t>Filtrado Basado en Contenido: Recomienda elementos similares a los consumidos (TF-IDF, Word2Vec, BERT).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400" dirty="0"/>
              <a:t>Sistemas Híbridos: Combina ambos enfoques (</a:t>
            </a:r>
            <a:r>
              <a:rPr lang="es-MX" sz="2400" dirty="0" err="1"/>
              <a:t>Autoencoders</a:t>
            </a:r>
            <a:r>
              <a:rPr lang="es-MX" sz="2400" dirty="0"/>
              <a:t>, Transformers).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8765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CA2FD-D6EA-4BF3-B6AF-A2FF474A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Construcción de un sistema de recomendaciones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2B1542-C8C9-4549-8333-E2848962F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MX" sz="2400" dirty="0"/>
              <a:t>Implementación Tecnológica: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MX" sz="2400" dirty="0" err="1"/>
              <a:t>TensorFlow</a:t>
            </a:r>
            <a:r>
              <a:rPr lang="es-MX" sz="2400" dirty="0"/>
              <a:t>, </a:t>
            </a:r>
            <a:r>
              <a:rPr lang="es-MX" sz="2400" dirty="0" err="1"/>
              <a:t>PyTorch</a:t>
            </a:r>
            <a:r>
              <a:rPr lang="es-MX" sz="2400" dirty="0"/>
              <a:t>, </a:t>
            </a:r>
            <a:r>
              <a:rPr lang="es-MX" sz="2400" dirty="0" err="1"/>
              <a:t>Keras</a:t>
            </a:r>
            <a:r>
              <a:rPr lang="es-MX" sz="2400" dirty="0"/>
              <a:t>: Para redes neuronales Profundas.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MX" sz="2400" dirty="0"/>
              <a:t>Apache </a:t>
            </a:r>
            <a:r>
              <a:rPr lang="es-MX" sz="2400" dirty="0" err="1"/>
              <a:t>Spark</a:t>
            </a:r>
            <a:r>
              <a:rPr lang="es-MX" sz="2400" dirty="0"/>
              <a:t> </a:t>
            </a:r>
            <a:r>
              <a:rPr lang="es-MX" sz="2400" dirty="0" err="1"/>
              <a:t>Mllib</a:t>
            </a:r>
            <a:r>
              <a:rPr lang="es-MX" sz="2400" dirty="0"/>
              <a:t>: Para sistemas de </a:t>
            </a:r>
            <a:r>
              <a:rPr lang="es-MX" sz="2400" dirty="0" err="1"/>
              <a:t>recomendacion</a:t>
            </a:r>
            <a:r>
              <a:rPr lang="es-MX" sz="2400" dirty="0"/>
              <a:t> en </a:t>
            </a:r>
            <a:r>
              <a:rPr lang="es-MX" sz="2400" dirty="0" err="1"/>
              <a:t>big</a:t>
            </a:r>
            <a:r>
              <a:rPr lang="es-MX" sz="2400" dirty="0"/>
              <a:t> data. 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MX" sz="2400" dirty="0"/>
              <a:t>Python: Ampliamente utilizado en ciencia de datos con bibliotecas Pandas, </a:t>
            </a:r>
            <a:r>
              <a:rPr lang="es-MX" sz="2400" dirty="0" err="1"/>
              <a:t>NumPy</a:t>
            </a:r>
            <a:r>
              <a:rPr lang="es-MX" sz="2400" dirty="0"/>
              <a:t>, </a:t>
            </a:r>
            <a:r>
              <a:rPr lang="es-MX" sz="2400" dirty="0" err="1"/>
              <a:t>Scikit-learn</a:t>
            </a:r>
            <a:r>
              <a:rPr lang="es-MX" sz="2400" dirty="0"/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659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16D73-7AFF-464E-8B57-56937BCE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Herramientas AWS y GCP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03E8C09-980A-43B7-BA51-6A3362911B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9438" y="1827682"/>
            <a:ext cx="1034273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2400" dirty="0"/>
              <a:t>AWS y GCP ofrecen herramientas para sistemas de recomendación </a:t>
            </a:r>
            <a:r>
              <a:rPr lang="en-US" sz="2400" dirty="0"/>
              <a:t>con machine learning y big data</a:t>
            </a:r>
            <a:r>
              <a:rPr lang="es-MX" altLang="es-MX" sz="2400" dirty="0"/>
              <a:t>, permitiendo procesar datos, detectar patrones, generar recomendaciones en tiempo real y optimizar el almacenamiento.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8D4B82C-D2E8-4198-B06C-6D25E9EF7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447" y="3559833"/>
            <a:ext cx="3976006" cy="284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9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350F6-CCB0-4379-8F47-863D4D71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F8FAFF"/>
                </a:solidFill>
                <a:effectLst/>
                <a:latin typeface="Inter"/>
              </a:rPr>
              <a:t>Herramientas AWS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67C78B-C52D-4937-BB3E-2F57B3CB8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32077"/>
            <a:ext cx="9885530" cy="2951834"/>
          </a:xfrm>
        </p:spPr>
        <p:txBody>
          <a:bodyPr/>
          <a:lstStyle/>
          <a:p>
            <a:pPr marL="0" indent="0" algn="l">
              <a:buNone/>
            </a:pPr>
            <a:r>
              <a:rPr lang="es-MX" sz="2400" dirty="0"/>
              <a:t>AWS: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2400" dirty="0"/>
              <a:t>Amazon </a:t>
            </a:r>
            <a:r>
              <a:rPr lang="es-MX" sz="2400" dirty="0" err="1"/>
              <a:t>Personalize</a:t>
            </a:r>
            <a:r>
              <a:rPr lang="es-MX" sz="2400" dirty="0"/>
              <a:t>: Recomendaciones personalizadas en tiempo real.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2400" dirty="0"/>
              <a:t>Amazon </a:t>
            </a:r>
            <a:r>
              <a:rPr lang="es-MX" sz="2400" dirty="0" err="1"/>
              <a:t>SageMaker</a:t>
            </a:r>
            <a:r>
              <a:rPr lang="es-MX" sz="2400" dirty="0"/>
              <a:t>: Plataforma para construir y desplegar modelos de ML.</a:t>
            </a:r>
          </a:p>
          <a:p>
            <a:pPr marL="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72758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BFF3B-B833-4E87-B310-195C588A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i="0" dirty="0">
                <a:solidFill>
                  <a:srgbClr val="F8FAFF"/>
                </a:solidFill>
                <a:effectLst/>
                <a:latin typeface="Inter"/>
              </a:rPr>
              <a:t>Herramientas GCP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EA8958-6C63-4C10-90BF-B1B74AF4D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23529"/>
            <a:ext cx="8946541" cy="4195481"/>
          </a:xfrm>
        </p:spPr>
        <p:txBody>
          <a:bodyPr/>
          <a:lstStyle/>
          <a:p>
            <a:pPr marL="0" indent="0" algn="l">
              <a:buNone/>
            </a:pPr>
            <a:r>
              <a:rPr lang="es-MX" sz="2400" dirty="0"/>
              <a:t>GCP: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2400" dirty="0" err="1"/>
              <a:t>Vertex</a:t>
            </a:r>
            <a:r>
              <a:rPr lang="es-MX" sz="2400" dirty="0"/>
              <a:t> AI: Desarrollo y despliegue de modelos de ML (</a:t>
            </a:r>
            <a:r>
              <a:rPr lang="es-MX" sz="2400" dirty="0" err="1"/>
              <a:t>AutoML</a:t>
            </a:r>
            <a:r>
              <a:rPr lang="es-MX" sz="2400" dirty="0"/>
              <a:t>, optimización).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sz="2400" dirty="0" err="1"/>
              <a:t>BigQuery</a:t>
            </a:r>
            <a:r>
              <a:rPr lang="es-MX" sz="2400" dirty="0"/>
              <a:t>: Análisis de datos con </a:t>
            </a:r>
            <a:r>
              <a:rPr lang="es-MX" sz="2400" dirty="0" err="1"/>
              <a:t>BigQuery</a:t>
            </a:r>
            <a:r>
              <a:rPr lang="es-MX" sz="2400" dirty="0"/>
              <a:t> ML (filtrado colaborativo usando SQL).</a:t>
            </a:r>
          </a:p>
        </p:txBody>
      </p:sp>
    </p:spTree>
    <p:extLst>
      <p:ext uri="{BB962C8B-B14F-4D97-AF65-F5344CB8AC3E}">
        <p14:creationId xmlns:p14="http://schemas.microsoft.com/office/powerpoint/2010/main" val="1442569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320</TotalTime>
  <Words>434</Words>
  <Application>Microsoft Office PowerPoint</Application>
  <PresentationFormat>Panorámica</PresentationFormat>
  <Paragraphs>44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Inter</vt:lpstr>
      <vt:lpstr>Wingdings 3</vt:lpstr>
      <vt:lpstr>Ion</vt:lpstr>
      <vt:lpstr>Sistema de recomendación </vt:lpstr>
      <vt:lpstr>Construcción de un Sistema de Recomendaciones </vt:lpstr>
      <vt:lpstr>Usos del sistema de recomendación</vt:lpstr>
      <vt:lpstr>Construcción de un sistema de recomendaciones </vt:lpstr>
      <vt:lpstr>Construcción de un sistema de recomendaciones </vt:lpstr>
      <vt:lpstr>Construcción de un sistema de recomendaciones </vt:lpstr>
      <vt:lpstr>Herramientas AWS y GCP</vt:lpstr>
      <vt:lpstr>Herramientas AWS</vt:lpstr>
      <vt:lpstr>Herramientas GCP</vt:lpstr>
      <vt:lpstr>Optimización de Recursos </vt:lpstr>
      <vt:lpstr>Algoritmos de Optimizaci´on </vt:lpstr>
      <vt:lpstr>Frameworks y Tecnologías:  </vt:lpstr>
      <vt:lpstr>Optimización en la Nube: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¿Como construir un sistema de recomendaciones? ¿Que tecnologias, algoritmos y frameworks se pueden utilizar?</dc:title>
  <dc:creator>brandon gael uriarte lopez</dc:creator>
  <cp:lastModifiedBy>brandon gael uriarte lopez</cp:lastModifiedBy>
  <cp:revision>12</cp:revision>
  <dcterms:created xsi:type="dcterms:W3CDTF">2025-02-14T23:04:41Z</dcterms:created>
  <dcterms:modified xsi:type="dcterms:W3CDTF">2025-02-15T04:24:48Z</dcterms:modified>
</cp:coreProperties>
</file>