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54" r:id="rId18"/>
    <p:sldId id="355" r:id="rId19"/>
    <p:sldId id="352" r:id="rId20"/>
    <p:sldId id="353" r:id="rId21"/>
    <p:sldId id="311" r:id="rId22"/>
    <p:sldId id="312" r:id="rId23"/>
    <p:sldId id="313" r:id="rId24"/>
    <p:sldId id="314" r:id="rId25"/>
    <p:sldId id="315" r:id="rId26"/>
    <p:sldId id="356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304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255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334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83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57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511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340/problem/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oj.ac/problem/29" TargetMode="External"/><Relationship Id="rId2" Type="http://schemas.openxmlformats.org/officeDocument/2006/relationships/hyperlink" Target="https://loj.ac/p/25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forces.ml/contest/702/problem/F" TargetMode="External"/><Relationship Id="rId4" Type="http://schemas.openxmlformats.org/officeDocument/2006/relationships/hyperlink" Target="https://loj.ac/p/2310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323/problem/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27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69FF3-CF67-4303-8228-045DFCDE0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可持久化数据结构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6CDCD-7600-4C7F-A213-90A0EA2F2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南京外国语学校 吕秋实</a:t>
            </a:r>
          </a:p>
        </p:txBody>
      </p:sp>
    </p:spTree>
    <p:extLst>
      <p:ext uri="{BB962C8B-B14F-4D97-AF65-F5344CB8AC3E}">
        <p14:creationId xmlns:p14="http://schemas.microsoft.com/office/powerpoint/2010/main" val="10225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964B3-A8E0-4ADC-956C-B458D82D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可持久化字典树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519E7-E818-4E45-AFD0-8D369063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原理也同主席树类似，可持久化 </a:t>
            </a:r>
            <a:r>
              <a:rPr lang="en-US" altLang="zh-CN" sz="2400" dirty="0"/>
              <a:t>01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与可持久化线段树等价。</a:t>
            </a:r>
          </a:p>
        </p:txBody>
      </p:sp>
    </p:spTree>
    <p:extLst>
      <p:ext uri="{BB962C8B-B14F-4D97-AF65-F5344CB8AC3E}">
        <p14:creationId xmlns:p14="http://schemas.microsoft.com/office/powerpoint/2010/main" val="98483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A5980-70FC-43E2-8ECA-2C0E0CF2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3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EF16-2D39-4354-8C3E-2D4E7705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https://loj.ac/p/3048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0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C7392-72FC-407B-9B46-7EA1B8B9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9C7DC-6354-4E36-9F88-A698ED1E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设前缀异或和为 </a:t>
            </a:r>
            <a:r>
              <a:rPr lang="en-US" altLang="zh-CN" sz="2400" dirty="0"/>
              <a:t>pre[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，那么区间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 </a:t>
            </a:r>
            <a:r>
              <a:rPr lang="zh-CN" altLang="en-US" sz="2400" dirty="0"/>
              <a:t>的美味度为 </a:t>
            </a:r>
            <a:r>
              <a:rPr lang="en-US" altLang="zh-CN" sz="2400" dirty="0"/>
              <a:t>pre[l-1]^pre[r]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考虑按照区间右端点归并求出权值前 </a:t>
            </a:r>
            <a:r>
              <a:rPr lang="en-US" altLang="zh-CN" sz="2400" dirty="0"/>
              <a:t>k </a:t>
            </a:r>
            <a:r>
              <a:rPr lang="zh-CN" altLang="en-US" sz="2400" dirty="0"/>
              <a:t>大的区间，具体方式是对于每一个 </a:t>
            </a:r>
            <a:r>
              <a:rPr lang="en-US" altLang="zh-CN" sz="2400" dirty="0"/>
              <a:t>r</a:t>
            </a:r>
            <a:r>
              <a:rPr lang="zh-CN" altLang="en-US" sz="2400" dirty="0"/>
              <a:t>，动态维护以 </a:t>
            </a:r>
            <a:r>
              <a:rPr lang="en-US" altLang="zh-CN" sz="2400" dirty="0"/>
              <a:t>r </a:t>
            </a:r>
            <a:r>
              <a:rPr lang="zh-CN" altLang="en-US" sz="2400" dirty="0"/>
              <a:t>为右端点，没有被选过的权值最大的区间的权值，将他们放入一个堆里。每次选出当前最大的权值，再更新对应的右端点新的最大权值。</a:t>
            </a:r>
            <a:endParaRPr lang="en-US" altLang="zh-CN" sz="2400" dirty="0"/>
          </a:p>
          <a:p>
            <a:r>
              <a:rPr lang="zh-CN" altLang="en-US" sz="2400" dirty="0"/>
              <a:t>考虑对于每一个前缀建一个 </a:t>
            </a:r>
            <a:r>
              <a:rPr lang="en-US" altLang="zh-CN" sz="2400" dirty="0" err="1"/>
              <a:t>trie</a:t>
            </a:r>
            <a:r>
              <a:rPr lang="zh-CN" altLang="en-US" sz="2400" dirty="0"/>
              <a:t>，那么每次更新可以直接在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上类似线段树二分那样做。于是直接用可持久化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维护每一个前缀的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44055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357B-D605-4616-80FF-AAC66F31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77251-6545-4D09-81CE-4F5A45CD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https://loj.ac/p/2555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8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6B11A-F03E-4E0E-B8AA-594BA8C4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8E407-EA6F-4609-B7D9-86DE5044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考虑将所有果汁按照美味度从大到小排序，询问时二分答案，</a:t>
            </a:r>
            <a:r>
              <a:rPr lang="en-US" altLang="zh-CN" sz="2400" dirty="0"/>
              <a:t>check </a:t>
            </a:r>
            <a:r>
              <a:rPr lang="zh-CN" altLang="en-US" sz="2400" dirty="0"/>
              <a:t>时即要求一个前缀的果汁是否能取出 </a:t>
            </a:r>
            <a:r>
              <a:rPr lang="en-US" altLang="zh-CN" sz="2400" dirty="0"/>
              <a:t>&gt;=</a:t>
            </a:r>
            <a:r>
              <a:rPr lang="zh-CN" altLang="en-US" sz="2400" dirty="0"/>
              <a:t> </a:t>
            </a:r>
            <a:r>
              <a:rPr lang="en-US" altLang="zh-CN" sz="2400" dirty="0"/>
              <a:t>L </a:t>
            </a:r>
            <a:r>
              <a:rPr lang="zh-CN" altLang="en-US" sz="2400" dirty="0"/>
              <a:t>升使得总价值 </a:t>
            </a:r>
            <a:r>
              <a:rPr lang="en-US" altLang="zh-CN" sz="2400" dirty="0"/>
              <a:t>&lt;= 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考虑一定是按照价格从小往大加入果汁，即判断时考虑价格排在前 </a:t>
            </a:r>
            <a:r>
              <a:rPr lang="en-US" altLang="zh-CN" sz="2400" dirty="0"/>
              <a:t>L</a:t>
            </a:r>
            <a:r>
              <a:rPr lang="zh-CN" altLang="en-US" sz="2400" dirty="0"/>
              <a:t> 升的果汁价值是否 </a:t>
            </a:r>
            <a:r>
              <a:rPr lang="en-US" altLang="zh-CN" sz="2400" dirty="0"/>
              <a:t>&lt;= G</a:t>
            </a:r>
            <a:r>
              <a:rPr lang="zh-CN" altLang="en-US" sz="2400" dirty="0"/>
              <a:t>。考虑以价格为下标建线段树，每个点维护当前所表示区间内果汁的总量和总价格，询问时线段树二分即可。</a:t>
            </a:r>
            <a:endParaRPr lang="en-US" altLang="zh-CN" sz="2400" dirty="0"/>
          </a:p>
          <a:p>
            <a:r>
              <a:rPr lang="zh-CN" altLang="en-US" sz="2400" dirty="0"/>
              <a:t>考虑由于每一个前缀都需要维护一棵线段树，可以使用主席树优化。</a:t>
            </a:r>
          </a:p>
        </p:txBody>
      </p:sp>
    </p:spTree>
    <p:extLst>
      <p:ext uri="{BB962C8B-B14F-4D97-AF65-F5344CB8AC3E}">
        <p14:creationId xmlns:p14="http://schemas.microsoft.com/office/powerpoint/2010/main" val="4915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08D7-39A5-4B24-826A-B5EED809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2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0B7B-9165-4730-A1A5-02474FAE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https://loj.ac/p/3346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36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4F94-B64F-4780-963B-F9F7C2FA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13D8A-7EC9-4818-8533-64D6D81C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考虑二分答案，保留所有长度</a:t>
            </a:r>
            <a:r>
              <a:rPr lang="en-US" altLang="zh-CN" sz="2400" dirty="0"/>
              <a:t> &lt;= </a:t>
            </a:r>
            <a:r>
              <a:rPr lang="zh-CN" altLang="en-US" sz="2400" dirty="0"/>
              <a:t>当前答案的边。</a:t>
            </a:r>
            <a:endParaRPr lang="en-US" altLang="zh-CN" sz="2400" dirty="0"/>
          </a:p>
          <a:p>
            <a:r>
              <a:rPr lang="zh-CN" altLang="en-US" sz="2400" dirty="0"/>
              <a:t>考虑一对点可行当且仅当它们在一个连通块里，且该连通块有环或者包含一个度数 </a:t>
            </a:r>
            <a:r>
              <a:rPr lang="en-US" altLang="zh-CN" sz="2400" dirty="0"/>
              <a:t>&gt;=3 </a:t>
            </a:r>
            <a:r>
              <a:rPr lang="zh-CN" altLang="en-US" sz="2400" dirty="0"/>
              <a:t>的点。</a:t>
            </a:r>
            <a:endParaRPr lang="en-US" altLang="zh-CN" sz="2400" dirty="0"/>
          </a:p>
          <a:p>
            <a:r>
              <a:rPr lang="zh-CN" altLang="en-US" sz="2400" dirty="0"/>
              <a:t>于是考虑并查集维护，并维护每个连通块的边数和是否是一条链，将边按照权值从大到小的顺序排序。由于要对于每一个前缀都要维护，所以需要可持久化。</a:t>
            </a:r>
          </a:p>
        </p:txBody>
      </p:sp>
    </p:spTree>
    <p:extLst>
      <p:ext uri="{BB962C8B-B14F-4D97-AF65-F5344CB8AC3E}">
        <p14:creationId xmlns:p14="http://schemas.microsoft.com/office/powerpoint/2010/main" val="3486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AE19-4CF6-4059-9CAD-FCC24C1C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3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EF16F-40EA-4B70-BD63-D3B962DF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https://www.luogu.com.cn/problem/P2839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20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0FCB5-340B-4B96-B2DD-E039E0B3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71B94-2B03-44B7-A491-62BB61CB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考虑二分答案 </a:t>
            </a:r>
            <a:r>
              <a:rPr lang="en-US" altLang="zh-CN" sz="2400" dirty="0"/>
              <a:t>x</a:t>
            </a:r>
            <a:r>
              <a:rPr lang="zh-CN" altLang="en-US" sz="2400" dirty="0"/>
              <a:t>，设选的区间内 </a:t>
            </a:r>
            <a:r>
              <a:rPr lang="en-US" altLang="zh-CN" sz="2400" dirty="0"/>
              <a:t>&gt;= x </a:t>
            </a:r>
            <a:r>
              <a:rPr lang="zh-CN" altLang="en-US" sz="2400" dirty="0"/>
              <a:t>的数权值为 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 &lt; x </a:t>
            </a:r>
            <a:r>
              <a:rPr lang="zh-CN" altLang="en-US" sz="2400" dirty="0"/>
              <a:t>的数权值为 </a:t>
            </a:r>
            <a:r>
              <a:rPr lang="en-US" altLang="zh-CN" sz="2400" dirty="0"/>
              <a:t>-1</a:t>
            </a:r>
            <a:r>
              <a:rPr lang="zh-CN" altLang="en-US" sz="2400" dirty="0"/>
              <a:t>，则当前区间中位数 </a:t>
            </a:r>
            <a:r>
              <a:rPr lang="en-US" altLang="zh-CN" sz="2400" dirty="0"/>
              <a:t>&gt;= x </a:t>
            </a:r>
            <a:r>
              <a:rPr lang="zh-CN" altLang="en-US" sz="2400" dirty="0"/>
              <a:t>当且仅当这个区间内的权值和 </a:t>
            </a:r>
            <a:r>
              <a:rPr lang="en-US" altLang="zh-CN" sz="2400" dirty="0"/>
              <a:t>&gt; 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设 </a:t>
            </a:r>
            <a:r>
              <a:rPr lang="en-US" altLang="zh-CN" sz="2400" dirty="0"/>
              <a:t>pre </a:t>
            </a:r>
            <a:r>
              <a:rPr lang="zh-CN" altLang="en-US" sz="2400" dirty="0"/>
              <a:t>为权值的前缀和，考虑区间权值和 </a:t>
            </a:r>
            <a:r>
              <a:rPr lang="en-US" altLang="zh-CN" sz="2400" dirty="0"/>
              <a:t>= pre[r]– pre[l-1]</a:t>
            </a:r>
            <a:r>
              <a:rPr lang="zh-CN" altLang="en-US" sz="2400" dirty="0"/>
              <a:t> 。于是考虑一定是选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] </a:t>
            </a:r>
            <a:r>
              <a:rPr lang="zh-CN" altLang="en-US" sz="2400" dirty="0"/>
              <a:t>中 </a:t>
            </a:r>
            <a:r>
              <a:rPr lang="en-US" altLang="zh-CN" sz="2400" dirty="0"/>
              <a:t>pre[l-1] </a:t>
            </a:r>
            <a:r>
              <a:rPr lang="zh-CN" altLang="en-US" sz="2400" dirty="0"/>
              <a:t>最小的 </a:t>
            </a:r>
            <a:r>
              <a:rPr lang="en-US" altLang="zh-CN" sz="2400" dirty="0"/>
              <a:t>l</a:t>
            </a:r>
            <a:r>
              <a:rPr lang="zh-CN" altLang="en-US" sz="2400" dirty="0"/>
              <a:t>，和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c,d</a:t>
            </a:r>
            <a:r>
              <a:rPr lang="en-US" altLang="zh-CN" sz="2400" dirty="0"/>
              <a:t>] </a:t>
            </a:r>
            <a:r>
              <a:rPr lang="zh-CN" altLang="en-US" sz="2400" dirty="0"/>
              <a:t>中 </a:t>
            </a:r>
            <a:r>
              <a:rPr lang="en-US" altLang="zh-CN" sz="2400" dirty="0"/>
              <a:t>pre[r] </a:t>
            </a:r>
            <a:r>
              <a:rPr lang="zh-CN" altLang="en-US" sz="2400" dirty="0"/>
              <a:t>最大的 </a:t>
            </a:r>
            <a:r>
              <a:rPr lang="en-US" altLang="zh-CN" sz="2400" dirty="0"/>
              <a:t>r</a:t>
            </a:r>
            <a:r>
              <a:rPr lang="zh-CN" altLang="en-US" sz="2400" dirty="0"/>
              <a:t>。于是剩下的问题就是要求在答案为 </a:t>
            </a:r>
            <a:r>
              <a:rPr lang="en-US" altLang="zh-CN" sz="2400" dirty="0"/>
              <a:t>x </a:t>
            </a:r>
            <a:r>
              <a:rPr lang="zh-CN" altLang="en-US" sz="2400" dirty="0"/>
              <a:t>的意义下某个区间前缀和的最大或最小值。</a:t>
            </a:r>
            <a:endParaRPr lang="en-US" altLang="zh-CN" sz="2400" dirty="0"/>
          </a:p>
          <a:p>
            <a:r>
              <a:rPr lang="zh-CN" altLang="en-US" sz="2400" dirty="0"/>
              <a:t>考虑主席树维护，由于当 </a:t>
            </a:r>
            <a:r>
              <a:rPr lang="en-US" altLang="zh-CN" sz="2400" dirty="0"/>
              <a:t>x </a:t>
            </a:r>
            <a:r>
              <a:rPr lang="zh-CN" altLang="en-US" sz="2400" dirty="0"/>
              <a:t>从小到大的过程中权值总是某个点从 </a:t>
            </a:r>
            <a:r>
              <a:rPr lang="en-US" altLang="zh-CN" sz="2400" dirty="0"/>
              <a:t>-1 </a:t>
            </a:r>
            <a:r>
              <a:rPr lang="zh-CN" altLang="en-US" sz="2400" dirty="0"/>
              <a:t>到 </a:t>
            </a:r>
            <a:r>
              <a:rPr lang="en-US" altLang="zh-CN" sz="2400" dirty="0"/>
              <a:t>1 </a:t>
            </a:r>
            <a:r>
              <a:rPr lang="zh-CN" altLang="en-US" sz="2400" dirty="0"/>
              <a:t>变化的，所以每次对于前缀和数组的修改就是后缀加。</a:t>
            </a:r>
          </a:p>
        </p:txBody>
      </p:sp>
    </p:spTree>
    <p:extLst>
      <p:ext uri="{BB962C8B-B14F-4D97-AF65-F5344CB8AC3E}">
        <p14:creationId xmlns:p14="http://schemas.microsoft.com/office/powerpoint/2010/main" val="34185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D732-5D9D-4468-936F-21098662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4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D1165-D162-4D72-A5F6-538B7319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http://acm.hdu.edu.cn/showproblem.php?pid=5756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14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D07E-04F6-4BCF-BE2C-A339A26C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可持久化线段树（主席树）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0F3D1-7739-483D-A378-DDCAA3BF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维护所有历史版本的线段树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维护每一个节点的左右儿子和权值。每一次修改时对于每一个访问的点建立一个新的节点，将这个节点修改后的权值和左右儿子填入新点内（本身权值不变）。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7A587-C654-41A0-85E6-B8EE6ABD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2" y="4533900"/>
            <a:ext cx="8134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9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DC049-1587-4CB8-A560-022B9055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BFC3D-46BE-4615-A92F-08B9E25C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首先考虑 </a:t>
            </a:r>
            <a:r>
              <a:rPr lang="en-US" altLang="zh-CN" sz="2400" dirty="0"/>
              <a:t>good node </a:t>
            </a:r>
            <a:r>
              <a:rPr lang="zh-CN" altLang="en-US" sz="2400" dirty="0"/>
              <a:t>在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序上一定最多是 </a:t>
            </a:r>
            <a:r>
              <a:rPr lang="en-US" altLang="zh-CN" sz="2400" dirty="0"/>
              <a:t>k+1</a:t>
            </a:r>
            <a:r>
              <a:rPr lang="zh-CN" altLang="en-US" sz="2400" dirty="0"/>
              <a:t> 个连续的区间。</a:t>
            </a:r>
            <a:endParaRPr lang="en-US" altLang="zh-CN" sz="2400" dirty="0"/>
          </a:p>
          <a:p>
            <a:r>
              <a:rPr lang="zh-CN" altLang="en-US" sz="2400" dirty="0"/>
              <a:t>然后考虑对于每一个 </a:t>
            </a:r>
            <a:r>
              <a:rPr lang="en-US" altLang="zh-CN" sz="2400" dirty="0"/>
              <a:t>P</a:t>
            </a:r>
            <a:r>
              <a:rPr lang="zh-CN" altLang="en-US" sz="2400" dirty="0"/>
              <a:t>，用维护出它与其它的点的距离的最大值</a:t>
            </a:r>
            <a:r>
              <a:rPr lang="en-US" altLang="zh-CN" sz="2400" dirty="0"/>
              <a:t>/</a:t>
            </a:r>
            <a:r>
              <a:rPr lang="zh-CN" altLang="en-US" sz="2400" dirty="0"/>
              <a:t>最小值</a:t>
            </a:r>
            <a:r>
              <a:rPr lang="en-US" altLang="zh-CN" sz="2400" dirty="0"/>
              <a:t>/</a:t>
            </a:r>
            <a:r>
              <a:rPr lang="zh-CN" altLang="en-US" sz="2400" dirty="0"/>
              <a:t>和。考虑当 </a:t>
            </a:r>
            <a:r>
              <a:rPr lang="en-US" altLang="zh-CN" sz="2400" dirty="0"/>
              <a:t>P </a:t>
            </a:r>
            <a:r>
              <a:rPr lang="zh-CN" altLang="en-US" sz="2400" dirty="0"/>
              <a:t>变为其的某一个儿子 </a:t>
            </a:r>
            <a:r>
              <a:rPr lang="en-US" altLang="zh-CN" sz="2400" dirty="0"/>
              <a:t>to </a:t>
            </a:r>
            <a:r>
              <a:rPr lang="zh-CN" altLang="en-US" sz="2400" dirty="0"/>
              <a:t>时，</a:t>
            </a:r>
            <a:r>
              <a:rPr lang="en-US" altLang="zh-CN" sz="2400" dirty="0"/>
              <a:t>[beg[to],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[to]] </a:t>
            </a:r>
            <a:r>
              <a:rPr lang="zh-CN" altLang="en-US" sz="2400" dirty="0"/>
              <a:t>的距离会减 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[1,beg[to]-1],[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[to]+1,n] </a:t>
            </a:r>
            <a:r>
              <a:rPr lang="zh-CN" altLang="en-US" sz="2400" dirty="0"/>
              <a:t>的距离会加</a:t>
            </a:r>
            <a:r>
              <a:rPr lang="en-US" altLang="zh-CN" sz="2400" dirty="0"/>
              <a:t> 1</a:t>
            </a:r>
            <a:r>
              <a:rPr lang="zh-CN" altLang="en-US" sz="2400" dirty="0"/>
              <a:t>。那么根为 </a:t>
            </a:r>
            <a:r>
              <a:rPr lang="en-US" altLang="zh-CN" sz="2400" dirty="0"/>
              <a:t>to </a:t>
            </a:r>
            <a:r>
              <a:rPr lang="zh-CN" altLang="en-US" sz="2400" dirty="0"/>
              <a:t>的线段树是由根为 </a:t>
            </a:r>
            <a:r>
              <a:rPr lang="en-US" altLang="zh-CN" sz="2400" dirty="0"/>
              <a:t>P </a:t>
            </a:r>
            <a:r>
              <a:rPr lang="zh-CN" altLang="en-US" sz="2400" dirty="0"/>
              <a:t>的线段树修改几下得到的。于是用主席树维护即可。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O((n+\sum k)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85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512F-DC5C-4D7C-AC24-4AD23E7D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5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AADC8-AA42-4E3E-8372-B3E63EF4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http://acm.hdu.edu.cn/showproblem.php?pid=5118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07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EDA1-B104-4438-A052-70C7A36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solution1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C7DA0-F3B6-4437-AE3D-40F43D0E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考虑从一个点开始有多少个不同的字符串。这是一个普及组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]=\sum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 + 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对于每一个点，设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wson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表示 </a:t>
            </a:r>
            <a:r>
              <a:rPr lang="en-US" altLang="zh-CN" sz="2400" dirty="0"/>
              <a:t>i </a:t>
            </a:r>
            <a:r>
              <a:rPr lang="zh-CN" altLang="en-US" sz="2400" dirty="0"/>
              <a:t>的所有出边中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值最大的那个。设所有形如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wson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的边为重边，其它的边为轻边。可以发现，每次询问最多只会跳 </a:t>
            </a:r>
            <a:r>
              <a:rPr lang="en-US" altLang="zh-CN" sz="2400" dirty="0"/>
              <a:t>log </a:t>
            </a:r>
            <a:r>
              <a:rPr lang="zh-CN" altLang="en-US" sz="2400" dirty="0"/>
              <a:t>次轻边。</a:t>
            </a:r>
            <a:endParaRPr lang="en-US" altLang="zh-CN" sz="2400" dirty="0"/>
          </a:p>
          <a:p>
            <a:r>
              <a:rPr lang="zh-CN" altLang="en-US" sz="2400" dirty="0"/>
              <a:t>对于轻边，直接二分即可。考虑重边，由于重边是一个树形结构，直接树上倍增即可。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nlognlogw</a:t>
            </a:r>
            <a:r>
              <a:rPr lang="en-US" altLang="zh-CN" sz="2400" dirty="0"/>
              <a:t>) 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6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5C105-294D-4724-96AF-DA2BB39B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solution2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E01D7-230D-4E2A-B935-F0615591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这题有一个更暴力的做法。</a:t>
            </a:r>
            <a:endParaRPr lang="en-US" altLang="zh-CN" sz="2400" dirty="0"/>
          </a:p>
          <a:p>
            <a:r>
              <a:rPr lang="zh-CN" altLang="en-US" sz="2400" dirty="0"/>
              <a:t>考虑 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</a:t>
            </a:r>
            <a:r>
              <a:rPr lang="zh-CN" altLang="en-US" sz="2400" dirty="0"/>
              <a:t>表示从 </a:t>
            </a:r>
            <a:r>
              <a:rPr lang="en-US" altLang="zh-CN" sz="2400" dirty="0"/>
              <a:t>i </a:t>
            </a:r>
            <a:r>
              <a:rPr lang="zh-CN" altLang="en-US" sz="2400" dirty="0"/>
              <a:t>开始第 </a:t>
            </a:r>
            <a:r>
              <a:rPr lang="en-US" altLang="zh-CN" sz="2400" dirty="0"/>
              <a:t>j </a:t>
            </a:r>
            <a:r>
              <a:rPr lang="zh-CN" altLang="en-US" sz="2400" dirty="0"/>
              <a:t>小的串的长度。用平衡树维护它。考虑每次的转移需要支持的操作形如：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合并两颗平衡树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全局加 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插入一个值。</a:t>
            </a:r>
            <a:endParaRPr lang="en-US" altLang="zh-CN" sz="2400" dirty="0"/>
          </a:p>
          <a:p>
            <a:r>
              <a:rPr lang="zh-CN" altLang="en-US" sz="2400" dirty="0"/>
              <a:t>都可以用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fhq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treap</a:t>
            </a:r>
            <a:r>
              <a:rPr lang="en-US" altLang="zh-CN" sz="2400" dirty="0"/>
              <a:t> </a:t>
            </a:r>
            <a:r>
              <a:rPr lang="zh-CN" altLang="en-US" sz="2400" dirty="0"/>
              <a:t>实现，注意需要可持久化。如果大小</a:t>
            </a:r>
            <a:r>
              <a:rPr lang="en-US" altLang="zh-CN" sz="2400" dirty="0"/>
              <a:t> &gt;1e8 </a:t>
            </a:r>
            <a:r>
              <a:rPr lang="zh-CN" altLang="en-US" sz="2400" dirty="0"/>
              <a:t>可以把多的点删掉，这样可以保证树高是 </a:t>
            </a:r>
            <a:r>
              <a:rPr lang="en-US" altLang="zh-CN" sz="2400" dirty="0"/>
              <a:t>log </a:t>
            </a:r>
            <a:r>
              <a:rPr lang="zh-CN" altLang="en-US" sz="2400" dirty="0"/>
              <a:t>级别的。</a:t>
            </a:r>
          </a:p>
        </p:txBody>
      </p:sp>
    </p:spTree>
    <p:extLst>
      <p:ext uri="{BB962C8B-B14F-4D97-AF65-F5344CB8AC3E}">
        <p14:creationId xmlns:p14="http://schemas.microsoft.com/office/powerpoint/2010/main" val="9509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D0D-25AF-411C-A2C6-C3F0E02F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6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FB2EC-3D97-49AC-8F1B-8483CBA9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https://codeforces.com/contest/1340/problem/F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80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B615-F7E4-4DE2-9048-9773EABA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75685-9580-42F8-B32B-8D74AE7A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考虑对于一个区间，如果它不能够不断地通过消除相邻的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-x</a:t>
            </a:r>
            <a:r>
              <a:rPr lang="zh-CN" altLang="en-US" sz="2400" dirty="0"/>
              <a:t>的操作，变成一个</a:t>
            </a:r>
            <a:r>
              <a:rPr lang="zh-CN" altLang="en-US" sz="2400"/>
              <a:t>前面都是正数</a:t>
            </a:r>
            <a:r>
              <a:rPr lang="zh-CN" altLang="en-US" sz="2400" dirty="0"/>
              <a:t>，</a:t>
            </a:r>
            <a:r>
              <a:rPr lang="zh-CN" altLang="en-US" sz="2400"/>
              <a:t>后面都是负数</a:t>
            </a:r>
            <a:r>
              <a:rPr lang="zh-CN" altLang="en-US" sz="2400" dirty="0"/>
              <a:t>的序列，那么我们称这个区间是不好的。</a:t>
            </a:r>
            <a:endParaRPr lang="en-US" altLang="zh-CN" sz="2400" dirty="0"/>
          </a:p>
          <a:p>
            <a:r>
              <a:rPr lang="zh-CN" altLang="en-US" sz="2400" dirty="0"/>
              <a:t>如果一个区间是不好的，那么它跟任意一个区间拼起来，一定也是不好的，证明可以分类讨论。</a:t>
            </a:r>
            <a:endParaRPr lang="en-US" altLang="zh-CN" sz="2400" dirty="0"/>
          </a:p>
          <a:p>
            <a:r>
              <a:rPr lang="zh-CN" altLang="en-US" sz="2400" dirty="0"/>
              <a:t>于是我们可以不用考虑不好的区间，发现区间是可以合并的，于是考虑用线段树维护。考虑判断能不能匹配的时候要哈希一下，还需要合并两个序列，和分离序列。于是考虑每个节点用可持久化平衡树维护两个括号序列即可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O(nlog^2n)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71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7244B-B981-455F-BBA3-9CECDC6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C6F65-5EDD-4787-BC8B-650F93C0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https://loj.ac/p/2551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https://uoj.ac/problem/29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https://loj.ac/p/2310</a:t>
            </a:r>
            <a:endParaRPr lang="en-US" altLang="zh-CN" dirty="0"/>
          </a:p>
          <a:p>
            <a:r>
              <a:rPr lang="en-US" altLang="zh-CN">
                <a:hlinkClick r:id="rId5"/>
              </a:rPr>
              <a:t>https://codeforces.ml/contest/702/problem/F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90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8291E-D2A5-4886-AF84-F2DD9C045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r>
              <a:rPr lang="en-US" altLang="zh-CN"/>
              <a:t>for listening!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A70FD-B97C-45EB-8F3B-D2CB4A105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0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BD35F-D59D-4F7C-ACE0-863CDE3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DCB4A-FDDF-4828-8D41-6B4CAF89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https://codeforces.com/contest/323/problem/C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26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A5B1-5908-42B4-AAF2-6F9E5FE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1398-F4FB-4F05-831D-DB8A90C0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经典的强制在线二维数点问题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考虑对于第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时刻维护前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行有哪些列有点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每次单点修改，用主席树维护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答案就是</a:t>
            </a:r>
            <a:r>
              <a:rPr lang="en-US" altLang="zh-CN" sz="2400" dirty="0"/>
              <a:t> r1 </a:t>
            </a:r>
            <a:r>
              <a:rPr lang="zh-CN" altLang="en-US" sz="2400" dirty="0"/>
              <a:t>时刻的线段树 </a:t>
            </a:r>
            <a:r>
              <a:rPr lang="en-US" altLang="zh-CN" sz="2400" dirty="0"/>
              <a:t>[l2,r2] </a:t>
            </a:r>
            <a:r>
              <a:rPr lang="zh-CN" altLang="en-US" sz="2400" dirty="0"/>
              <a:t>的和</a:t>
            </a:r>
            <a:r>
              <a:rPr lang="en-US" altLang="zh-CN" sz="2400" dirty="0"/>
              <a:t>– (l1-1) </a:t>
            </a:r>
            <a:r>
              <a:rPr lang="zh-CN" altLang="en-US" sz="2400" dirty="0"/>
              <a:t>时刻的线段树</a:t>
            </a:r>
            <a:r>
              <a:rPr lang="en-US" altLang="zh-CN" sz="2400" dirty="0"/>
              <a:t>[l2,r2] </a:t>
            </a:r>
            <a:r>
              <a:rPr lang="zh-CN" altLang="en-US" sz="2400" dirty="0"/>
              <a:t>的和。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6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68C1-96CB-49B9-A9F6-31CCC977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245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可持久化数组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61F1F-723D-4BF3-84E4-95EE3B14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等价于可持久化线段树</a:t>
            </a:r>
          </a:p>
        </p:txBody>
      </p:sp>
    </p:spTree>
    <p:extLst>
      <p:ext uri="{BB962C8B-B14F-4D97-AF65-F5344CB8AC3E}">
        <p14:creationId xmlns:p14="http://schemas.microsoft.com/office/powerpoint/2010/main" val="57382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4D86-17FB-43AB-B8E5-7A993841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可持久化并查集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0D673-01E8-4C29-9E81-9CC4C3E1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直接可持久化 </a:t>
            </a:r>
            <a:r>
              <a:rPr lang="en-US" altLang="zh-CN" sz="2400" dirty="0"/>
              <a:t>parent </a:t>
            </a:r>
            <a:r>
              <a:rPr lang="zh-CN" altLang="en-US" sz="2400" dirty="0"/>
              <a:t>数组即可</a:t>
            </a:r>
          </a:p>
        </p:txBody>
      </p:sp>
    </p:spTree>
    <p:extLst>
      <p:ext uri="{BB962C8B-B14F-4D97-AF65-F5344CB8AC3E}">
        <p14:creationId xmlns:p14="http://schemas.microsoft.com/office/powerpoint/2010/main" val="63524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5382E-E56C-4D38-B377-120C1B7A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2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ED02A-400C-477E-A857-DD2FBD44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https://loj.ac/p/2718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02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EA42-DE0F-4012-B862-143AF24F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843A8-6D9A-4A02-9F19-A979B727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考虑先求出 </a:t>
            </a:r>
            <a:r>
              <a:rPr lang="en-US" altLang="zh-CN" sz="2400" dirty="0"/>
              <a:t>1 </a:t>
            </a:r>
            <a:r>
              <a:rPr lang="zh-CN" altLang="en-US" sz="2400" dirty="0"/>
              <a:t>号点到其它每一个点的最短距离，设其为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[x]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考虑对于每一个询问，如果保留海拔高于当前水位线的边，答案就是询问点所在的连通块内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 </a:t>
            </a:r>
            <a:r>
              <a:rPr lang="zh-CN" altLang="en-US" sz="2400" dirty="0"/>
              <a:t>最小值。</a:t>
            </a:r>
            <a:endParaRPr lang="en-US" altLang="zh-CN" sz="2400" dirty="0"/>
          </a:p>
          <a:p>
            <a:r>
              <a:rPr lang="zh-CN" altLang="en-US" sz="2400" dirty="0"/>
              <a:t>考虑当水位线逐渐降低时，可通行的边只加不减。于是考虑将所有边按照海拔从大到小的顺序依次加入，使用可持久化并查集维护连通关系和每个连通块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 </a:t>
            </a:r>
            <a:r>
              <a:rPr lang="zh-CN" altLang="en-US" sz="2400" dirty="0"/>
              <a:t>的最小值。</a:t>
            </a:r>
            <a:endParaRPr lang="en-US" altLang="zh-CN" sz="2400" dirty="0"/>
          </a:p>
          <a:p>
            <a:r>
              <a:rPr lang="zh-CN" altLang="en-US" sz="2400" dirty="0"/>
              <a:t>询问时直接二分当前访问哪个版本的并查集即可。</a:t>
            </a:r>
          </a:p>
        </p:txBody>
      </p:sp>
    </p:spTree>
    <p:extLst>
      <p:ext uri="{BB962C8B-B14F-4D97-AF65-F5344CB8AC3E}">
        <p14:creationId xmlns:p14="http://schemas.microsoft.com/office/powerpoint/2010/main" val="2471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D171E-5DD8-46F5-9CA8-89DC5032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可持久化平衡树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D2ED2-7957-41CD-B1F9-4478DA3D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目前只有非旋 </a:t>
            </a:r>
            <a:r>
              <a:rPr lang="en-US" altLang="zh-CN" sz="2400" dirty="0" err="1"/>
              <a:t>treap</a:t>
            </a:r>
            <a:r>
              <a:rPr lang="en-US" altLang="zh-CN" sz="2400" dirty="0"/>
              <a:t> </a:t>
            </a:r>
            <a:r>
              <a:rPr lang="zh-CN" altLang="en-US" sz="2400" dirty="0"/>
              <a:t>支持可持久化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方式：类似主席树，对于每一个访问到的需要修改的点，新建一个点即可。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80426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Words>1570</Words>
  <Application>Microsoft Office PowerPoint</Application>
  <PresentationFormat>宽屏</PresentationFormat>
  <Paragraphs>92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平面</vt:lpstr>
      <vt:lpstr>可持久化数据结构</vt:lpstr>
      <vt:lpstr>可持久化线段树（主席树）</vt:lpstr>
      <vt:lpstr>例题1</vt:lpstr>
      <vt:lpstr>Solution</vt:lpstr>
      <vt:lpstr>可持久化数组</vt:lpstr>
      <vt:lpstr>可持久化并查集</vt:lpstr>
      <vt:lpstr>例题2</vt:lpstr>
      <vt:lpstr>Solution</vt:lpstr>
      <vt:lpstr>可持久化平衡树</vt:lpstr>
      <vt:lpstr>可持久化字典树</vt:lpstr>
      <vt:lpstr>例题3</vt:lpstr>
      <vt:lpstr>Solution</vt:lpstr>
      <vt:lpstr>习题1</vt:lpstr>
      <vt:lpstr>Solution</vt:lpstr>
      <vt:lpstr>习题2</vt:lpstr>
      <vt:lpstr>Solution</vt:lpstr>
      <vt:lpstr>习题3</vt:lpstr>
      <vt:lpstr>Solution</vt:lpstr>
      <vt:lpstr>习题4</vt:lpstr>
      <vt:lpstr>Solution</vt:lpstr>
      <vt:lpstr>习题5</vt:lpstr>
      <vt:lpstr>solution1</vt:lpstr>
      <vt:lpstr>solution2</vt:lpstr>
      <vt:lpstr>习题6</vt:lpstr>
      <vt:lpstr>solution</vt:lpstr>
      <vt:lpstr>课后练习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杂题选讲</dc:title>
  <dc:creator>l qs</dc:creator>
  <cp:lastModifiedBy>wang zeyuan</cp:lastModifiedBy>
  <cp:revision>180</cp:revision>
  <dcterms:created xsi:type="dcterms:W3CDTF">2020-10-01T01:32:42Z</dcterms:created>
  <dcterms:modified xsi:type="dcterms:W3CDTF">2021-07-25T15:39:24Z</dcterms:modified>
</cp:coreProperties>
</file>