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62" r:id="rId3"/>
    <p:sldId id="263" r:id="rId4"/>
    <p:sldId id="264" r:id="rId5"/>
    <p:sldId id="366" r:id="rId6"/>
    <p:sldId id="265" r:id="rId7"/>
    <p:sldId id="266" r:id="rId8"/>
    <p:sldId id="367" r:id="rId9"/>
    <p:sldId id="257" r:id="rId10"/>
    <p:sldId id="354" r:id="rId11"/>
    <p:sldId id="258" r:id="rId12"/>
    <p:sldId id="259" r:id="rId13"/>
    <p:sldId id="260" r:id="rId14"/>
    <p:sldId id="261" r:id="rId15"/>
    <p:sldId id="357" r:id="rId16"/>
    <p:sldId id="358" r:id="rId17"/>
    <p:sldId id="359" r:id="rId18"/>
    <p:sldId id="360" r:id="rId19"/>
    <p:sldId id="361" r:id="rId20"/>
    <p:sldId id="362" r:id="rId21"/>
    <p:sldId id="369" r:id="rId22"/>
    <p:sldId id="368" r:id="rId23"/>
    <p:sldId id="363" r:id="rId24"/>
    <p:sldId id="365" r:id="rId25"/>
    <p:sldId id="352" r:id="rId26"/>
    <p:sldId id="353" r:id="rId27"/>
    <p:sldId id="287" r:id="rId28"/>
    <p:sldId id="288" r:id="rId29"/>
    <p:sldId id="281" r:id="rId30"/>
    <p:sldId id="286" r:id="rId31"/>
    <p:sldId id="355" r:id="rId32"/>
    <p:sldId id="356" r:id="rId33"/>
    <p:sldId id="370" r:id="rId34"/>
    <p:sldId id="313" r:id="rId35"/>
    <p:sldId id="314" r:id="rId36"/>
    <p:sldId id="364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379" y="-8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30898-7840-4EE9-BB9E-69BA99E351FF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15789-6FC8-4E29-ABCD-0ACDA35EC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167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15789-6FC8-4E29-ABCD-0ACDA35EC02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882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F52B-04B5-43CD-AFEF-9A6C9DBB2AE3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5E776-3803-43DC-A534-18410425F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77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F52B-04B5-43CD-AFEF-9A6C9DBB2AE3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5E776-3803-43DC-A534-18410425F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1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F52B-04B5-43CD-AFEF-9A6C9DBB2AE3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5E776-3803-43DC-A534-18410425F24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496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F52B-04B5-43CD-AFEF-9A6C9DBB2AE3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5E776-3803-43DC-A534-18410425F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881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F52B-04B5-43CD-AFEF-9A6C9DBB2AE3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5E776-3803-43DC-A534-18410425F24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1346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F52B-04B5-43CD-AFEF-9A6C9DBB2AE3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5E776-3803-43DC-A534-18410425F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05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F52B-04B5-43CD-AFEF-9A6C9DBB2AE3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5E776-3803-43DC-A534-18410425F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314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F52B-04B5-43CD-AFEF-9A6C9DBB2AE3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5E776-3803-43DC-A534-18410425F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70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F52B-04B5-43CD-AFEF-9A6C9DBB2AE3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5E776-3803-43DC-A534-18410425F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66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F52B-04B5-43CD-AFEF-9A6C9DBB2AE3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5E776-3803-43DC-A534-18410425F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73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F52B-04B5-43CD-AFEF-9A6C9DBB2AE3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5E776-3803-43DC-A534-18410425F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82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F52B-04B5-43CD-AFEF-9A6C9DBB2AE3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5E776-3803-43DC-A534-18410425F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15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F52B-04B5-43CD-AFEF-9A6C9DBB2AE3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5E776-3803-43DC-A534-18410425F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29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F52B-04B5-43CD-AFEF-9A6C9DBB2AE3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5E776-3803-43DC-A534-18410425F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57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F52B-04B5-43CD-AFEF-9A6C9DBB2AE3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5E776-3803-43DC-A534-18410425F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20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F52B-04B5-43CD-AFEF-9A6C9DBB2AE3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5E776-3803-43DC-A534-18410425F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97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4F52B-04B5-43CD-AFEF-9A6C9DBB2AE3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75E776-3803-43DC-A534-18410425F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76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problem/P400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276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2763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276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2765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276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2774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125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acm.hdu.edu.cn/showproblem.php?pid=5457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vjudge.net/problem/TopCoder-1215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398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25735-BDD5-4382-B9EA-CF258A5E0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网络流选讲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4C3320-9AAA-494A-84F2-544F68F295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南京外国语学校 王泽远</a:t>
            </a:r>
          </a:p>
        </p:txBody>
      </p:sp>
    </p:spTree>
    <p:extLst>
      <p:ext uri="{BB962C8B-B14F-4D97-AF65-F5344CB8AC3E}">
        <p14:creationId xmlns:p14="http://schemas.microsoft.com/office/powerpoint/2010/main" val="1655248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B2A40-A2DE-4366-9E92-050152085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Hall </a:t>
            </a:r>
            <a:r>
              <a:rPr lang="zh-CN" altLang="en-US"/>
              <a:t>定理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12BCB-38CB-4C3F-A6F0-A988988C1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判定二分图是否存在完美匹配的定理。设 </a:t>
            </a:r>
            <a:r>
              <a:rPr lang="en-US" altLang="zh-CN"/>
              <a:t>S </a:t>
            </a:r>
            <a:r>
              <a:rPr lang="zh-CN" altLang="en-US"/>
              <a:t>表示左侧的一个点集，</a:t>
            </a:r>
            <a:r>
              <a:rPr lang="en-US" altLang="zh-CN"/>
              <a:t>N(S) </a:t>
            </a:r>
            <a:r>
              <a:rPr lang="zh-CN" altLang="en-US"/>
              <a:t>表示从 </a:t>
            </a:r>
            <a:r>
              <a:rPr lang="en-US" altLang="zh-CN"/>
              <a:t>S </a:t>
            </a:r>
            <a:r>
              <a:rPr lang="zh-CN" altLang="en-US"/>
              <a:t>连出的边另一端构成的点集。</a:t>
            </a:r>
            <a:endParaRPr lang="en-US" altLang="zh-CN"/>
          </a:p>
          <a:p>
            <a:r>
              <a:rPr lang="en-US" altLang="zh-CN"/>
              <a:t>Hall </a:t>
            </a:r>
            <a:r>
              <a:rPr lang="zh-CN" altLang="en-US"/>
              <a:t>定理：二分图存在完美匹配当且仅当对于任意 </a:t>
            </a:r>
            <a:r>
              <a:rPr lang="en-US" altLang="zh-CN"/>
              <a:t>S</a:t>
            </a:r>
            <a:r>
              <a:rPr lang="zh-CN" altLang="en-US"/>
              <a:t>，</a:t>
            </a:r>
            <a:r>
              <a:rPr lang="en-US" altLang="zh-CN"/>
              <a:t>|N(S)|&gt;=|S|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5262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C88DF-6290-4EE1-845A-1AC4EDFF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匈牙利算法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C04670-7E60-40AF-8131-7BD2B1919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每次贪心的尽量找一条增广路，找不到就无解。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2A3835-4FEC-445F-BD2B-417D4970B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237" y="372162"/>
            <a:ext cx="60579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0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F3228-56B2-4F10-8B0F-93ECD8F7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二分图最大权匹配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9D59AE-C5C0-4B87-A125-A60337382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给定一个左侧 </a:t>
            </a:r>
            <a:r>
              <a:rPr lang="en-US" altLang="zh-CN"/>
              <a:t>n </a:t>
            </a:r>
            <a:r>
              <a:rPr lang="zh-CN" altLang="en-US"/>
              <a:t>个点右侧 </a:t>
            </a:r>
            <a:r>
              <a:rPr lang="en-US" altLang="zh-CN"/>
              <a:t>n </a:t>
            </a:r>
            <a:r>
              <a:rPr lang="zh-CN" altLang="en-US"/>
              <a:t>个点的带权二分图，你需要选出 </a:t>
            </a:r>
            <a:r>
              <a:rPr lang="en-US" altLang="zh-CN"/>
              <a:t>n </a:t>
            </a:r>
            <a:r>
              <a:rPr lang="zh-CN" altLang="en-US"/>
              <a:t>条端点不交的边，使得总边权和最大。</a:t>
            </a:r>
            <a:endParaRPr lang="en-US" altLang="zh-CN"/>
          </a:p>
          <a:p>
            <a:r>
              <a:rPr lang="zh-CN" altLang="en-US"/>
              <a:t>一般可以使用最小费用流解决。当然也存在 </a:t>
            </a:r>
            <a:r>
              <a:rPr lang="en-US" altLang="zh-CN"/>
              <a:t>O(n^3) </a:t>
            </a:r>
            <a:r>
              <a:rPr lang="zh-CN" altLang="en-US"/>
              <a:t>的 </a:t>
            </a:r>
            <a:r>
              <a:rPr lang="en-US" altLang="zh-CN"/>
              <a:t>KM </a:t>
            </a:r>
            <a:r>
              <a:rPr lang="zh-CN" altLang="en-US"/>
              <a:t>算法。</a:t>
            </a:r>
          </a:p>
        </p:txBody>
      </p:sp>
    </p:spTree>
    <p:extLst>
      <p:ext uri="{BB962C8B-B14F-4D97-AF65-F5344CB8AC3E}">
        <p14:creationId xmlns:p14="http://schemas.microsoft.com/office/powerpoint/2010/main" val="112560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BDB5B-2FAD-4087-9CFD-7E80B100D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KM </a:t>
            </a:r>
            <a:r>
              <a:rPr lang="zh-CN" altLang="en-US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203732-2076-47F8-B905-643A4182B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017214" cy="3880773"/>
          </a:xfrm>
        </p:spPr>
        <p:txBody>
          <a:bodyPr/>
          <a:lstStyle/>
          <a:p>
            <a:r>
              <a:rPr lang="zh-CN" altLang="en-US"/>
              <a:t>有兴趣的同学可以自行了解 </a:t>
            </a:r>
            <a:r>
              <a:rPr lang="en-US" altLang="zh-CN"/>
              <a:t>O(n^3) </a:t>
            </a:r>
            <a:r>
              <a:rPr lang="zh-CN" altLang="en-US"/>
              <a:t>的 </a:t>
            </a:r>
            <a:r>
              <a:rPr lang="en-US" altLang="zh-CN"/>
              <a:t>bfs </a:t>
            </a:r>
            <a:r>
              <a:rPr lang="zh-CN" altLang="en-US"/>
              <a:t>版 </a:t>
            </a:r>
            <a:r>
              <a:rPr lang="en-US" altLang="zh-CN"/>
              <a:t>KM</a:t>
            </a:r>
            <a:r>
              <a:rPr lang="zh-CN" altLang="en-US"/>
              <a:t>，</a:t>
            </a:r>
            <a:r>
              <a:rPr lang="en-US" altLang="zh-CN"/>
              <a:t>O(n^4) </a:t>
            </a:r>
            <a:r>
              <a:rPr lang="zh-CN" altLang="en-US"/>
              <a:t>的 </a:t>
            </a:r>
            <a:r>
              <a:rPr lang="en-US" altLang="zh-CN"/>
              <a:t>KM </a:t>
            </a:r>
            <a:r>
              <a:rPr lang="zh-CN" altLang="en-US"/>
              <a:t>一般跑不过最小费用流。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23E95D-5810-418C-943E-8569DFE77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344" y="90487"/>
            <a:ext cx="5086350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58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BFC17-DC44-4E5D-A458-FEE61054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洛谷 </a:t>
            </a:r>
            <a:r>
              <a:rPr lang="en-US" altLang="zh-CN"/>
              <a:t>P4001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088BE-0144-4A0F-A330-4381BC35B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hlinkClick r:id="rId3"/>
              </a:rPr>
              <a:t>https://www.luogu.com.cn/problem/P4001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962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BFC17-DC44-4E5D-A458-FEE61054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洛谷 </a:t>
            </a:r>
            <a:r>
              <a:rPr lang="en-US" altLang="zh-CN"/>
              <a:t>P2762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088BE-0144-4A0F-A330-4381BC35B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hlinkClick r:id="rId2"/>
              </a:rPr>
              <a:t>https://www.luogu.com.cn/problem/P2762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105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BFC17-DC44-4E5D-A458-FEE61054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洛谷 </a:t>
            </a:r>
            <a:r>
              <a:rPr lang="en-US" altLang="zh-CN"/>
              <a:t>P2763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088BE-0144-4A0F-A330-4381BC35B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hlinkClick r:id="rId2"/>
              </a:rPr>
              <a:t>https://www.luogu.com.cn/problem/P2763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365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BFC17-DC44-4E5D-A458-FEE61054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洛谷 </a:t>
            </a:r>
            <a:r>
              <a:rPr lang="en-US" altLang="zh-CN"/>
              <a:t>P2764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088BE-0144-4A0F-A330-4381BC35B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hlinkClick r:id="rId2"/>
              </a:rPr>
              <a:t>https://www.luogu.com.cn/problem/P2764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373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BFC17-DC44-4E5D-A458-FEE61054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洛谷 </a:t>
            </a:r>
            <a:r>
              <a:rPr lang="en-US" altLang="zh-CN"/>
              <a:t>P2765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088BE-0144-4A0F-A330-4381BC35B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hlinkClick r:id="rId2"/>
              </a:rPr>
              <a:t>https://www.luogu.com.cn/problem/P2765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699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BFC17-DC44-4E5D-A458-FEE61054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洛谷 </a:t>
            </a:r>
            <a:r>
              <a:rPr lang="en-US" altLang="zh-CN"/>
              <a:t>P2766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088BE-0144-4A0F-A330-4381BC35B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hlinkClick r:id="rId2"/>
              </a:rPr>
              <a:t>https://www.luogu.com.cn/problem/P2766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936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FBF8D-95E2-4182-BD09-513E43E1B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908A4-6B17-4119-81C6-8A7FA0D62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一个有向图，存在源点 </a:t>
            </a:r>
            <a:r>
              <a:rPr lang="en-US" altLang="zh-CN" dirty="0"/>
              <a:t>S </a:t>
            </a:r>
            <a:r>
              <a:rPr lang="zh-CN" altLang="en-US" dirty="0"/>
              <a:t>和汇点 </a:t>
            </a:r>
            <a:r>
              <a:rPr lang="en-US" altLang="zh-CN" dirty="0"/>
              <a:t>T</a:t>
            </a:r>
            <a:r>
              <a:rPr lang="zh-CN" altLang="en-US" dirty="0"/>
              <a:t>，每条边有一个流量，求从 </a:t>
            </a:r>
            <a:r>
              <a:rPr lang="en-US" altLang="zh-CN" dirty="0"/>
              <a:t>S </a:t>
            </a:r>
            <a:r>
              <a:rPr lang="zh-CN" altLang="en-US" dirty="0"/>
              <a:t>到 </a:t>
            </a:r>
            <a:r>
              <a:rPr lang="en-US" altLang="zh-CN" dirty="0"/>
              <a:t>T </a:t>
            </a:r>
            <a:r>
              <a:rPr lang="zh-CN" altLang="en-US" dirty="0"/>
              <a:t>最多能经过多少流量。</a:t>
            </a:r>
            <a:endParaRPr lang="en-US" altLang="zh-CN" dirty="0"/>
          </a:p>
          <a:p>
            <a:r>
              <a:rPr lang="zh-CN" altLang="en-US" dirty="0"/>
              <a:t>最大流</a:t>
            </a:r>
            <a:r>
              <a:rPr lang="en-US" altLang="zh-CN" dirty="0"/>
              <a:t>-</a:t>
            </a:r>
            <a:r>
              <a:rPr lang="zh-CN" altLang="en-US" dirty="0"/>
              <a:t>最小割定理：最大流</a:t>
            </a:r>
            <a:r>
              <a:rPr lang="en-US" altLang="zh-CN" dirty="0"/>
              <a:t>=</a:t>
            </a:r>
            <a:r>
              <a:rPr lang="zh-CN" altLang="en-US" dirty="0"/>
              <a:t>最小割。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6756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BFC17-DC44-4E5D-A458-FEE61054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洛谷 </a:t>
            </a:r>
            <a:r>
              <a:rPr lang="en-US" altLang="zh-CN"/>
              <a:t>P2774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088BE-0144-4A0F-A330-4381BC35B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hlinkClick r:id="rId2"/>
              </a:rPr>
              <a:t>https://www.luogu.com.cn/problem/P2774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267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5CD16-611E-492D-8E82-95331FCF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经典模型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5C58B73-6796-46E9-A5E6-1EEB19A4D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90" y="2207190"/>
            <a:ext cx="8596312" cy="1221810"/>
          </a:xfrm>
        </p:spPr>
      </p:pic>
    </p:spTree>
    <p:extLst>
      <p:ext uri="{BB962C8B-B14F-4D97-AF65-F5344CB8AC3E}">
        <p14:creationId xmlns:p14="http://schemas.microsoft.com/office/powerpoint/2010/main" val="3224672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0F5B5-050E-4A88-95FF-52CE41F3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BZOJ3232 </a:t>
            </a:r>
            <a:r>
              <a:rPr lang="zh-CN" altLang="en-US" dirty="0"/>
              <a:t>圈地游戏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74307C5-63DA-4C99-8D33-434BAA32B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60" y="1635565"/>
            <a:ext cx="8655106" cy="4318000"/>
          </a:xfrm>
        </p:spPr>
      </p:pic>
    </p:spTree>
    <p:extLst>
      <p:ext uri="{BB962C8B-B14F-4D97-AF65-F5344CB8AC3E}">
        <p14:creationId xmlns:p14="http://schemas.microsoft.com/office/powerpoint/2010/main" val="2814911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BFC17-DC44-4E5D-A458-FEE61054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洛谷 </a:t>
            </a:r>
            <a:r>
              <a:rPr lang="en-US" altLang="zh-CN"/>
              <a:t>P1251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088BE-0144-4A0F-A330-4381BC35B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hlinkClick r:id="rId2"/>
              </a:rPr>
              <a:t>https://www.luogu.com.cn/problem/P1251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098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34205-72CC-4778-A70D-851053837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5E2C2D-2870-4225-B840-0B68DC7D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842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493FD-9D9D-4FA6-9696-7C7B2F9C4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ARC080F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66FB7-7BCC-467A-9680-052291AB0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有无穷个硬币，初始有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n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个正面向上，其余均正面向下。</a:t>
            </a:r>
            <a:br>
              <a:rPr lang="zh-CN" altLang="en-US"/>
            </a:b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你每次可以选择一个奇质数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p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，并将连续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p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个硬币都翻转。</a:t>
            </a:r>
            <a:br>
              <a:rPr lang="zh-CN" altLang="en-US"/>
            </a:b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问最小操作次数使得所有硬币均正面向下。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n&lt;=200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085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F92EE-B203-4101-B50E-A464764E1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DED6A6-70B2-4A7C-8D73-0FE6BB6C9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不妨考虑差分。差分后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的数量一定为偶数。</a:t>
            </a:r>
            <a:br>
              <a:rPr lang="zh-CN" altLang="en-US"/>
            </a:b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然后一次操作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[l,r]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会翻转两端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l-1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与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r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br>
              <a:rPr lang="zh-CN" altLang="en-US"/>
            </a:b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现在问题变成两两配对使得操作次数尽量少。</a:t>
            </a:r>
            <a:br>
              <a:rPr lang="zh-CN" altLang="en-US"/>
            </a:b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有三种情况：</a:t>
            </a:r>
            <a:br>
              <a:rPr lang="zh-CN" altLang="en-US"/>
            </a:b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、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|i-j|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是奇质数，那么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步即可。</a:t>
            </a:r>
            <a:br>
              <a:rPr lang="zh-CN" altLang="en-US"/>
            </a:b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2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、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|i-j|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是偶数，那么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2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步即可。（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2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可以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5-3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4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可以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7-3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&gt;=6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的可以哥德巴赫猜想）</a:t>
            </a:r>
            <a:br>
              <a:rPr lang="zh-CN" altLang="en-US"/>
            </a:b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3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、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|i-j|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是奇非质数，那么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3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步即可。（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可以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7-3-3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，然后最小的奇合数是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9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&gt;=9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的可以拆分成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3+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一个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&gt;=6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的偶数，可以哥德巴赫猜想）</a:t>
            </a:r>
            <a:br>
              <a:rPr lang="zh-CN" altLang="en-US"/>
            </a:b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按奇偶变成二分图，希望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的情况尽量多（跑二分图匹配），剩余每边分别尽量用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2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的情况，最后如果两边没消完就补一次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3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的情况。</a:t>
            </a:r>
            <a:endParaRPr lang="en-US" altLang="zh-CN" b="0" i="0">
              <a:solidFill>
                <a:srgbClr val="4D4D4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zh-CN" altLang="en-US"/>
              <a:t>复杂度 </a:t>
            </a:r>
            <a:r>
              <a:rPr lang="en-US" altLang="zh-CN"/>
              <a:t>O(n^3)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88202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4BFE3-9251-498C-8884-DD08F023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300" dirty="0"/>
              <a:t>Hold Your Hand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D1AA1C-674C-4CE3-8572-21AA342EB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https://acm.hdu.edu.cn/showproblem.php?pid=5457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780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C549C-69BE-4DBB-9D58-F1C7AB1C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Solution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A823C-AF1D-4723-ABCB-7693F233A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考虑将所有讨厌的数建成一个 </a:t>
            </a:r>
            <a:r>
              <a:rPr lang="en-US" altLang="zh-CN" sz="2400" dirty="0" err="1"/>
              <a:t>trie</a:t>
            </a:r>
            <a:r>
              <a:rPr lang="en-US" altLang="zh-CN" sz="2400" dirty="0"/>
              <a:t> </a:t>
            </a:r>
            <a:r>
              <a:rPr lang="zh-CN" altLang="en-US" sz="2400" dirty="0"/>
              <a:t>树，然后再将它们的反串也建成一个 </a:t>
            </a:r>
            <a:r>
              <a:rPr lang="en-US" altLang="zh-CN" sz="2400" dirty="0" err="1"/>
              <a:t>trie</a:t>
            </a:r>
            <a:r>
              <a:rPr lang="en-US" altLang="zh-CN" sz="2400" dirty="0"/>
              <a:t> </a:t>
            </a:r>
            <a:r>
              <a:rPr lang="zh-CN" altLang="en-US" sz="2400" dirty="0"/>
              <a:t>树，将两个 </a:t>
            </a:r>
            <a:r>
              <a:rPr lang="en-US" altLang="zh-CN" sz="2400" dirty="0" err="1"/>
              <a:t>trie</a:t>
            </a:r>
            <a:r>
              <a:rPr lang="en-US" altLang="zh-CN" sz="2400" dirty="0"/>
              <a:t> </a:t>
            </a:r>
            <a:r>
              <a:rPr lang="zh-CN" altLang="en-US" sz="2400" dirty="0"/>
              <a:t>树的对应的叶子节点都连起来。</a:t>
            </a:r>
            <a:endParaRPr lang="en-US" altLang="zh-CN" sz="2400" dirty="0"/>
          </a:p>
          <a:p>
            <a:r>
              <a:rPr lang="zh-CN" altLang="en-US" sz="2400" dirty="0"/>
              <a:t>考虑一次操作是可以将某棵 </a:t>
            </a:r>
            <a:r>
              <a:rPr lang="en-US" altLang="zh-CN" sz="2400" dirty="0" err="1"/>
              <a:t>trie</a:t>
            </a:r>
            <a:r>
              <a:rPr lang="en-US" altLang="zh-CN" sz="2400" dirty="0"/>
              <a:t> </a:t>
            </a:r>
            <a:r>
              <a:rPr lang="zh-CN" altLang="en-US" sz="2400" dirty="0"/>
              <a:t>树上的一条边下面的所有数都 </a:t>
            </a:r>
            <a:r>
              <a:rPr lang="en-US" altLang="zh-CN" sz="2400" dirty="0"/>
              <a:t>ban </a:t>
            </a:r>
            <a:r>
              <a:rPr lang="zh-CN" altLang="en-US" sz="2400" dirty="0"/>
              <a:t>掉，可以看成是将那条边断掉，最后要使得两棵 </a:t>
            </a:r>
            <a:r>
              <a:rPr lang="en-US" altLang="zh-CN" sz="2400" dirty="0" err="1"/>
              <a:t>trie</a:t>
            </a:r>
            <a:r>
              <a:rPr lang="en-US" altLang="zh-CN" sz="2400" dirty="0"/>
              <a:t> </a:t>
            </a:r>
            <a:r>
              <a:rPr lang="zh-CN" altLang="en-US" sz="2400" dirty="0"/>
              <a:t>树的根不连通。</a:t>
            </a:r>
            <a:endParaRPr lang="en-US" altLang="zh-CN" sz="2400" dirty="0"/>
          </a:p>
          <a:p>
            <a:r>
              <a:rPr lang="zh-CN" altLang="en-US" sz="2400" dirty="0"/>
              <a:t>发现就是个最小割问题，于是将源点和一棵 </a:t>
            </a:r>
            <a:r>
              <a:rPr lang="en-US" altLang="zh-CN" sz="2400" dirty="0" err="1"/>
              <a:t>trie</a:t>
            </a:r>
            <a:r>
              <a:rPr lang="en-US" altLang="zh-CN" sz="2400" dirty="0"/>
              <a:t> </a:t>
            </a:r>
            <a:r>
              <a:rPr lang="zh-CN" altLang="en-US" sz="2400" dirty="0"/>
              <a:t>树的根相连，汇点和另一棵 </a:t>
            </a:r>
            <a:r>
              <a:rPr lang="en-US" altLang="zh-CN" sz="2400" dirty="0" err="1"/>
              <a:t>trie</a:t>
            </a:r>
            <a:r>
              <a:rPr lang="en-US" altLang="zh-CN" sz="2400" dirty="0"/>
              <a:t> </a:t>
            </a:r>
            <a:r>
              <a:rPr lang="zh-CN" altLang="en-US" sz="2400" dirty="0"/>
              <a:t>树的根相连，每条边附上对应的权值，然后跑一个最小割即可。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6967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05788-7992-4FAB-BC1C-9C29BB5D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800" dirty="0" err="1"/>
              <a:t>SurroundingGame</a:t>
            </a:r>
            <a:br>
              <a:rPr lang="en-US" altLang="zh-CN" sz="4800" dirty="0"/>
            </a:b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03125F-55DC-4DFD-934B-4148836F8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https://vjudge.net/problem/TopCoder-12158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362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2FA28-19F2-4700-9C6E-36925C19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Ford-Fulkerson </a:t>
            </a:r>
            <a:r>
              <a:rPr lang="zh-CN" altLang="en-US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C1817-EBFD-4296-8736-8A46B6F9F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连上反向边后每次 </a:t>
            </a:r>
            <a:r>
              <a:rPr lang="en-US" altLang="zh-CN"/>
              <a:t>dfs </a:t>
            </a:r>
            <a:r>
              <a:rPr lang="zh-CN" altLang="en-US"/>
              <a:t>贪心找增广路即可。复杂度 </a:t>
            </a:r>
            <a:r>
              <a:rPr lang="en-US" altLang="zh-CN"/>
              <a:t>O(F|E|)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95736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42D4F-7832-4D93-8C12-0638F437B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Solution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66D85-4CCB-4A78-8014-51BD08832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1126"/>
            <a:ext cx="8596668" cy="55626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考虑每个点有三种状态，一种是这个点被选，一种是这个点没被选但是周围的点都被选了，第三种是这个点没有贡献。</a:t>
            </a:r>
            <a:endParaRPr lang="en-US" altLang="zh-CN" sz="2400" dirty="0"/>
          </a:p>
          <a:p>
            <a:r>
              <a:rPr lang="zh-CN" altLang="en-US" sz="2400" dirty="0"/>
              <a:t>考虑对于每个点新建两个点 </a:t>
            </a:r>
            <a:r>
              <a:rPr lang="en-US" altLang="zh-CN" sz="2400" dirty="0" err="1"/>
              <a:t>i,i</a:t>
            </a:r>
            <a:r>
              <a:rPr lang="en-US" altLang="zh-CN" sz="2400" dirty="0"/>
              <a:t>’ </a:t>
            </a:r>
            <a:r>
              <a:rPr lang="zh-CN" altLang="en-US" sz="2400" dirty="0"/>
              <a:t>，对于每个点连三条边 </a:t>
            </a:r>
            <a:r>
              <a:rPr lang="en-US" altLang="zh-CN" sz="2400" dirty="0"/>
              <a:t>s-&gt;</a:t>
            </a:r>
            <a:r>
              <a:rPr lang="en-US" altLang="zh-CN" sz="2400" dirty="0" err="1"/>
              <a:t>i,i</a:t>
            </a:r>
            <a:r>
              <a:rPr lang="en-US" altLang="zh-CN" sz="2400" dirty="0"/>
              <a:t>-&gt;</a:t>
            </a:r>
            <a:r>
              <a:rPr lang="en-US" altLang="zh-CN" sz="2400" dirty="0" err="1"/>
              <a:t>i</a:t>
            </a:r>
            <a:r>
              <a:rPr lang="en-US" altLang="zh-CN" sz="2400" dirty="0"/>
              <a:t>’,</a:t>
            </a:r>
            <a:r>
              <a:rPr lang="en-US" altLang="zh-CN" sz="2400" dirty="0" err="1"/>
              <a:t>i</a:t>
            </a:r>
            <a:r>
              <a:rPr lang="en-US" altLang="zh-CN" sz="2400" dirty="0"/>
              <a:t>’-&gt;t</a:t>
            </a:r>
            <a:r>
              <a:rPr lang="zh-CN" altLang="en-US" sz="2400" dirty="0"/>
              <a:t>，分别表示三种状态，割哪种状态就算是取哪种，最后求个最小割即可。</a:t>
            </a:r>
            <a:endParaRPr lang="en-US" altLang="zh-CN" sz="2400" dirty="0"/>
          </a:p>
          <a:p>
            <a:r>
              <a:rPr lang="zh-CN" altLang="en-US" sz="2400" dirty="0"/>
              <a:t>考虑限制就是当一个点区第二种状态时，周围的点必须取第一种状态。考虑将整个棋盘黑白染色，对于黑点，状态按照 </a:t>
            </a:r>
            <a:r>
              <a:rPr lang="en-US" altLang="zh-CN" sz="2400" dirty="0"/>
              <a:t>1 3 2 </a:t>
            </a:r>
            <a:r>
              <a:rPr lang="zh-CN" altLang="en-US" sz="2400" dirty="0"/>
              <a:t>排序，对于白点，状态按照 </a:t>
            </a:r>
            <a:r>
              <a:rPr lang="en-US" altLang="zh-CN" sz="2400" dirty="0"/>
              <a:t>2 3 1 </a:t>
            </a:r>
            <a:r>
              <a:rPr lang="zh-CN" altLang="en-US" sz="2400" dirty="0"/>
              <a:t>排序。考虑对于黑点 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，假设它取 </a:t>
            </a:r>
            <a:r>
              <a:rPr lang="en-US" altLang="zh-CN" sz="2400" dirty="0"/>
              <a:t>2</a:t>
            </a:r>
            <a:r>
              <a:rPr lang="zh-CN" altLang="en-US" sz="2400" dirty="0"/>
              <a:t>，那么它周围的点 </a:t>
            </a:r>
            <a:r>
              <a:rPr lang="en-US" altLang="zh-CN" sz="2400" dirty="0"/>
              <a:t>j </a:t>
            </a:r>
            <a:r>
              <a:rPr lang="zh-CN" altLang="en-US" sz="2400" dirty="0"/>
              <a:t>必须取 </a:t>
            </a:r>
            <a:r>
              <a:rPr lang="en-US" altLang="zh-CN" sz="2400" dirty="0"/>
              <a:t>1</a:t>
            </a:r>
            <a:r>
              <a:rPr lang="zh-CN" altLang="en-US" sz="2400" dirty="0"/>
              <a:t>，由于它周围全是白点，那么直接连一条 </a:t>
            </a:r>
            <a:r>
              <a:rPr lang="en-US" altLang="zh-CN" sz="2400" dirty="0"/>
              <a:t>j’-&gt;</a:t>
            </a:r>
            <a:r>
              <a:rPr lang="en-US" altLang="zh-CN" sz="2400" dirty="0" err="1"/>
              <a:t>i</a:t>
            </a:r>
            <a:r>
              <a:rPr lang="en-US" altLang="zh-CN" sz="2400" dirty="0"/>
              <a:t>’ </a:t>
            </a:r>
            <a:r>
              <a:rPr lang="zh-CN" altLang="en-US" sz="2400" dirty="0"/>
              <a:t>，边权为 </a:t>
            </a:r>
            <a:r>
              <a:rPr lang="en-US" altLang="zh-CN" sz="2400" dirty="0"/>
              <a:t>inf </a:t>
            </a:r>
            <a:r>
              <a:rPr lang="zh-CN" altLang="en-US" sz="2400" dirty="0"/>
              <a:t>的边即可限制同理，对于每一个白点 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，周围的黑点 </a:t>
            </a:r>
            <a:r>
              <a:rPr lang="en-US" altLang="zh-CN" sz="2400" dirty="0"/>
              <a:t>j </a:t>
            </a:r>
            <a:r>
              <a:rPr lang="zh-CN" altLang="en-US" sz="2400" dirty="0"/>
              <a:t>向他连一条 </a:t>
            </a:r>
            <a:r>
              <a:rPr lang="en-US" altLang="zh-CN" sz="2400" dirty="0"/>
              <a:t>j-&gt;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即可。</a:t>
            </a:r>
            <a:endParaRPr lang="en-US" altLang="zh-CN" sz="2400" dirty="0"/>
          </a:p>
          <a:p>
            <a:r>
              <a:rPr lang="zh-CN" altLang="en-US" sz="2400" dirty="0"/>
              <a:t>考虑给每一条边都加一个相等的权值，避免边权为负数。</a:t>
            </a:r>
          </a:p>
        </p:txBody>
      </p:sp>
    </p:spTree>
    <p:extLst>
      <p:ext uri="{BB962C8B-B14F-4D97-AF65-F5344CB8AC3E}">
        <p14:creationId xmlns:p14="http://schemas.microsoft.com/office/powerpoint/2010/main" val="255349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67B1A-229D-4A99-9CF1-F70A46FD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ARC076F</a:t>
            </a:r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D8EB924-20CE-4EE9-99E3-9DB4D14BE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89" y="1930400"/>
            <a:ext cx="11006671" cy="1320800"/>
          </a:xfrm>
        </p:spPr>
      </p:pic>
    </p:spTree>
    <p:extLst>
      <p:ext uri="{BB962C8B-B14F-4D97-AF65-F5344CB8AC3E}">
        <p14:creationId xmlns:p14="http://schemas.microsoft.com/office/powerpoint/2010/main" val="364255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63543-340C-4E5A-86C4-13D09FB42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52196B-887D-4AE3-AC13-5063F5A4A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假设最后有 </a:t>
            </a:r>
            <a:r>
              <a:rPr lang="en-US" altLang="zh-CN"/>
              <a:t>k </a:t>
            </a:r>
            <a:r>
              <a:rPr lang="zh-CN" altLang="en-US"/>
              <a:t>个人选不到，那么就说明任选 </a:t>
            </a:r>
            <a:r>
              <a:rPr lang="en-US" altLang="zh-CN"/>
              <a:t>t </a:t>
            </a:r>
            <a:r>
              <a:rPr lang="zh-CN" altLang="en-US"/>
              <a:t>个人，设他们最大的 </a:t>
            </a:r>
            <a:r>
              <a:rPr lang="en-US" altLang="zh-CN"/>
              <a:t>li </a:t>
            </a:r>
            <a:r>
              <a:rPr lang="zh-CN" altLang="en-US"/>
              <a:t>为 </a:t>
            </a:r>
            <a:r>
              <a:rPr lang="en-US" altLang="zh-CN"/>
              <a:t>L</a:t>
            </a:r>
            <a:r>
              <a:rPr lang="zh-CN" altLang="en-US"/>
              <a:t>，最小的 </a:t>
            </a:r>
            <a:r>
              <a:rPr lang="en-US" altLang="zh-CN"/>
              <a:t>ri </a:t>
            </a:r>
            <a:r>
              <a:rPr lang="zh-CN" altLang="en-US"/>
              <a:t>为 </a:t>
            </a:r>
            <a:r>
              <a:rPr lang="en-US" altLang="zh-CN"/>
              <a:t>R</a:t>
            </a:r>
            <a:r>
              <a:rPr lang="zh-CN" altLang="en-US"/>
              <a:t>，则需要满足 </a:t>
            </a:r>
            <a:r>
              <a:rPr lang="en-US" altLang="zh-CN"/>
              <a:t>L+n-R+1+k&gt;=t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考虑枚举 </a:t>
            </a:r>
            <a:r>
              <a:rPr lang="en-US" altLang="zh-CN"/>
              <a:t>l</a:t>
            </a:r>
            <a:r>
              <a:rPr lang="zh-CN" altLang="en-US"/>
              <a:t>，那么就变成在当前的人里选 </a:t>
            </a:r>
            <a:r>
              <a:rPr lang="en-US" altLang="zh-CN"/>
              <a:t>t </a:t>
            </a:r>
            <a:r>
              <a:rPr lang="zh-CN" altLang="en-US"/>
              <a:t>个使得 </a:t>
            </a:r>
            <a:r>
              <a:rPr lang="en-US" altLang="zh-CN"/>
              <a:t>n-r-t </a:t>
            </a:r>
            <a:r>
              <a:rPr lang="zh-CN" altLang="en-US"/>
              <a:t>最小，用线段树维护每个 </a:t>
            </a:r>
            <a:r>
              <a:rPr lang="en-US" altLang="zh-CN"/>
              <a:t>r </a:t>
            </a:r>
            <a:r>
              <a:rPr lang="zh-CN" altLang="en-US"/>
              <a:t>对应的答案，那么加入一个人就相当于区间 </a:t>
            </a:r>
            <a:r>
              <a:rPr lang="en-US" altLang="zh-CN"/>
              <a:t>-1</a:t>
            </a:r>
            <a:r>
              <a:rPr lang="zh-CN" altLang="en-US"/>
              <a:t>，然后每次询问全局最小值即可。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复杂度 </a:t>
            </a:r>
            <a:r>
              <a:rPr lang="en-US" altLang="zh-CN"/>
              <a:t>O(n log n)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203395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C97A7-3F41-46F9-A77C-3F90326D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BZOJ 2138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2269CE-86A4-40DC-AC04-B823C8681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i="0">
                <a:solidFill>
                  <a:srgbClr val="444444"/>
                </a:solidFill>
                <a:effectLst/>
                <a:latin typeface="Monaco"/>
              </a:rPr>
              <a:t>话说</a:t>
            </a:r>
            <a:r>
              <a:rPr lang="en-US" altLang="zh-CN" b="0" i="0">
                <a:solidFill>
                  <a:srgbClr val="444444"/>
                </a:solidFill>
                <a:effectLst/>
                <a:latin typeface="Monaco"/>
              </a:rPr>
              <a:t>Nan</a:t>
            </a:r>
            <a:r>
              <a:rPr lang="zh-CN" altLang="en-US" b="0" i="0">
                <a:solidFill>
                  <a:srgbClr val="444444"/>
                </a:solidFill>
                <a:effectLst/>
                <a:latin typeface="Monaco"/>
              </a:rPr>
              <a:t>在海边等人，预计还要等上</a:t>
            </a:r>
            <a:r>
              <a:rPr lang="en-US" altLang="zh-CN" b="0" i="0">
                <a:solidFill>
                  <a:srgbClr val="444444"/>
                </a:solidFill>
                <a:effectLst/>
                <a:latin typeface="Monaco"/>
              </a:rPr>
              <a:t>M</a:t>
            </a:r>
            <a:r>
              <a:rPr lang="zh-CN" altLang="en-US" b="0" i="0">
                <a:solidFill>
                  <a:srgbClr val="444444"/>
                </a:solidFill>
                <a:effectLst/>
                <a:latin typeface="Monaco"/>
              </a:rPr>
              <a:t>分钟。为了打发时间，他玩起了石子。 </a:t>
            </a:r>
            <a:r>
              <a:rPr lang="en-US" altLang="zh-CN" b="0" i="0">
                <a:solidFill>
                  <a:srgbClr val="444444"/>
                </a:solidFill>
                <a:effectLst/>
                <a:latin typeface="Monaco"/>
              </a:rPr>
              <a:t>Nan</a:t>
            </a:r>
            <a:r>
              <a:rPr lang="zh-CN" altLang="en-US" b="0" i="0">
                <a:solidFill>
                  <a:srgbClr val="444444"/>
                </a:solidFill>
                <a:effectLst/>
                <a:latin typeface="Monaco"/>
              </a:rPr>
              <a:t>搬来了</a:t>
            </a:r>
            <a:r>
              <a:rPr lang="en-US" altLang="zh-CN" b="0" i="0">
                <a:solidFill>
                  <a:srgbClr val="444444"/>
                </a:solidFill>
                <a:effectLst/>
                <a:latin typeface="Monaco"/>
              </a:rPr>
              <a:t>N</a:t>
            </a:r>
            <a:r>
              <a:rPr lang="zh-CN" altLang="en-US" b="0" i="0">
                <a:solidFill>
                  <a:srgbClr val="444444"/>
                </a:solidFill>
                <a:effectLst/>
                <a:latin typeface="Monaco"/>
              </a:rPr>
              <a:t>堆石子，编号为</a:t>
            </a:r>
            <a:r>
              <a:rPr lang="en-US" altLang="zh-CN" b="0" i="0">
                <a:solidFill>
                  <a:srgbClr val="444444"/>
                </a:solidFill>
                <a:effectLst/>
                <a:latin typeface="Monaco"/>
              </a:rPr>
              <a:t>1</a:t>
            </a:r>
            <a:r>
              <a:rPr lang="zh-CN" altLang="en-US" b="0" i="0">
                <a:solidFill>
                  <a:srgbClr val="444444"/>
                </a:solidFill>
                <a:effectLst/>
                <a:latin typeface="Monaco"/>
              </a:rPr>
              <a:t>到</a:t>
            </a:r>
            <a:r>
              <a:rPr lang="en-US" altLang="zh-CN" b="0" i="0">
                <a:solidFill>
                  <a:srgbClr val="444444"/>
                </a:solidFill>
                <a:effectLst/>
                <a:latin typeface="Monaco"/>
              </a:rPr>
              <a:t>N</a:t>
            </a:r>
            <a:r>
              <a:rPr lang="zh-CN" altLang="en-US" b="0" i="0">
                <a:solidFill>
                  <a:srgbClr val="444444"/>
                </a:solidFill>
                <a:effectLst/>
                <a:latin typeface="Monaco"/>
              </a:rPr>
              <a:t>，每堆包含</a:t>
            </a:r>
            <a:r>
              <a:rPr lang="en-US" altLang="zh-CN" b="0" i="0">
                <a:solidFill>
                  <a:srgbClr val="444444"/>
                </a:solidFill>
                <a:effectLst/>
                <a:latin typeface="Monaco"/>
              </a:rPr>
              <a:t>Ai</a:t>
            </a:r>
            <a:r>
              <a:rPr lang="zh-CN" altLang="en-US" b="0" i="0">
                <a:solidFill>
                  <a:srgbClr val="444444"/>
                </a:solidFill>
                <a:effectLst/>
                <a:latin typeface="Monaco"/>
              </a:rPr>
              <a:t>颗石子。每</a:t>
            </a:r>
            <a:r>
              <a:rPr lang="en-US" altLang="zh-CN" b="0" i="0">
                <a:solidFill>
                  <a:srgbClr val="444444"/>
                </a:solidFill>
                <a:effectLst/>
                <a:latin typeface="Monaco"/>
              </a:rPr>
              <a:t>1</a:t>
            </a:r>
            <a:r>
              <a:rPr lang="zh-CN" altLang="en-US" b="0" i="0">
                <a:solidFill>
                  <a:srgbClr val="444444"/>
                </a:solidFill>
                <a:effectLst/>
                <a:latin typeface="Monaco"/>
              </a:rPr>
              <a:t>分钟，</a:t>
            </a:r>
            <a:r>
              <a:rPr lang="en-US" altLang="zh-CN" b="0" i="0">
                <a:solidFill>
                  <a:srgbClr val="444444"/>
                </a:solidFill>
                <a:effectLst/>
                <a:latin typeface="Monaco"/>
              </a:rPr>
              <a:t>Nan</a:t>
            </a:r>
            <a:r>
              <a:rPr lang="zh-CN" altLang="en-US" b="0" i="0">
                <a:solidFill>
                  <a:srgbClr val="444444"/>
                </a:solidFill>
                <a:effectLst/>
                <a:latin typeface="Monaco"/>
              </a:rPr>
              <a:t>会在编号在</a:t>
            </a:r>
            <a:r>
              <a:rPr lang="en-US" altLang="zh-CN" b="0" i="0">
                <a:solidFill>
                  <a:srgbClr val="444444"/>
                </a:solidFill>
                <a:effectLst/>
                <a:latin typeface="Monaco"/>
              </a:rPr>
              <a:t>[Li,Ri]</a:t>
            </a:r>
            <a:r>
              <a:rPr lang="zh-CN" altLang="en-US" b="0" i="0">
                <a:solidFill>
                  <a:srgbClr val="444444"/>
                </a:solidFill>
                <a:effectLst/>
                <a:latin typeface="Monaco"/>
              </a:rPr>
              <a:t>之间的石堆中挑出任意</a:t>
            </a:r>
            <a:r>
              <a:rPr lang="en-US" altLang="zh-CN" b="0" i="0">
                <a:solidFill>
                  <a:srgbClr val="444444"/>
                </a:solidFill>
                <a:effectLst/>
                <a:latin typeface="Monaco"/>
              </a:rPr>
              <a:t>Ki</a:t>
            </a:r>
            <a:r>
              <a:rPr lang="zh-CN" altLang="en-US" b="0" i="0">
                <a:solidFill>
                  <a:srgbClr val="444444"/>
                </a:solidFill>
                <a:effectLst/>
                <a:latin typeface="Monaco"/>
              </a:rPr>
              <a:t>颗扔向大海，如果</a:t>
            </a:r>
            <a:r>
              <a:rPr lang="en-US" altLang="zh-CN" b="0" i="0">
                <a:solidFill>
                  <a:srgbClr val="444444"/>
                </a:solidFill>
                <a:effectLst/>
                <a:latin typeface="Monaco"/>
              </a:rPr>
              <a:t>[Li,Ri]</a:t>
            </a:r>
            <a:r>
              <a:rPr lang="zh-CN" altLang="en-US" b="0" i="0">
                <a:solidFill>
                  <a:srgbClr val="444444"/>
                </a:solidFill>
                <a:effectLst/>
                <a:latin typeface="Monaco"/>
              </a:rPr>
              <a:t>剩下石子不够</a:t>
            </a:r>
            <a:r>
              <a:rPr lang="en-US" altLang="zh-CN" b="0" i="0">
                <a:solidFill>
                  <a:srgbClr val="444444"/>
                </a:solidFill>
                <a:effectLst/>
                <a:latin typeface="Monaco"/>
              </a:rPr>
              <a:t>Ki</a:t>
            </a:r>
            <a:r>
              <a:rPr lang="zh-CN" altLang="en-US" b="0" i="0">
                <a:solidFill>
                  <a:srgbClr val="444444"/>
                </a:solidFill>
                <a:effectLst/>
                <a:latin typeface="Monaco"/>
              </a:rPr>
              <a:t>颗，则取尽量地多。为了保留扔石子的新鲜感，</a:t>
            </a:r>
            <a:r>
              <a:rPr lang="en-US" altLang="zh-CN" b="0" i="0">
                <a:solidFill>
                  <a:srgbClr val="444444"/>
                </a:solidFill>
                <a:effectLst/>
                <a:latin typeface="Monaco"/>
              </a:rPr>
              <a:t>Nan</a:t>
            </a:r>
            <a:r>
              <a:rPr lang="zh-CN" altLang="en-US" b="0" i="0">
                <a:solidFill>
                  <a:srgbClr val="444444"/>
                </a:solidFill>
                <a:effectLst/>
                <a:latin typeface="Monaco"/>
              </a:rPr>
              <a:t>保证任意两个区间</a:t>
            </a:r>
            <a:r>
              <a:rPr lang="en-US" altLang="zh-CN" b="0" i="0">
                <a:solidFill>
                  <a:srgbClr val="444444"/>
                </a:solidFill>
                <a:effectLst/>
                <a:latin typeface="Monaco"/>
              </a:rPr>
              <a:t>[Li,Ri]</a:t>
            </a:r>
            <a:r>
              <a:rPr lang="zh-CN" altLang="en-US" b="0" i="0">
                <a:solidFill>
                  <a:srgbClr val="444444"/>
                </a:solidFill>
                <a:effectLst/>
                <a:latin typeface="Monaco"/>
              </a:rPr>
              <a:t>和</a:t>
            </a:r>
            <a:r>
              <a:rPr lang="en-US" altLang="zh-CN" b="0" i="0">
                <a:solidFill>
                  <a:srgbClr val="444444"/>
                </a:solidFill>
                <a:effectLst/>
                <a:latin typeface="Monaco"/>
              </a:rPr>
              <a:t>[Lj,Rj] </a:t>
            </a:r>
            <a:r>
              <a:rPr lang="zh-CN" altLang="en-US" b="0" i="0">
                <a:solidFill>
                  <a:srgbClr val="444444"/>
                </a:solidFill>
                <a:effectLst/>
                <a:latin typeface="Monaco"/>
              </a:rPr>
              <a:t>，不会存在</a:t>
            </a:r>
            <a:r>
              <a:rPr lang="en-US" altLang="zh-CN" b="0" i="0">
                <a:solidFill>
                  <a:srgbClr val="444444"/>
                </a:solidFill>
                <a:effectLst/>
                <a:latin typeface="Monaco"/>
              </a:rPr>
              <a:t>Li&lt;=Lj &amp; Rj&lt;=Ri</a:t>
            </a:r>
            <a:r>
              <a:rPr lang="zh-CN" altLang="en-US" b="0" i="0">
                <a:solidFill>
                  <a:srgbClr val="444444"/>
                </a:solidFill>
                <a:effectLst/>
                <a:latin typeface="Monaco"/>
              </a:rPr>
              <a:t>的情况，即任意两段区间不存在包含关系。可是，如果选择不当，可能无法扔出最多的石子，这时</a:t>
            </a:r>
            <a:r>
              <a:rPr lang="en-US" altLang="zh-CN" b="0" i="0">
                <a:solidFill>
                  <a:srgbClr val="444444"/>
                </a:solidFill>
                <a:effectLst/>
                <a:latin typeface="Monaco"/>
              </a:rPr>
              <a:t>NN</a:t>
            </a:r>
            <a:r>
              <a:rPr lang="zh-CN" altLang="en-US" b="0" i="0">
                <a:solidFill>
                  <a:srgbClr val="444444"/>
                </a:solidFill>
                <a:effectLst/>
                <a:latin typeface="Monaco"/>
              </a:rPr>
              <a:t>就会不高兴了。所以他希望制定一个计划，他告诉你他</a:t>
            </a:r>
            <a:r>
              <a:rPr lang="en-US" altLang="zh-CN" b="0" i="0">
                <a:solidFill>
                  <a:srgbClr val="444444"/>
                </a:solidFill>
                <a:effectLst/>
                <a:latin typeface="Monaco"/>
              </a:rPr>
              <a:t>m</a:t>
            </a:r>
            <a:r>
              <a:rPr lang="zh-CN" altLang="en-US" b="0" i="0">
                <a:solidFill>
                  <a:srgbClr val="444444"/>
                </a:solidFill>
                <a:effectLst/>
                <a:latin typeface="Monaco"/>
              </a:rPr>
              <a:t>分钟打算扔的区间</a:t>
            </a:r>
            <a:r>
              <a:rPr lang="en-US" altLang="zh-CN" b="0" i="0">
                <a:solidFill>
                  <a:srgbClr val="444444"/>
                </a:solidFill>
                <a:effectLst/>
                <a:latin typeface="Monaco"/>
              </a:rPr>
              <a:t>[Li,Ri]</a:t>
            </a:r>
            <a:r>
              <a:rPr lang="zh-CN" altLang="en-US" b="0" i="0">
                <a:solidFill>
                  <a:srgbClr val="444444"/>
                </a:solidFill>
                <a:effectLst/>
                <a:latin typeface="Monaco"/>
              </a:rPr>
              <a:t>以及</a:t>
            </a:r>
            <a:r>
              <a:rPr lang="en-US" altLang="zh-CN" b="0" i="0">
                <a:solidFill>
                  <a:srgbClr val="444444"/>
                </a:solidFill>
                <a:effectLst/>
                <a:latin typeface="Monaco"/>
              </a:rPr>
              <a:t>Ki</a:t>
            </a:r>
            <a:r>
              <a:rPr lang="zh-CN" altLang="en-US" b="0" i="0">
                <a:solidFill>
                  <a:srgbClr val="444444"/>
                </a:solidFill>
                <a:effectLst/>
                <a:latin typeface="Monaco"/>
              </a:rPr>
              <a:t>。现在他想你告诉他，在满足前</a:t>
            </a:r>
            <a:r>
              <a:rPr lang="en-US" altLang="zh-CN" b="0" i="0">
                <a:solidFill>
                  <a:srgbClr val="444444"/>
                </a:solidFill>
                <a:effectLst/>
                <a:latin typeface="Monaco"/>
              </a:rPr>
              <a:t>i-1</a:t>
            </a:r>
            <a:r>
              <a:rPr lang="zh-CN" altLang="en-US" b="0" i="0">
                <a:solidFill>
                  <a:srgbClr val="444444"/>
                </a:solidFill>
                <a:effectLst/>
                <a:latin typeface="Monaco"/>
              </a:rPr>
              <a:t>分钟都取到你回答的颗数的情况下，第</a:t>
            </a:r>
            <a:r>
              <a:rPr lang="en-US" altLang="zh-CN" b="0" i="0">
                <a:solidFill>
                  <a:srgbClr val="444444"/>
                </a:solidFill>
                <a:effectLst/>
                <a:latin typeface="Monaco"/>
              </a:rPr>
              <a:t>i</a:t>
            </a:r>
            <a:r>
              <a:rPr lang="zh-CN" altLang="en-US" b="0" i="0">
                <a:solidFill>
                  <a:srgbClr val="444444"/>
                </a:solidFill>
                <a:effectLst/>
                <a:latin typeface="Monaco"/>
              </a:rPr>
              <a:t>分钟最多能取多少个石子。</a:t>
            </a:r>
          </a:p>
          <a:p>
            <a:pPr marL="0" indent="0">
              <a:buNone/>
            </a:pPr>
            <a:r>
              <a:rPr lang="en-US" altLang="zh-CN">
                <a:solidFill>
                  <a:srgbClr val="444444"/>
                </a:solidFill>
                <a:latin typeface="Monaco"/>
              </a:rPr>
              <a:t>n&lt;=1e5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518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0D08B-0A8D-4B60-80FA-AD176A67F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CF1288F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2B73E7-9D18-46CD-8314-FCEA0F2F03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/>
                  <a:t>一张二分图，左边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/>
                  <a:t> 个点，右边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/>
                  <a:t> 个点，总共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/>
                  <a:t> 条边，每个点有个颜色 </a:t>
                </a:r>
                <a:r>
                  <a:rPr lang="en-US" altLang="zh-CN"/>
                  <a:t>R,B</a:t>
                </a:r>
                <a:r>
                  <a:rPr lang="zh-CN" altLang="en-US"/>
                  <a:t>，或者没有颜色（记为 </a:t>
                </a:r>
                <a:r>
                  <a:rPr lang="en-US" altLang="zh-CN"/>
                  <a:t>U</a:t>
                </a:r>
                <a:r>
                  <a:rPr lang="zh-CN" altLang="en-US"/>
                  <a:t>），现在需要给边染色，染成 </a:t>
                </a:r>
                <a:r>
                  <a:rPr lang="en-US" altLang="zh-CN"/>
                  <a:t>R </a:t>
                </a:r>
                <a:r>
                  <a:rPr lang="zh-CN" altLang="en-US"/>
                  <a:t>需要花费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/>
                  <a:t> 的代价，染成 </a:t>
                </a:r>
                <a:r>
                  <a:rPr lang="en-US" altLang="zh-CN"/>
                  <a:t>B </a:t>
                </a:r>
                <a:r>
                  <a:rPr lang="zh-CN" altLang="en-US"/>
                  <a:t>需要花费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/>
                  <a:t> 的代价。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要求对于每个颜色为 </a:t>
                </a:r>
                <a:r>
                  <a:rPr lang="en-US" altLang="zh-CN"/>
                  <a:t>R </a:t>
                </a:r>
                <a:r>
                  <a:rPr lang="zh-CN" altLang="en-US"/>
                  <a:t>的点，与之相邻的边中颜色为 </a:t>
                </a:r>
                <a:r>
                  <a:rPr lang="en-US" altLang="zh-CN"/>
                  <a:t>R </a:t>
                </a:r>
                <a:r>
                  <a:rPr lang="zh-CN" altLang="en-US"/>
                  <a:t>的边严格多于颜色为 </a:t>
                </a:r>
                <a:r>
                  <a:rPr lang="en-US" altLang="zh-CN"/>
                  <a:t>B </a:t>
                </a:r>
                <a:r>
                  <a:rPr lang="zh-CN" altLang="en-US"/>
                  <a:t>的边，对于颜色为 </a:t>
                </a:r>
                <a:r>
                  <a:rPr lang="en-US" altLang="zh-CN"/>
                  <a:t>B </a:t>
                </a:r>
                <a:r>
                  <a:rPr lang="zh-CN" altLang="en-US"/>
                  <a:t>的点类似。球花费最小的方案，无解输出 </a:t>
                </a:r>
                <a:r>
                  <a:rPr lang="en-US" altLang="zh-CN"/>
                  <a:t>-1.</a:t>
                </a:r>
              </a:p>
              <a:p>
                <a:pPr marL="0" indent="0">
                  <a:buNone/>
                </a:pPr>
                <a:r>
                  <a:rPr lang="zh-CN" altLang="en-US"/>
                  <a:t>边可以不染色。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 b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≤200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2B73E7-9D18-46CD-8314-FCEA0F2F03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099" r="-25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6457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50E0A-255F-407D-BDDB-3CA08D9B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FD8D65-9166-4FEF-AE46-0E61D9BE19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/>
                  <a:t>这是个长得像构造的上下界费用流题，拿出来给大家放松放松。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若左边的点为 </a:t>
                </a:r>
                <a:r>
                  <a:rPr lang="en-US" altLang="zh-CN"/>
                  <a:t>R</a:t>
                </a:r>
                <a:r>
                  <a:rPr lang="zh-CN" altLang="en-US"/>
                  <a:t>，则从 </a:t>
                </a:r>
                <a:r>
                  <a:rPr lang="en-US" altLang="zh-CN"/>
                  <a:t>S </a:t>
                </a:r>
                <a:r>
                  <a:rPr lang="zh-CN" altLang="en-US"/>
                  <a:t>向它连下界为 </a:t>
                </a:r>
                <a:r>
                  <a:rPr lang="en-US" altLang="zh-CN"/>
                  <a:t>1</a:t>
                </a:r>
                <a:r>
                  <a:rPr lang="zh-CN" altLang="en-US"/>
                  <a:t>，上界无穷大，费用为 </a:t>
                </a:r>
                <a:r>
                  <a:rPr lang="en-US" altLang="zh-CN"/>
                  <a:t>0 </a:t>
                </a:r>
                <a:r>
                  <a:rPr lang="zh-CN" altLang="en-US"/>
                  <a:t>的边；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若左边的点为 </a:t>
                </a:r>
                <a:r>
                  <a:rPr lang="en-US" altLang="zh-CN"/>
                  <a:t>B</a:t>
                </a:r>
                <a:r>
                  <a:rPr lang="zh-CN" altLang="en-US"/>
                  <a:t>，则从它向 </a:t>
                </a:r>
                <a:r>
                  <a:rPr lang="en-US" altLang="zh-CN"/>
                  <a:t>T </a:t>
                </a:r>
                <a:r>
                  <a:rPr lang="zh-CN" altLang="en-US"/>
                  <a:t>连下界为 </a:t>
                </a:r>
                <a:r>
                  <a:rPr lang="en-US" altLang="zh-CN"/>
                  <a:t>1</a:t>
                </a:r>
                <a:r>
                  <a:rPr lang="zh-CN" altLang="en-US"/>
                  <a:t>，上界无穷大，费用为 </a:t>
                </a:r>
                <a:r>
                  <a:rPr lang="en-US" altLang="zh-CN"/>
                  <a:t>0 </a:t>
                </a:r>
                <a:r>
                  <a:rPr lang="zh-CN" altLang="en-US"/>
                  <a:t>的边；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若左边的点为 </a:t>
                </a:r>
                <a:r>
                  <a:rPr lang="en-US" altLang="zh-CN"/>
                  <a:t>U</a:t>
                </a:r>
                <a:r>
                  <a:rPr lang="zh-CN" altLang="en-US"/>
                  <a:t>，则 </a:t>
                </a:r>
                <a:r>
                  <a:rPr lang="en-US" altLang="zh-CN"/>
                  <a:t>S </a:t>
                </a:r>
                <a:r>
                  <a:rPr lang="zh-CN" altLang="en-US"/>
                  <a:t>向它、它向 </a:t>
                </a:r>
                <a:r>
                  <a:rPr lang="en-US" altLang="zh-CN"/>
                  <a:t>T </a:t>
                </a:r>
                <a:r>
                  <a:rPr lang="zh-CN" altLang="en-US"/>
                  <a:t>都连连上界无穷大，费用为 </a:t>
                </a:r>
                <a:r>
                  <a:rPr lang="en-US" altLang="zh-CN"/>
                  <a:t>0 </a:t>
                </a:r>
                <a:r>
                  <a:rPr lang="zh-CN" altLang="en-US"/>
                  <a:t>的边。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若右边的点为 </a:t>
                </a:r>
                <a:r>
                  <a:rPr lang="en-US" altLang="zh-CN"/>
                  <a:t>R</a:t>
                </a:r>
                <a:r>
                  <a:rPr lang="zh-CN" altLang="en-US"/>
                  <a:t>，则从它向 </a:t>
                </a:r>
                <a:r>
                  <a:rPr lang="en-US" altLang="zh-CN"/>
                  <a:t>T </a:t>
                </a:r>
                <a:r>
                  <a:rPr lang="zh-CN" altLang="en-US"/>
                  <a:t>连下界为 </a:t>
                </a:r>
                <a:r>
                  <a:rPr lang="en-US" altLang="zh-CN"/>
                  <a:t>1</a:t>
                </a:r>
                <a:r>
                  <a:rPr lang="zh-CN" altLang="en-US"/>
                  <a:t>，上界无穷大，费用为 </a:t>
                </a:r>
                <a:r>
                  <a:rPr lang="en-US" altLang="zh-CN"/>
                  <a:t>0 </a:t>
                </a:r>
                <a:r>
                  <a:rPr lang="zh-CN" altLang="en-US"/>
                  <a:t>的边；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若右边的点为 </a:t>
                </a:r>
                <a:r>
                  <a:rPr lang="en-US" altLang="zh-CN"/>
                  <a:t>B</a:t>
                </a:r>
                <a:r>
                  <a:rPr lang="zh-CN" altLang="en-US"/>
                  <a:t>，则从 </a:t>
                </a:r>
                <a:r>
                  <a:rPr lang="en-US" altLang="zh-CN"/>
                  <a:t>S </a:t>
                </a:r>
                <a:r>
                  <a:rPr lang="zh-CN" altLang="en-US"/>
                  <a:t>向它连下界为 </a:t>
                </a:r>
                <a:r>
                  <a:rPr lang="en-US" altLang="zh-CN"/>
                  <a:t>1 </a:t>
                </a:r>
                <a:r>
                  <a:rPr lang="zh-CN" altLang="en-US"/>
                  <a:t>，上界无穷大，费用为 </a:t>
                </a:r>
                <a:r>
                  <a:rPr lang="en-US" altLang="zh-CN"/>
                  <a:t>0 </a:t>
                </a:r>
                <a:r>
                  <a:rPr lang="zh-CN" altLang="en-US"/>
                  <a:t>的边；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若右边的点为 </a:t>
                </a:r>
                <a:r>
                  <a:rPr lang="en-US" altLang="zh-CN"/>
                  <a:t>U</a:t>
                </a:r>
                <a:r>
                  <a:rPr lang="zh-CN" altLang="en-US"/>
                  <a:t>，则 </a:t>
                </a:r>
                <a:r>
                  <a:rPr lang="en-US" altLang="zh-CN"/>
                  <a:t>S </a:t>
                </a:r>
                <a:r>
                  <a:rPr lang="zh-CN" altLang="en-US"/>
                  <a:t>向它、它向 </a:t>
                </a:r>
                <a:r>
                  <a:rPr lang="en-US" altLang="zh-CN"/>
                  <a:t>T </a:t>
                </a:r>
                <a:r>
                  <a:rPr lang="zh-CN" altLang="en-US"/>
                  <a:t>都连连上界无穷大，费用为 </a:t>
                </a:r>
                <a:r>
                  <a:rPr lang="en-US" altLang="zh-CN"/>
                  <a:t>0 </a:t>
                </a:r>
                <a:r>
                  <a:rPr lang="zh-CN" altLang="en-US"/>
                  <a:t>的边。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对于原图中的边，连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直接跑最小费用上下界可行流即可。</a:t>
                </a:r>
                <a:endParaRPr lang="en-US" altLang="zh-CN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FD8D65-9166-4FEF-AE46-0E61D9BE19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732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8C059-6E7D-4D1C-A79B-93C352E81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洛谷 </a:t>
            </a:r>
            <a:r>
              <a:rPr lang="en-US" altLang="zh-CN"/>
              <a:t>P3980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F2C4A-45B4-498B-BEBE-4E0967904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hlinkClick r:id="rId2"/>
              </a:rPr>
              <a:t>https://www.luogu.com.cn/problem/P3980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648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7BB08-CD14-4335-9AB7-60ACEBDC4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Dinic</a:t>
            </a:r>
            <a:r>
              <a:rPr lang="en-US" altLang="zh-CN" dirty="0"/>
              <a:t> 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887C0D-A13B-49B6-A370-FA1ABA6591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每次 </a:t>
                </a:r>
                <a:r>
                  <a:rPr lang="en-US" altLang="zh-CN"/>
                  <a:t>bfs </a:t>
                </a:r>
                <a:r>
                  <a:rPr lang="zh-CN" altLang="en-US"/>
                  <a:t>先把图分层，然后在分层图上跑增广（多路增广</a:t>
                </a:r>
                <a:r>
                  <a:rPr lang="en-US" altLang="zh-CN"/>
                  <a:t>+</a:t>
                </a:r>
                <a:r>
                  <a:rPr lang="zh-CN" altLang="en-US"/>
                  <a:t>当前弧优化）。复杂度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  <a:p>
                <a:r>
                  <a:rPr lang="zh-CN" altLang="en-US"/>
                  <a:t>当然网络流存在最高标号预留推进（</a:t>
                </a:r>
                <a:r>
                  <a:rPr lang="en-US" altLang="zh-CN"/>
                  <a:t>HLPP</a:t>
                </a:r>
                <a:r>
                  <a:rPr lang="zh-CN" altLang="en-US"/>
                  <a:t>）等复杂度更优的做法，但是比较复杂。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887C0D-A13B-49B6-A370-FA1ABA6591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 r="-31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67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36DE8-7F32-458E-8CEE-BD4EF89A4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最大权闭合子图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B7CA4B-3CF4-480B-92E7-B79A80BB1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一个有向图，选择一个点就必须选择其后继点，且选择每个点有一个花费或者奖励。求总奖励最大值。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建 </a:t>
            </a:r>
            <a:r>
              <a:rPr lang="en-US" altLang="zh-CN" dirty="0"/>
              <a:t>s </a:t>
            </a:r>
            <a:r>
              <a:rPr lang="zh-CN" altLang="en-US" dirty="0"/>
              <a:t>连向所有正权点，负权点连向 </a:t>
            </a:r>
            <a:r>
              <a:rPr lang="en-US" altLang="zh-CN" dirty="0"/>
              <a:t>t</a:t>
            </a:r>
            <a:r>
              <a:rPr lang="zh-CN" altLang="en-US" dirty="0"/>
              <a:t>，假设初始全选所有正权点，减掉最小割就是答案。</a:t>
            </a:r>
          </a:p>
        </p:txBody>
      </p:sp>
    </p:spTree>
    <p:extLst>
      <p:ext uri="{BB962C8B-B14F-4D97-AF65-F5344CB8AC3E}">
        <p14:creationId xmlns:p14="http://schemas.microsoft.com/office/powerpoint/2010/main" val="3592829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84430-1926-4A64-ADB9-CE15CDFF9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最小费用最大流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F83051-DA67-4F77-BB75-27285E650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每条边有一个费用，每经过 </a:t>
            </a:r>
            <a:r>
              <a:rPr lang="en-US" altLang="zh-CN"/>
              <a:t>1 </a:t>
            </a:r>
            <a:r>
              <a:rPr lang="zh-CN" altLang="en-US"/>
              <a:t>的流量就会消耗固定的费用，求最大流时费用最小是多少。</a:t>
            </a:r>
          </a:p>
        </p:txBody>
      </p:sp>
    </p:spTree>
    <p:extLst>
      <p:ext uri="{BB962C8B-B14F-4D97-AF65-F5344CB8AC3E}">
        <p14:creationId xmlns:p14="http://schemas.microsoft.com/office/powerpoint/2010/main" val="395505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A0996-C692-45ED-9916-AAA6BE03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最小费用最大流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0F22A8-6708-40D0-8D93-22909CFBC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直接建反向边贪心即可，每次找最短的增广路。由于存在负权，复杂度为 </a:t>
            </a:r>
            <a:r>
              <a:rPr lang="en-US" altLang="zh-CN"/>
              <a:t>O(F|V||E|)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64622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E445C-FA76-45FB-861D-0CC4F6C5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上下界网络流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E004ED-0AE3-44F8-B769-599960EF2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上下界可行流</a:t>
            </a:r>
            <a:endParaRPr lang="en-US" altLang="zh-CN"/>
          </a:p>
          <a:p>
            <a:r>
              <a:rPr lang="zh-CN" altLang="en-US"/>
              <a:t>有源汇上下界最小流</a:t>
            </a:r>
            <a:endParaRPr lang="en-US" altLang="zh-CN"/>
          </a:p>
          <a:p>
            <a:r>
              <a:rPr lang="zh-CN" altLang="en-US"/>
              <a:t>有源汇上下界最大流</a:t>
            </a:r>
            <a:endParaRPr lang="en-US" altLang="zh-CN"/>
          </a:p>
          <a:p>
            <a:r>
              <a:rPr lang="zh-CN" altLang="en-US"/>
              <a:t>上下界最小费用可行流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340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D8130-ABD2-4401-9276-C0DB8F4C1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二分图匹配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30CA5F-CFED-4595-80CC-2CEAA77F08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给定一个二分图，左侧 </a:t>
                </a:r>
                <a:r>
                  <a:rPr lang="en-US" altLang="zh-CN"/>
                  <a:t>n </a:t>
                </a:r>
                <a:r>
                  <a:rPr lang="zh-CN" altLang="en-US"/>
                  <a:t>个点右侧 </a:t>
                </a:r>
                <a:r>
                  <a:rPr lang="en-US" altLang="zh-CN"/>
                  <a:t>m </a:t>
                </a:r>
                <a:r>
                  <a:rPr lang="zh-CN" altLang="en-US"/>
                  <a:t>个点，求能选出多少条端点不重复的边。</a:t>
                </a:r>
                <a:endParaRPr lang="en-US" altLang="zh-CN"/>
              </a:p>
              <a:p>
                <a:r>
                  <a:rPr lang="zh-CN" altLang="en-US"/>
                  <a:t>可以使用匈牙利算法 </a:t>
                </a:r>
                <a:r>
                  <a:rPr lang="en-US" altLang="zh-CN"/>
                  <a:t>O(|V||E|) </a:t>
                </a:r>
                <a:r>
                  <a:rPr lang="zh-CN" altLang="en-US"/>
                  <a:t>解决。也可以使用 </a:t>
                </a:r>
                <a:r>
                  <a:rPr lang="en-US" altLang="zh-CN"/>
                  <a:t>Dinic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ra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 解决。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30CA5F-CFED-4595-80CC-2CEAA77F08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513731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843</TotalTime>
  <Words>1769</Words>
  <Application>Microsoft Office PowerPoint</Application>
  <PresentationFormat>宽屏</PresentationFormat>
  <Paragraphs>95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-apple-system</vt:lpstr>
      <vt:lpstr>Monaco</vt:lpstr>
      <vt:lpstr>等线</vt:lpstr>
      <vt:lpstr>方正姚体</vt:lpstr>
      <vt:lpstr>华文新魏</vt:lpstr>
      <vt:lpstr>Arial</vt:lpstr>
      <vt:lpstr>Cambria Math</vt:lpstr>
      <vt:lpstr>Trebuchet MS</vt:lpstr>
      <vt:lpstr>Wingdings 3</vt:lpstr>
      <vt:lpstr>平面</vt:lpstr>
      <vt:lpstr>网络流选讲</vt:lpstr>
      <vt:lpstr>网络流</vt:lpstr>
      <vt:lpstr>Ford-Fulkerson 算法</vt:lpstr>
      <vt:lpstr>Dinic 算法</vt:lpstr>
      <vt:lpstr>最大权闭合子图</vt:lpstr>
      <vt:lpstr>最小费用最大流</vt:lpstr>
      <vt:lpstr>最小费用最大流</vt:lpstr>
      <vt:lpstr>上下界网络流</vt:lpstr>
      <vt:lpstr>二分图匹配</vt:lpstr>
      <vt:lpstr>Hall 定理</vt:lpstr>
      <vt:lpstr>匈牙利算法</vt:lpstr>
      <vt:lpstr>二分图最大权匹配</vt:lpstr>
      <vt:lpstr>KM 算法</vt:lpstr>
      <vt:lpstr>洛谷 P4001</vt:lpstr>
      <vt:lpstr>洛谷 P2762</vt:lpstr>
      <vt:lpstr>洛谷 P2763</vt:lpstr>
      <vt:lpstr>洛谷 P2764</vt:lpstr>
      <vt:lpstr>洛谷 P2765</vt:lpstr>
      <vt:lpstr>洛谷 P2766</vt:lpstr>
      <vt:lpstr>洛谷 P2774</vt:lpstr>
      <vt:lpstr>经典模型</vt:lpstr>
      <vt:lpstr>BZOJ3232 圈地游戏 </vt:lpstr>
      <vt:lpstr>洛谷 P1251</vt:lpstr>
      <vt:lpstr>PowerPoint 演示文稿</vt:lpstr>
      <vt:lpstr>ARC080F</vt:lpstr>
      <vt:lpstr>PowerPoint 演示文稿</vt:lpstr>
      <vt:lpstr>Hold Your Hand</vt:lpstr>
      <vt:lpstr>Solution</vt:lpstr>
      <vt:lpstr>SurroundingGame </vt:lpstr>
      <vt:lpstr>Solution</vt:lpstr>
      <vt:lpstr>ARC076F</vt:lpstr>
      <vt:lpstr>PowerPoint 演示文稿</vt:lpstr>
      <vt:lpstr>BZOJ 2138</vt:lpstr>
      <vt:lpstr>CF1288F</vt:lpstr>
      <vt:lpstr>PowerPoint 演示文稿</vt:lpstr>
      <vt:lpstr>洛谷 P3980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zeyuan</dc:creator>
  <cp:lastModifiedBy>Yan Shouru</cp:lastModifiedBy>
  <cp:revision>62</cp:revision>
  <dcterms:created xsi:type="dcterms:W3CDTF">2021-08-01T00:53:09Z</dcterms:created>
  <dcterms:modified xsi:type="dcterms:W3CDTF">2021-08-02T06:50:21Z</dcterms:modified>
</cp:coreProperties>
</file>