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378" r:id="rId4"/>
    <p:sldId id="431" r:id="rId5"/>
    <p:sldId id="454" r:id="rId6"/>
    <p:sldId id="460" r:id="rId7"/>
    <p:sldId id="455" r:id="rId8"/>
    <p:sldId id="456" r:id="rId9"/>
    <p:sldId id="463" r:id="rId10"/>
    <p:sldId id="461" r:id="rId11"/>
    <p:sldId id="478" r:id="rId12"/>
    <p:sldId id="480" r:id="rId13"/>
    <p:sldId id="479" r:id="rId14"/>
    <p:sldId id="462" r:id="rId15"/>
    <p:sldId id="464" r:id="rId16"/>
    <p:sldId id="405" r:id="rId17"/>
    <p:sldId id="406" r:id="rId18"/>
    <p:sldId id="429" r:id="rId19"/>
    <p:sldId id="427" r:id="rId20"/>
    <p:sldId id="407" r:id="rId21"/>
    <p:sldId id="412" r:id="rId22"/>
    <p:sldId id="428" r:id="rId23"/>
    <p:sldId id="430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5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0.xml"/><Relationship Id="rId2" Type="http://schemas.openxmlformats.org/officeDocument/2006/relationships/image" Target="../media/image1.png"/><Relationship Id="rId1" Type="http://schemas.openxmlformats.org/officeDocument/2006/relationships/tags" Target="../tags/tag6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Day 3 </a:t>
            </a:r>
            <a:r>
              <a:rPr lang="zh-CN" altLang="en-US"/>
              <a:t>：</a:t>
            </a:r>
            <a:r>
              <a:rPr lang="en-US" altLang="zh-CN"/>
              <a:t>STL</a:t>
            </a:r>
            <a:r>
              <a:rPr lang="zh-CN" altLang="en-US"/>
              <a:t>与堆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竺涵林</a:t>
            </a:r>
            <a:r>
              <a:rPr lang="en-US" altLang="zh-CN"/>
              <a:t> 2021/08/03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UVA  1592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分析：如果是一个整数矩阵，</a:t>
            </a:r>
            <a:r>
              <a:rPr lang="en-US" altLang="zh-CN"/>
              <a:t> </a:t>
            </a:r>
            <a:r>
              <a:rPr lang="zh-CN" altLang="en-US"/>
              <a:t>非常简单，先枚举两列（</a:t>
            </a:r>
            <a:r>
              <a:rPr lang="en-US" altLang="zh-CN"/>
              <a:t>i</a:t>
            </a:r>
            <a:r>
              <a:rPr lang="zh-CN" altLang="en-US"/>
              <a:t>，</a:t>
            </a:r>
            <a:r>
              <a:rPr lang="en-US" altLang="zh-CN"/>
              <a:t>j)</a:t>
            </a:r>
            <a:r>
              <a:rPr lang="zh-CN" altLang="en-US"/>
              <a:t>，再枚举行即可</a:t>
            </a:r>
            <a:endParaRPr lang="zh-CN" altLang="en-US"/>
          </a:p>
          <a:p>
            <a:r>
              <a:rPr lang="zh-CN" altLang="en-US"/>
              <a:t>枚举行时可以将</a:t>
            </a:r>
            <a:r>
              <a:rPr lang="en-US" altLang="zh-CN"/>
              <a:t>a[r][i],a[r][j]</a:t>
            </a:r>
            <a:r>
              <a:rPr lang="zh-CN" altLang="en-US"/>
              <a:t>组成一个</a:t>
            </a:r>
            <a:r>
              <a:rPr lang="en-US" altLang="zh-CN"/>
              <a:t>pair</a:t>
            </a:r>
            <a:r>
              <a:rPr lang="zh-CN" altLang="en-US"/>
              <a:t>存到</a:t>
            </a:r>
            <a:r>
              <a:rPr lang="en-US" altLang="zh-CN"/>
              <a:t>map</a:t>
            </a:r>
            <a:r>
              <a:rPr lang="zh-CN" altLang="en-US"/>
              <a:t>中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895" y="1605915"/>
            <a:ext cx="9063355" cy="27838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set </a:t>
            </a:r>
            <a:r>
              <a:rPr lang="zh-CN" altLang="en-US"/>
              <a:t>模板题：LibreOJ  10143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分析：对于</a:t>
            </a:r>
            <a:r>
              <a:rPr lang="en-US" altLang="zh-CN"/>
              <a:t>a[i]</a:t>
            </a:r>
            <a:r>
              <a:rPr lang="zh-CN" altLang="en-US"/>
              <a:t>，在</a:t>
            </a:r>
            <a:r>
              <a:rPr lang="en-US" altLang="zh-CN"/>
              <a:t>set</a:t>
            </a:r>
            <a:r>
              <a:rPr lang="zh-CN" altLang="en-US"/>
              <a:t>中找</a:t>
            </a:r>
            <a:r>
              <a:rPr lang="en-US" altLang="zh-CN"/>
              <a:t>a[i]</a:t>
            </a:r>
            <a:r>
              <a:rPr lang="zh-CN" altLang="en-US"/>
              <a:t>的前驱与后继即可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30" y="1490345"/>
            <a:ext cx="10912475" cy="10471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UVA 725 Division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给定</a:t>
            </a:r>
            <a:r>
              <a:rPr lang="en-US" altLang="zh-CN"/>
              <a:t>n</a:t>
            </a:r>
            <a:r>
              <a:rPr lang="zh-CN" altLang="en-US"/>
              <a:t>，求所有形如</a:t>
            </a:r>
            <a:r>
              <a:rPr lang="en-US" altLang="zh-CN"/>
              <a:t>abcde/fghij = n</a:t>
            </a:r>
            <a:r>
              <a:rPr lang="zh-CN" altLang="en-US"/>
              <a:t>的式子，其中</a:t>
            </a:r>
            <a:r>
              <a:rPr lang="en-US" altLang="zh-CN"/>
              <a:t>a~j</a:t>
            </a:r>
            <a:r>
              <a:rPr lang="zh-CN" altLang="en-US"/>
              <a:t>刚好取遍</a:t>
            </a:r>
            <a:r>
              <a:rPr lang="en-US" altLang="zh-CN"/>
              <a:t>0~9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分析：枚举</a:t>
            </a:r>
            <a:r>
              <a:rPr lang="en-US" altLang="zh-CN"/>
              <a:t>fghij</a:t>
            </a:r>
            <a:r>
              <a:rPr lang="zh-CN" altLang="en-US"/>
              <a:t>，计算</a:t>
            </a:r>
            <a:r>
              <a:rPr lang="en-US" altLang="zh-CN"/>
              <a:t>abcde = fghij*n</a:t>
            </a:r>
            <a:r>
              <a:rPr lang="zh-CN" altLang="en-US"/>
              <a:t>即可</a:t>
            </a:r>
            <a:endParaRPr lang="zh-CN" altLang="en-US"/>
          </a:p>
          <a:p>
            <a:r>
              <a:rPr lang="zh-CN" altLang="en-US"/>
              <a:t>然后把</a:t>
            </a:r>
            <a:r>
              <a:rPr lang="en-US" altLang="zh-CN"/>
              <a:t>10</a:t>
            </a:r>
            <a:r>
              <a:rPr lang="zh-CN" altLang="en-US"/>
              <a:t>个字符放入一个</a:t>
            </a:r>
            <a:r>
              <a:rPr lang="en-US" altLang="zh-CN"/>
              <a:t>(set)unordered_set</a:t>
            </a:r>
            <a:r>
              <a:rPr lang="zh-CN" altLang="en-US"/>
              <a:t>中，判断这个</a:t>
            </a:r>
            <a:r>
              <a:rPr lang="en-US" altLang="zh-CN"/>
              <a:t>set</a:t>
            </a:r>
            <a:r>
              <a:rPr lang="zh-CN" altLang="en-US"/>
              <a:t>的大小是否为</a:t>
            </a:r>
            <a:r>
              <a:rPr lang="en-US" altLang="zh-CN"/>
              <a:t>10</a:t>
            </a:r>
            <a:r>
              <a:rPr lang="zh-CN" altLang="en-US"/>
              <a:t>即可</a:t>
            </a:r>
            <a:endParaRPr lang="zh-CN" altLang="en-US"/>
          </a:p>
          <a:p>
            <a:r>
              <a:rPr lang="en-US" altLang="zh-CN">
                <a:sym typeface="+mn-ea"/>
              </a:rPr>
              <a:t>unordered_set</a:t>
            </a:r>
            <a:r>
              <a:rPr lang="zh-CN" altLang="en-US">
                <a:sym typeface="+mn-ea"/>
              </a:rPr>
              <a:t>会比</a:t>
            </a:r>
            <a:r>
              <a:rPr lang="en-US" altLang="zh-CN">
                <a:sym typeface="+mn-ea"/>
              </a:rPr>
              <a:t>set</a:t>
            </a:r>
            <a:r>
              <a:rPr lang="zh-CN" altLang="en-US">
                <a:sym typeface="+mn-ea"/>
              </a:rPr>
              <a:t>更快，因为它的内部不需要排序</a:t>
            </a:r>
            <a:endParaRPr lang="zh-CN" altLang="en-US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提高题</a:t>
            </a:r>
            <a:r>
              <a:rPr lang="en-US" altLang="zh-CN"/>
              <a:t>1</a:t>
            </a:r>
            <a:r>
              <a:rPr lang="zh-CN" altLang="en-US"/>
              <a:t>：</a:t>
            </a:r>
            <a:r>
              <a:rPr lang="en-US" altLang="zh-CN"/>
              <a:t>HDU 2094 </a:t>
            </a:r>
            <a:r>
              <a:rPr lang="zh-CN" altLang="en-US"/>
              <a:t>产生冠军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多个人进行乒乓球比赛，两两比赛</a:t>
            </a:r>
            <a:r>
              <a:rPr lang="en-US" altLang="zh-CN"/>
              <a:t> </a:t>
            </a:r>
            <a:endParaRPr lang="zh-CN" altLang="en-US"/>
          </a:p>
          <a:p>
            <a:r>
              <a:rPr lang="zh-CN" altLang="en-US"/>
              <a:t>如果</a:t>
            </a:r>
            <a:r>
              <a:rPr lang="en-US" altLang="zh-CN"/>
              <a:t>A</a:t>
            </a:r>
            <a:r>
              <a:rPr lang="zh-CN" altLang="en-US"/>
              <a:t>胜</a:t>
            </a:r>
            <a:r>
              <a:rPr lang="en-US" altLang="zh-CN"/>
              <a:t>B</a:t>
            </a:r>
            <a:r>
              <a:rPr lang="zh-CN" altLang="en-US"/>
              <a:t>，</a:t>
            </a:r>
            <a:r>
              <a:rPr lang="en-US" altLang="zh-CN"/>
              <a:t>B</a:t>
            </a:r>
            <a:r>
              <a:rPr lang="zh-CN" altLang="en-US"/>
              <a:t>胜</a:t>
            </a:r>
            <a:r>
              <a:rPr lang="en-US" altLang="zh-CN"/>
              <a:t>C</a:t>
            </a:r>
            <a:r>
              <a:rPr lang="zh-CN" altLang="en-US"/>
              <a:t>，且</a:t>
            </a:r>
            <a:r>
              <a:rPr lang="en-US" altLang="zh-CN"/>
              <a:t>A</a:t>
            </a:r>
            <a:r>
              <a:rPr lang="zh-CN" altLang="en-US"/>
              <a:t>，</a:t>
            </a:r>
            <a:r>
              <a:rPr lang="en-US" altLang="zh-CN"/>
              <a:t>C</a:t>
            </a:r>
            <a:r>
              <a:rPr lang="zh-CN" altLang="en-US"/>
              <a:t>没有比过，那么可以推出</a:t>
            </a:r>
            <a:r>
              <a:rPr lang="en-US" altLang="zh-CN"/>
              <a:t>A</a:t>
            </a:r>
            <a:r>
              <a:rPr lang="zh-CN" altLang="en-US"/>
              <a:t>一定胜</a:t>
            </a:r>
            <a:r>
              <a:rPr lang="en-US" altLang="zh-CN"/>
              <a:t>C</a:t>
            </a:r>
            <a:endParaRPr lang="en-US" altLang="zh-CN"/>
          </a:p>
          <a:p>
            <a:r>
              <a:rPr lang="zh-CN" altLang="en-US">
                <a:sym typeface="+mn-ea"/>
              </a:rPr>
              <a:t>如果</a:t>
            </a:r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胜</a:t>
            </a:r>
            <a:r>
              <a:rPr lang="en-US" altLang="zh-CN">
                <a:sym typeface="+mn-ea"/>
              </a:rPr>
              <a:t>B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B</a:t>
            </a:r>
            <a:r>
              <a:rPr lang="zh-CN" altLang="en-US">
                <a:sym typeface="+mn-ea"/>
              </a:rPr>
              <a:t>胜</a:t>
            </a:r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胜</a:t>
            </a:r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，则</a:t>
            </a:r>
            <a:r>
              <a:rPr lang="en-US" altLang="zh-CN">
                <a:sym typeface="+mn-ea"/>
              </a:rPr>
              <a:t>A,B,C</a:t>
            </a:r>
            <a:r>
              <a:rPr lang="zh-CN" altLang="en-US">
                <a:sym typeface="+mn-ea"/>
              </a:rPr>
              <a:t>都不可能是冠军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给出</a:t>
            </a:r>
            <a:r>
              <a:rPr lang="en-US" altLang="zh-CN">
                <a:sym typeface="+mn-ea"/>
              </a:rPr>
              <a:t>n</a:t>
            </a:r>
            <a:r>
              <a:rPr lang="zh-CN" altLang="en-US">
                <a:sym typeface="+mn-ea"/>
              </a:rPr>
              <a:t>条</a:t>
            </a:r>
            <a:r>
              <a:rPr lang="en-US" altLang="zh-CN">
                <a:sym typeface="+mn-ea"/>
              </a:rPr>
              <a:t> X </a:t>
            </a:r>
            <a:r>
              <a:rPr lang="zh-CN" altLang="en-US">
                <a:sym typeface="+mn-ea"/>
              </a:rPr>
              <a:t>胜</a:t>
            </a:r>
            <a:r>
              <a:rPr lang="en-US" altLang="zh-CN">
                <a:sym typeface="+mn-ea"/>
              </a:rPr>
              <a:t> Y </a:t>
            </a:r>
            <a:r>
              <a:rPr lang="zh-CN" altLang="en-US">
                <a:sym typeface="+mn-ea"/>
              </a:rPr>
              <a:t>的信息</a:t>
            </a:r>
            <a:r>
              <a:rPr lang="en-US" altLang="zh-CN">
                <a:sym typeface="+mn-ea"/>
              </a:rPr>
              <a:t> (n &lt; 1000)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输出是否能判断出谁是冠军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分析：把所有人放到一个</a:t>
            </a:r>
            <a:r>
              <a:rPr lang="en-US" altLang="zh-CN">
                <a:sym typeface="+mn-ea"/>
              </a:rPr>
              <a:t>set A</a:t>
            </a:r>
            <a:r>
              <a:rPr lang="zh-CN" altLang="en-US">
                <a:sym typeface="+mn-ea"/>
              </a:rPr>
              <a:t>里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把所有输过的人放到一个</a:t>
            </a:r>
            <a:r>
              <a:rPr lang="en-US" altLang="zh-CN">
                <a:sym typeface="+mn-ea"/>
              </a:rPr>
              <a:t>set B</a:t>
            </a:r>
            <a:r>
              <a:rPr lang="zh-CN" altLang="en-US">
                <a:sym typeface="+mn-ea"/>
              </a:rPr>
              <a:t>里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如果</a:t>
            </a:r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中的人刚好比</a:t>
            </a:r>
            <a:r>
              <a:rPr lang="en-US" altLang="zh-CN">
                <a:sym typeface="+mn-ea"/>
              </a:rPr>
              <a:t>B</a:t>
            </a:r>
            <a:r>
              <a:rPr lang="zh-CN" altLang="en-US">
                <a:sym typeface="+mn-ea"/>
              </a:rPr>
              <a:t>中多一个，那么可以判断出冠军</a:t>
            </a:r>
            <a:endParaRPr lang="zh-CN" altLang="en-US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提高题</a:t>
            </a:r>
            <a:r>
              <a:rPr lang="en-US" altLang="zh-CN"/>
              <a:t>2</a:t>
            </a:r>
            <a:r>
              <a:rPr lang="zh-CN" altLang="en-US"/>
              <a:t>：</a:t>
            </a:r>
            <a:r>
              <a:rPr lang="en-US" altLang="zh-CN"/>
              <a:t>UVA 12096 </a:t>
            </a:r>
            <a:r>
              <a:rPr lang="zh-CN" altLang="en-US"/>
              <a:t>The SetStack Computer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关于</a:t>
            </a:r>
            <a:r>
              <a:rPr lang="en-US" altLang="zh-CN"/>
              <a:t>set</a:t>
            </a:r>
            <a:r>
              <a:rPr lang="zh-CN" altLang="en-US"/>
              <a:t>的一些高级操作</a:t>
            </a:r>
            <a:endParaRPr lang="zh-CN" altLang="en-US"/>
          </a:p>
          <a:p>
            <a:r>
              <a:rPr lang="zh-CN" altLang="en-US"/>
              <a:t>题面见</a:t>
            </a:r>
            <a:r>
              <a:rPr lang="en-US" altLang="zh-CN"/>
              <a:t>vjudge</a:t>
            </a:r>
            <a:endParaRPr lang="en-US" altLang="zh-CN"/>
          </a:p>
          <a:p>
            <a:r>
              <a:rPr lang="zh-CN" altLang="en-US"/>
              <a:t>操作语法见标程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堆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堆的特点与操作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堆是一棵完全二叉树</a:t>
            </a:r>
            <a:endParaRPr lang="zh-CN" altLang="en-US"/>
          </a:p>
          <a:p>
            <a:r>
              <a:rPr lang="zh-CN" altLang="en-US"/>
              <a:t>以大根堆为例，每一个点的元素都大于子节点的元素</a:t>
            </a:r>
            <a:endParaRPr lang="zh-CN" altLang="en-US"/>
          </a:p>
          <a:p>
            <a:r>
              <a:rPr lang="zh-CN" altLang="en-US"/>
              <a:t>堆顶元素就是整个堆中的最大值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优先队列 </a:t>
            </a:r>
            <a:r>
              <a:rPr lang="en-US" altLang="zh-CN"/>
              <a:t>priority_queue&lt;int&gt; q</a:t>
            </a:r>
            <a:r>
              <a:rPr lang="zh-CN" altLang="en-US"/>
              <a:t>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操作：</a:t>
            </a:r>
            <a:endParaRPr lang="zh-CN" altLang="en-US"/>
          </a:p>
          <a:p>
            <a:r>
              <a:rPr lang="zh-CN" altLang="en-US"/>
              <a:t>读取堆顶元素   </a:t>
            </a:r>
            <a:r>
              <a:rPr lang="en-US" altLang="zh-CN"/>
              <a:t>q.top();</a:t>
            </a:r>
            <a:endParaRPr lang="zh-CN" altLang="en-US"/>
          </a:p>
          <a:p>
            <a:r>
              <a:rPr lang="zh-CN" altLang="en-US"/>
              <a:t>弹出最大值    </a:t>
            </a:r>
            <a:r>
              <a:rPr lang="en-US" altLang="zh-CN"/>
              <a:t>q.pop();</a:t>
            </a:r>
            <a:endParaRPr lang="zh-CN" altLang="en-US"/>
          </a:p>
          <a:p>
            <a:r>
              <a:rPr lang="zh-CN" altLang="en-US"/>
              <a:t>插入一个新的值 </a:t>
            </a:r>
            <a:r>
              <a:rPr lang="en-US" altLang="zh-CN"/>
              <a:t>q.push(x);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模板题：</a:t>
            </a:r>
            <a:r>
              <a:rPr lang="en-US" altLang="zh-CN"/>
              <a:t>POJ 2051 Argus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一个机器里面注册了一些指令，每个指令有一个</a:t>
            </a:r>
            <a:r>
              <a:rPr lang="en-US" altLang="zh-CN"/>
              <a:t>id</a:t>
            </a:r>
            <a:r>
              <a:rPr lang="zh-CN" altLang="en-US"/>
              <a:t>，还有一个周期</a:t>
            </a:r>
            <a:r>
              <a:rPr lang="en-US" altLang="zh-CN"/>
              <a:t>T</a:t>
            </a:r>
            <a:r>
              <a:rPr lang="zh-CN" altLang="en-US"/>
              <a:t>，表示每隔</a:t>
            </a:r>
            <a:r>
              <a:rPr lang="en-US" altLang="zh-CN"/>
              <a:t>T</a:t>
            </a:r>
            <a:r>
              <a:rPr lang="zh-CN" altLang="en-US"/>
              <a:t>时间鸣叫一次</a:t>
            </a:r>
            <a:endParaRPr lang="zh-CN" altLang="en-US"/>
          </a:p>
          <a:p>
            <a:r>
              <a:rPr lang="zh-CN" altLang="en-US"/>
              <a:t>请输出前</a:t>
            </a:r>
            <a:r>
              <a:rPr lang="en-US" altLang="zh-CN"/>
              <a:t>T</a:t>
            </a:r>
            <a:r>
              <a:rPr lang="zh-CN" altLang="en-US"/>
              <a:t>次鸣叫的指令编号（时间相同则按编号从小到大输出）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分析：用堆维护这些指令即可</a:t>
            </a:r>
            <a:endParaRPr lang="zh-CN" altLang="en-US"/>
          </a:p>
          <a:p>
            <a:r>
              <a:rPr lang="zh-CN" altLang="en-US"/>
              <a:t>每个指令可用结构体维护，</a:t>
            </a:r>
            <a:r>
              <a:rPr lang="en-US" altLang="zh-CN"/>
              <a:t>id, period, time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POJ 2833: The Average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给定</a:t>
            </a:r>
            <a:r>
              <a:rPr lang="en-US" altLang="zh-CN"/>
              <a:t>n</a:t>
            </a:r>
            <a:r>
              <a:rPr lang="zh-CN" altLang="en-US"/>
              <a:t>个数，去掉</a:t>
            </a:r>
            <a:r>
              <a:rPr lang="en-US" altLang="zh-CN"/>
              <a:t>n1</a:t>
            </a:r>
            <a:r>
              <a:rPr lang="zh-CN" altLang="en-US"/>
              <a:t>个最大的和</a:t>
            </a:r>
            <a:r>
              <a:rPr lang="en-US" altLang="zh-CN"/>
              <a:t>n2</a:t>
            </a:r>
            <a:r>
              <a:rPr lang="zh-CN" altLang="en-US"/>
              <a:t>个最小的后，求平均数</a:t>
            </a:r>
            <a:endParaRPr lang="zh-CN" altLang="en-US"/>
          </a:p>
          <a:p>
            <a:r>
              <a:rPr lang="en-US" altLang="zh-CN"/>
              <a:t>n</a:t>
            </a:r>
            <a:r>
              <a:rPr lang="zh-CN" altLang="en-US"/>
              <a:t>很大，</a:t>
            </a:r>
            <a:r>
              <a:rPr lang="en-US" altLang="zh-CN"/>
              <a:t>n1,n2&lt;= 10, </a:t>
            </a:r>
            <a:r>
              <a:rPr lang="zh-CN" altLang="en-US"/>
              <a:t>且内存限制使得无法把所有的</a:t>
            </a:r>
            <a:r>
              <a:rPr lang="en-US" altLang="zh-CN"/>
              <a:t>n</a:t>
            </a:r>
            <a:r>
              <a:rPr lang="zh-CN" altLang="en-US"/>
              <a:t>个数存储下来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分析：直接排序从时间上和空间上都无法承受</a:t>
            </a:r>
            <a:endParaRPr lang="zh-CN" altLang="en-US"/>
          </a:p>
          <a:p>
            <a:r>
              <a:rPr lang="zh-CN" altLang="en-US"/>
              <a:t>用两个堆分别维护当前最大的</a:t>
            </a:r>
            <a:r>
              <a:rPr lang="en-US" altLang="zh-CN"/>
              <a:t>n1</a:t>
            </a:r>
            <a:r>
              <a:rPr lang="zh-CN" altLang="en-US"/>
              <a:t>个数和最小的</a:t>
            </a:r>
            <a:r>
              <a:rPr lang="en-US" altLang="zh-CN"/>
              <a:t>n2</a:t>
            </a:r>
            <a:r>
              <a:rPr lang="zh-CN" altLang="en-US"/>
              <a:t>个数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提高题</a:t>
            </a:r>
            <a:r>
              <a:rPr lang="en-US" altLang="zh-CN"/>
              <a:t>3</a:t>
            </a:r>
            <a:r>
              <a:rPr lang="zh-CN" altLang="en-US"/>
              <a:t>：</a:t>
            </a:r>
            <a:r>
              <a:rPr lang="en-US" altLang="zh-CN"/>
              <a:t>POJ 2442 </a:t>
            </a:r>
            <a:r>
              <a:rPr lang="en-US"/>
              <a:t>sequence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有</a:t>
            </a:r>
            <a:r>
              <a:rPr lang="en-US" altLang="zh-CN"/>
              <a:t>m</a:t>
            </a:r>
            <a:r>
              <a:rPr lang="zh-CN" altLang="en-US"/>
              <a:t>个整数数组，各包含</a:t>
            </a:r>
            <a:r>
              <a:rPr lang="en-US" altLang="zh-CN"/>
              <a:t>n</a:t>
            </a:r>
            <a:r>
              <a:rPr lang="zh-CN" altLang="en-US"/>
              <a:t>个元素</a:t>
            </a:r>
            <a:endParaRPr lang="zh-CN" altLang="en-US"/>
          </a:p>
          <a:p>
            <a:r>
              <a:rPr lang="zh-CN" altLang="en-US"/>
              <a:t>每个数组取一个数相加，能得到</a:t>
            </a:r>
            <a:r>
              <a:rPr lang="en-US" altLang="zh-CN"/>
              <a:t>n^m</a:t>
            </a:r>
            <a:r>
              <a:rPr lang="zh-CN" altLang="en-US"/>
              <a:t>个和，求这些和中最小的</a:t>
            </a:r>
            <a:r>
              <a:rPr lang="en-US" altLang="zh-CN"/>
              <a:t>n</a:t>
            </a:r>
            <a:r>
              <a:rPr lang="zh-CN" altLang="en-US"/>
              <a:t>个值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分析：</a:t>
            </a:r>
            <a:endParaRPr lang="zh-CN" altLang="en-US"/>
          </a:p>
          <a:p>
            <a:r>
              <a:rPr lang="zh-CN" altLang="en-US"/>
              <a:t>简化版，只有两个数组</a:t>
            </a:r>
            <a:endParaRPr lang="zh-CN" altLang="en-US"/>
          </a:p>
          <a:p>
            <a:r>
              <a:rPr lang="en-US" altLang="zh-CN"/>
              <a:t>A1+B1 &lt;= A1+B2 &lt;= ...</a:t>
            </a:r>
            <a:endParaRPr lang="en-US" altLang="zh-CN"/>
          </a:p>
          <a:p>
            <a:r>
              <a:rPr lang="en-US" altLang="zh-CN"/>
              <a:t>A2+B1 &lt;= A2+B2 &lt;= ...</a:t>
            </a:r>
            <a:endParaRPr lang="en-US" altLang="zh-CN"/>
          </a:p>
          <a:p>
            <a:r>
              <a:rPr lang="en-US" altLang="zh-CN"/>
              <a:t>Am+B1 &lt;= Am+B2 &lt;= ...</a:t>
            </a:r>
            <a:endParaRPr lang="en-US" altLang="zh-CN"/>
          </a:p>
          <a:p>
            <a:r>
              <a:rPr lang="zh-CN" altLang="en-US"/>
              <a:t>元素放入堆中（若</a:t>
            </a:r>
            <a:r>
              <a:rPr lang="en-US" altLang="zh-CN"/>
              <a:t>i*j &gt;=n</a:t>
            </a:r>
            <a:r>
              <a:rPr lang="zh-CN" altLang="en-US"/>
              <a:t>，则</a:t>
            </a:r>
            <a:r>
              <a:rPr lang="en-US" altLang="zh-CN"/>
              <a:t>Ai + Bj </a:t>
            </a:r>
            <a:r>
              <a:rPr lang="zh-CN" altLang="en-US"/>
              <a:t>一定不是最小的前</a:t>
            </a:r>
            <a:r>
              <a:rPr lang="en-US" altLang="zh-CN"/>
              <a:t>n</a:t>
            </a:r>
            <a:r>
              <a:rPr lang="zh-CN" altLang="en-US"/>
              <a:t>个）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简单</a:t>
            </a:r>
            <a:r>
              <a:rPr lang="en-US" altLang="zh-CN"/>
              <a:t>STL</a:t>
            </a:r>
            <a:endParaRPr lang="en-US" altLang="zh-CN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POJ 1442: </a:t>
            </a:r>
            <a:r>
              <a:rPr lang="zh-CN" altLang="en-US"/>
              <a:t>黑匣子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一个序列初始为空，</a:t>
            </a:r>
            <a:r>
              <a:rPr lang="en-US" altLang="zh-CN"/>
              <a:t>k=0</a:t>
            </a:r>
            <a:r>
              <a:rPr lang="zh-CN" altLang="en-US"/>
              <a:t>，每次可以插入一个元素</a:t>
            </a:r>
            <a:endParaRPr lang="zh-CN" altLang="en-US"/>
          </a:p>
          <a:p>
            <a:r>
              <a:rPr lang="zh-CN" altLang="en-US"/>
              <a:t>也可以</a:t>
            </a:r>
            <a:r>
              <a:rPr lang="en-US" altLang="zh-CN"/>
              <a:t>k++</a:t>
            </a:r>
            <a:r>
              <a:rPr lang="zh-CN" altLang="en-US"/>
              <a:t>并询问第</a:t>
            </a:r>
            <a:r>
              <a:rPr lang="en-US" altLang="zh-CN"/>
              <a:t>k</a:t>
            </a:r>
            <a:r>
              <a:rPr lang="zh-CN" altLang="en-US"/>
              <a:t>小元素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分析：</a:t>
            </a:r>
            <a:endParaRPr lang="zh-CN" altLang="en-US"/>
          </a:p>
          <a:p>
            <a:r>
              <a:rPr lang="zh-CN" altLang="en-US"/>
              <a:t>堆只能求第</a:t>
            </a:r>
            <a:r>
              <a:rPr lang="en-US" altLang="zh-CN"/>
              <a:t>1</a:t>
            </a:r>
            <a:r>
              <a:rPr lang="zh-CN" altLang="en-US"/>
              <a:t>小元素，现在要求第</a:t>
            </a:r>
            <a:r>
              <a:rPr lang="en-US" altLang="zh-CN"/>
              <a:t>k</a:t>
            </a:r>
            <a:r>
              <a:rPr lang="zh-CN" altLang="en-US"/>
              <a:t>小，而且</a:t>
            </a:r>
            <a:r>
              <a:rPr lang="en-US" altLang="zh-CN"/>
              <a:t>k</a:t>
            </a:r>
            <a:r>
              <a:rPr lang="zh-CN" altLang="en-US"/>
              <a:t>只增不减</a:t>
            </a:r>
            <a:endParaRPr lang="zh-CN" altLang="en-US"/>
          </a:p>
          <a:p>
            <a:r>
              <a:rPr lang="zh-CN" altLang="en-US"/>
              <a:t>我们用两个堆来维护，一个小根堆，一个大根堆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POJ2010: Moo University - Financial Aid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有</a:t>
            </a:r>
            <a:r>
              <a:rPr lang="en-US" altLang="zh-CN"/>
              <a:t>C</a:t>
            </a:r>
            <a:r>
              <a:rPr lang="zh-CN" altLang="en-US"/>
              <a:t>头奶牛，每头奶牛有个分数，还有个花费</a:t>
            </a:r>
            <a:endParaRPr lang="zh-CN" altLang="en-US"/>
          </a:p>
          <a:p>
            <a:r>
              <a:rPr lang="zh-CN" altLang="en-US"/>
              <a:t>现在要选择</a:t>
            </a:r>
            <a:r>
              <a:rPr lang="en-US" altLang="zh-CN"/>
              <a:t>N</a:t>
            </a:r>
            <a:r>
              <a:rPr lang="zh-CN" altLang="en-US"/>
              <a:t>头奶牛，在花费总额不超过</a:t>
            </a:r>
            <a:r>
              <a:rPr lang="en-US" altLang="zh-CN"/>
              <a:t>F</a:t>
            </a:r>
            <a:r>
              <a:rPr lang="zh-CN" altLang="en-US"/>
              <a:t>的前提下，使得分数的中位数尽可能大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分析：先将奶牛按分数从小到大排序，然后就可以枚举</a:t>
            </a:r>
            <a:r>
              <a:rPr lang="en-US" altLang="zh-CN"/>
              <a:t>“</a:t>
            </a:r>
            <a:r>
              <a:rPr lang="zh-CN" altLang="en-US"/>
              <a:t>中位数奶牛</a:t>
            </a:r>
            <a:r>
              <a:rPr lang="en-US" altLang="zh-CN"/>
              <a:t>”</a:t>
            </a:r>
            <a:endParaRPr lang="en-US" altLang="zh-CN"/>
          </a:p>
          <a:p>
            <a:r>
              <a:rPr lang="zh-CN" altLang="en-US"/>
              <a:t>我们需要在中位数前选</a:t>
            </a:r>
            <a:r>
              <a:rPr lang="en-US" altLang="zh-CN"/>
              <a:t>n/2</a:t>
            </a:r>
            <a:r>
              <a:rPr lang="zh-CN" altLang="en-US"/>
              <a:t>头，中位数后选</a:t>
            </a:r>
            <a:r>
              <a:rPr lang="en-US" altLang="zh-CN"/>
              <a:t>n/2</a:t>
            </a:r>
            <a:r>
              <a:rPr lang="zh-CN" altLang="en-US"/>
              <a:t>头</a:t>
            </a:r>
            <a:endParaRPr lang="zh-CN" altLang="en-US"/>
          </a:p>
          <a:p>
            <a:r>
              <a:rPr lang="zh-CN" altLang="en-US"/>
              <a:t>于是想知道</a:t>
            </a:r>
            <a:r>
              <a:rPr lang="en-US" altLang="zh-CN"/>
              <a:t>[1..i-1]</a:t>
            </a:r>
            <a:r>
              <a:rPr lang="zh-CN" altLang="en-US"/>
              <a:t>中花费最小的</a:t>
            </a:r>
            <a:r>
              <a:rPr lang="en-US" altLang="zh-CN"/>
              <a:t>n/2</a:t>
            </a:r>
            <a:r>
              <a:rPr lang="zh-CN" altLang="en-US"/>
              <a:t>头奶牛，以及</a:t>
            </a:r>
            <a:r>
              <a:rPr lang="en-US" altLang="zh-CN"/>
              <a:t>[i+1..C]</a:t>
            </a:r>
            <a:r>
              <a:rPr lang="zh-CN" altLang="en-US"/>
              <a:t>中花费最小的</a:t>
            </a:r>
            <a:r>
              <a:rPr lang="en-US" altLang="zh-CN"/>
              <a:t>n/2</a:t>
            </a:r>
            <a:r>
              <a:rPr lang="zh-CN" altLang="en-US"/>
              <a:t>头奶牛</a:t>
            </a:r>
            <a:endParaRPr lang="zh-CN" altLang="en-US"/>
          </a:p>
          <a:p>
            <a:r>
              <a:rPr lang="zh-CN" altLang="en-US"/>
              <a:t>正反各扫描一遍，用堆来维护最小的</a:t>
            </a:r>
            <a:r>
              <a:rPr lang="en-US" altLang="zh-CN"/>
              <a:t>n/2</a:t>
            </a:r>
            <a:r>
              <a:rPr lang="zh-CN" altLang="en-US"/>
              <a:t>个值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POJ 3553: Task Schedule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有</a:t>
            </a:r>
            <a:r>
              <a:rPr lang="en-US" altLang="zh-CN"/>
              <a:t>n</a:t>
            </a:r>
            <a:r>
              <a:rPr lang="zh-CN" altLang="en-US"/>
              <a:t>个任务，每个任务需要</a:t>
            </a:r>
            <a:r>
              <a:rPr lang="en-US" altLang="zh-CN"/>
              <a:t>pi</a:t>
            </a:r>
            <a:r>
              <a:rPr lang="zh-CN" altLang="en-US"/>
              <a:t>的时间，</a:t>
            </a:r>
            <a:r>
              <a:rPr lang="en-US" altLang="zh-CN"/>
              <a:t>ddl</a:t>
            </a:r>
            <a:r>
              <a:rPr lang="zh-CN" altLang="en-US"/>
              <a:t>为</a:t>
            </a:r>
            <a:r>
              <a:rPr lang="en-US" altLang="zh-CN"/>
              <a:t>di</a:t>
            </a:r>
            <a:endParaRPr lang="en-US" altLang="zh-CN"/>
          </a:p>
          <a:p>
            <a:r>
              <a:rPr lang="zh-CN" altLang="en-US"/>
              <a:t>有</a:t>
            </a:r>
            <a:r>
              <a:rPr lang="en-US" altLang="zh-CN"/>
              <a:t>m</a:t>
            </a:r>
            <a:r>
              <a:rPr lang="zh-CN" altLang="en-US"/>
              <a:t>个限制</a:t>
            </a:r>
            <a:r>
              <a:rPr lang="en-US" altLang="zh-CN"/>
              <a:t>(i,j)</a:t>
            </a:r>
            <a:r>
              <a:rPr lang="zh-CN" altLang="en-US"/>
              <a:t>表示必须先完成任务</a:t>
            </a:r>
            <a:r>
              <a:rPr lang="en-US" altLang="zh-CN"/>
              <a:t>i</a:t>
            </a:r>
            <a:r>
              <a:rPr lang="zh-CN" altLang="en-US"/>
              <a:t>再完成任务</a:t>
            </a:r>
            <a:r>
              <a:rPr lang="en-US" altLang="zh-CN"/>
              <a:t>j</a:t>
            </a:r>
            <a:endParaRPr lang="en-US" altLang="zh-CN"/>
          </a:p>
          <a:p>
            <a:r>
              <a:rPr lang="zh-CN" altLang="en-US"/>
              <a:t>设每个任务完成的时刻为</a:t>
            </a:r>
            <a:r>
              <a:rPr lang="en-US" altLang="zh-CN"/>
              <a:t>ci</a:t>
            </a:r>
            <a:r>
              <a:rPr lang="zh-CN" altLang="en-US"/>
              <a:t>，如果</a:t>
            </a:r>
            <a:r>
              <a:rPr lang="en-US" altLang="zh-CN"/>
              <a:t>ci&gt;di</a:t>
            </a:r>
            <a:r>
              <a:rPr lang="zh-CN" altLang="en-US"/>
              <a:t>，则超时时间定义为</a:t>
            </a:r>
            <a:r>
              <a:rPr lang="en-US" altLang="zh-CN"/>
              <a:t>ci-di</a:t>
            </a:r>
            <a:r>
              <a:rPr lang="zh-CN" altLang="en-US"/>
              <a:t>，否则为</a:t>
            </a:r>
            <a:r>
              <a:rPr lang="en-US" altLang="zh-CN"/>
              <a:t>0,</a:t>
            </a:r>
            <a:endParaRPr lang="en-US" altLang="zh-CN"/>
          </a:p>
          <a:p>
            <a:r>
              <a:rPr lang="zh-CN" altLang="en-US"/>
              <a:t>求一种完成任务的序列，使最大超时时间最小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分析：首先限制关系让我们想到拓扑排序，逆向安排任务更容易</a:t>
            </a:r>
            <a:endParaRPr lang="zh-CN" altLang="en-US"/>
          </a:p>
          <a:p>
            <a:r>
              <a:rPr lang="zh-CN" altLang="en-US"/>
              <a:t>最后一个任务的</a:t>
            </a:r>
            <a:r>
              <a:rPr lang="en-US" altLang="zh-CN"/>
              <a:t>ci</a:t>
            </a:r>
            <a:r>
              <a:rPr lang="zh-CN" altLang="en-US"/>
              <a:t>是确定的，而且它必须是一个入度为</a:t>
            </a:r>
            <a:r>
              <a:rPr lang="en-US" altLang="zh-CN"/>
              <a:t>0</a:t>
            </a:r>
            <a:r>
              <a:rPr lang="zh-CN" altLang="en-US"/>
              <a:t>的点</a:t>
            </a:r>
            <a:endParaRPr lang="zh-CN" altLang="en-US"/>
          </a:p>
          <a:p>
            <a:r>
              <a:rPr lang="zh-CN" altLang="en-US"/>
              <a:t>因为要让</a:t>
            </a:r>
            <a:r>
              <a:rPr lang="en-US" altLang="zh-CN"/>
              <a:t>ci-di</a:t>
            </a:r>
            <a:r>
              <a:rPr lang="zh-CN" altLang="en-US"/>
              <a:t>尽可能小，所以我们找入度为</a:t>
            </a:r>
            <a:r>
              <a:rPr lang="en-US" altLang="zh-CN"/>
              <a:t>0</a:t>
            </a:r>
            <a:r>
              <a:rPr lang="zh-CN" altLang="en-US"/>
              <a:t>的点中</a:t>
            </a:r>
            <a:r>
              <a:rPr lang="en-US" altLang="zh-CN"/>
              <a:t>di</a:t>
            </a:r>
            <a:r>
              <a:rPr lang="zh-CN" altLang="en-US"/>
              <a:t>最大的（用优先队列维护）</a:t>
            </a:r>
            <a:endParaRPr lang="zh-CN" altLang="en-US"/>
          </a:p>
          <a:p>
            <a:r>
              <a:rPr lang="zh-CN" altLang="en-US"/>
              <a:t>依次完成这</a:t>
            </a:r>
            <a:r>
              <a:rPr lang="en-US" altLang="zh-CN"/>
              <a:t>n</a:t>
            </a:r>
            <a:r>
              <a:rPr lang="zh-CN" altLang="en-US"/>
              <a:t>个任务即可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stack</a:t>
            </a:r>
            <a:r>
              <a:rPr lang="zh-CN"/>
              <a:t>回顾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栈的容器：</a:t>
            </a:r>
            <a:r>
              <a:rPr lang="en-US" altLang="zh-CN">
                <a:sym typeface="+mn-ea"/>
              </a:rPr>
              <a:t>int s[MAXN]   or   stack&lt;int&gt; s</a:t>
            </a:r>
            <a:endParaRPr lang="zh-CN" altLang="en-US"/>
          </a:p>
          <a:p>
            <a:r>
              <a:rPr lang="zh-CN" altLang="en-US">
                <a:sym typeface="+mn-ea"/>
              </a:rPr>
              <a:t>读取顶层元素： </a:t>
            </a:r>
            <a:r>
              <a:rPr lang="en-US" altLang="zh-CN">
                <a:sym typeface="+mn-ea"/>
              </a:rPr>
              <a:t>s[top]     or   s.top()</a:t>
            </a:r>
            <a:endParaRPr lang="en-US" altLang="zh-CN"/>
          </a:p>
          <a:p>
            <a:r>
              <a:rPr lang="zh-CN" altLang="en-US">
                <a:sym typeface="+mn-ea"/>
              </a:rPr>
              <a:t>将元素压入栈顶： </a:t>
            </a:r>
            <a:r>
              <a:rPr lang="en-US" altLang="zh-CN">
                <a:sym typeface="+mn-ea"/>
              </a:rPr>
              <a:t>s[++top] = x    or   s.push(x)</a:t>
            </a:r>
            <a:endParaRPr lang="en-US" altLang="zh-CN"/>
          </a:p>
          <a:p>
            <a:r>
              <a:rPr lang="zh-CN" altLang="en-US">
                <a:sym typeface="+mn-ea"/>
              </a:rPr>
              <a:t>删除栈顶元素：</a:t>
            </a:r>
            <a:r>
              <a:rPr lang="en-US" altLang="zh-CN">
                <a:sym typeface="+mn-ea"/>
              </a:rPr>
              <a:t>top--   or   s.pop()</a:t>
            </a:r>
            <a:endParaRPr lang="en-US" altLang="zh-CN"/>
          </a:p>
          <a:p>
            <a:r>
              <a:rPr lang="zh-CN" altLang="en-US">
                <a:sym typeface="+mn-ea"/>
              </a:rPr>
              <a:t>判断栈是否为空： </a:t>
            </a:r>
            <a:r>
              <a:rPr lang="en-US" altLang="zh-CN">
                <a:sym typeface="+mn-ea"/>
              </a:rPr>
              <a:t>top == 0     or    s.empty()</a:t>
            </a:r>
            <a:endParaRPr lang="en-US" altLang="zh-CN">
              <a:sym typeface="+mn-ea"/>
            </a:endParaRPr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queue</a:t>
            </a:r>
            <a:r>
              <a:rPr lang="zh-CN" altLang="en-US"/>
              <a:t>回顾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队列的容器：</a:t>
            </a:r>
            <a:r>
              <a:rPr lang="en-US" altLang="zh-CN">
                <a:sym typeface="+mn-ea"/>
              </a:rPr>
              <a:t>int q[MAXN]   or   queue&lt;int&gt; q</a:t>
            </a:r>
            <a:endParaRPr lang="zh-CN" altLang="en-US"/>
          </a:p>
          <a:p>
            <a:r>
              <a:rPr lang="zh-CN" altLang="en-US">
                <a:sym typeface="+mn-ea"/>
              </a:rPr>
              <a:t>读取队首元素： </a:t>
            </a:r>
            <a:r>
              <a:rPr lang="en-US" altLang="zh-CN">
                <a:sym typeface="+mn-ea"/>
              </a:rPr>
              <a:t>q[head]     or   q.front()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读取队尾元素： </a:t>
            </a:r>
            <a:r>
              <a:rPr lang="en-US" altLang="zh-CN">
                <a:sym typeface="+mn-ea"/>
              </a:rPr>
              <a:t>q[tail]         or   q.rear()</a:t>
            </a:r>
            <a:endParaRPr lang="en-US" altLang="zh-CN"/>
          </a:p>
          <a:p>
            <a:r>
              <a:rPr lang="zh-CN" altLang="en-US">
                <a:sym typeface="+mn-ea"/>
              </a:rPr>
              <a:t>队尾元素进队： </a:t>
            </a:r>
            <a:r>
              <a:rPr lang="en-US" altLang="zh-CN">
                <a:sym typeface="+mn-ea"/>
              </a:rPr>
              <a:t>q[++tail] = x    or   q.push(x)</a:t>
            </a:r>
            <a:endParaRPr lang="en-US" altLang="zh-CN"/>
          </a:p>
          <a:p>
            <a:r>
              <a:rPr lang="zh-CN" altLang="en-US">
                <a:sym typeface="+mn-ea"/>
              </a:rPr>
              <a:t>队首元素出队： </a:t>
            </a:r>
            <a:r>
              <a:rPr lang="en-US" altLang="zh-CN">
                <a:sym typeface="+mn-ea"/>
              </a:rPr>
              <a:t>head++     or      q.pop()</a:t>
            </a:r>
            <a:endParaRPr lang="en-US" altLang="zh-CN"/>
          </a:p>
          <a:p>
            <a:r>
              <a:rPr lang="zh-CN" altLang="en-US">
                <a:sym typeface="+mn-ea"/>
              </a:rPr>
              <a:t>判断队列是否为空： </a:t>
            </a:r>
            <a:r>
              <a:rPr lang="en-US" altLang="zh-CN">
                <a:sym typeface="+mn-ea"/>
              </a:rPr>
              <a:t>head &gt; tail     or    q.empty()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vector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030095" y="1313815"/>
            <a:ext cx="8634095" cy="518858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set</a:t>
            </a:r>
            <a:r>
              <a:rPr lang="zh-CN" altLang="en-US"/>
              <a:t>与</a:t>
            </a:r>
            <a:r>
              <a:rPr lang="en-US" altLang="zh-CN"/>
              <a:t>map</a:t>
            </a:r>
            <a:endParaRPr lang="en-US" altLang="zh-CN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基本操作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set&lt;int&gt; s</a:t>
            </a:r>
            <a:r>
              <a:rPr lang="zh-CN" altLang="en-US"/>
              <a:t>；</a:t>
            </a:r>
            <a:endParaRPr lang="zh-CN" altLang="en-US"/>
          </a:p>
          <a:p>
            <a:r>
              <a:rPr lang="en-US" altLang="zh-CN"/>
              <a:t>s.clear();  s.begin(); s.end(); s.size();</a:t>
            </a:r>
            <a:endParaRPr lang="en-US" altLang="zh-CN"/>
          </a:p>
          <a:p>
            <a:r>
              <a:rPr lang="en-US" altLang="zh-CN"/>
              <a:t>s.insert(P); s.erase(P);</a:t>
            </a:r>
            <a:endParaRPr lang="en-US" altLang="zh-CN"/>
          </a:p>
          <a:p>
            <a:r>
              <a:rPr lang="en-US" altLang="zh-CN"/>
              <a:t>set&lt;int&gt;::iterator it;  it = s.lower_bound(x);  </a:t>
            </a:r>
            <a:r>
              <a:rPr lang="zh-CN" altLang="en-US"/>
              <a:t>返回第一个大于等于</a:t>
            </a:r>
            <a:r>
              <a:rPr lang="en-US" altLang="zh-CN"/>
              <a:t>x</a:t>
            </a:r>
            <a:r>
              <a:rPr lang="zh-CN" altLang="en-US"/>
              <a:t>的迭代器</a:t>
            </a:r>
            <a:endParaRPr lang="zh-CN" altLang="en-US"/>
          </a:p>
          <a:p>
            <a:r>
              <a:rPr lang="en-US" altLang="zh-CN"/>
              <a:t>*it</a:t>
            </a:r>
            <a:r>
              <a:rPr lang="zh-CN" altLang="en-US"/>
              <a:t>读取改值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map&lt;int, int&gt; a;</a:t>
            </a:r>
            <a:endParaRPr lang="en-US" altLang="zh-CN"/>
          </a:p>
          <a:p>
            <a:r>
              <a:rPr lang="en-US" altLang="zh-CN"/>
              <a:t>a.clear()</a:t>
            </a:r>
            <a:endParaRPr lang="en-US" altLang="zh-CN"/>
          </a:p>
          <a:p>
            <a:r>
              <a:rPr lang="en-US" altLang="zh-CN"/>
              <a:t>a.count(x);</a:t>
            </a:r>
            <a:endParaRPr lang="en-US" altLang="zh-CN"/>
          </a:p>
          <a:p>
            <a:r>
              <a:rPr lang="en-US" altLang="zh-CN"/>
              <a:t>a[x] = v;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map</a:t>
            </a:r>
            <a:r>
              <a:rPr lang="zh-CN" altLang="en-US"/>
              <a:t>模板题：</a:t>
            </a:r>
            <a:r>
              <a:rPr lang="en-US" altLang="zh-CN"/>
              <a:t>HDU 2648 shopping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有</a:t>
            </a:r>
            <a:r>
              <a:rPr lang="en-US" altLang="zh-CN"/>
              <a:t>n</a:t>
            </a:r>
            <a:r>
              <a:rPr lang="zh-CN" altLang="en-US"/>
              <a:t>家商店，每天每家商店都会涨价</a:t>
            </a:r>
            <a:endParaRPr lang="zh-CN" altLang="en-US"/>
          </a:p>
          <a:p>
            <a:r>
              <a:rPr lang="zh-CN" altLang="en-US"/>
              <a:t>对于每天涨价后，输出</a:t>
            </a:r>
            <a:r>
              <a:rPr lang="en-US" altLang="zh-CN"/>
              <a:t>memory</a:t>
            </a:r>
            <a:r>
              <a:rPr lang="zh-CN" altLang="en-US"/>
              <a:t>商店的价格排名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分析：直接开</a:t>
            </a:r>
            <a:r>
              <a:rPr lang="en-US" altLang="zh-CN"/>
              <a:t>map[shopname, price]</a:t>
            </a:r>
            <a:r>
              <a:rPr lang="zh-CN" altLang="en-US"/>
              <a:t>即可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UVA156  Ananagrams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给定一些单词，求哪些单词不能由其他单词进行字母重排得到（忽略大小写）</a:t>
            </a:r>
            <a:endParaRPr lang="zh-CN" altLang="en-US"/>
          </a:p>
          <a:p>
            <a:r>
              <a:rPr lang="zh-CN" altLang="en-US"/>
              <a:t>单词不超过</a:t>
            </a:r>
            <a:r>
              <a:rPr lang="en-US" altLang="zh-CN"/>
              <a:t>20</a:t>
            </a:r>
            <a:r>
              <a:rPr lang="zh-CN" altLang="en-US"/>
              <a:t>个字符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分析：把每个单词转换成小写再内部排序进行转化</a:t>
            </a:r>
            <a:endParaRPr lang="zh-CN" altLang="en-US"/>
          </a:p>
          <a:p>
            <a:r>
              <a:rPr lang="zh-CN" altLang="en-US"/>
              <a:t>然后放入</a:t>
            </a:r>
            <a:r>
              <a:rPr lang="en-US" altLang="zh-CN"/>
              <a:t>map</a:t>
            </a:r>
            <a:r>
              <a:rPr lang="zh-CN" altLang="en-US"/>
              <a:t>即可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69.xml><?xml version="1.0" encoding="utf-8"?>
<p:tagLst xmlns:p="http://schemas.openxmlformats.org/presentationml/2006/main">
  <p:tag name="KSO_WM_UNIT_PLACING_PICTURE_USER_VIEWPORT" val="{&quot;height&quot;:6670,&quot;width&quot;:11100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2516</Words>
  <Application>WPS 演示</Application>
  <PresentationFormat>宽屏</PresentationFormat>
  <Paragraphs>177</Paragraphs>
  <Slides>22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Day 3 ：STL与堆</vt:lpstr>
      <vt:lpstr>简单STL</vt:lpstr>
      <vt:lpstr>stack回顾</vt:lpstr>
      <vt:lpstr>queue回顾</vt:lpstr>
      <vt:lpstr>vector</vt:lpstr>
      <vt:lpstr>set与map</vt:lpstr>
      <vt:lpstr>基本操作</vt:lpstr>
      <vt:lpstr>map模板题：HDU 2648 shopping</vt:lpstr>
      <vt:lpstr>UVA156  Ananagrams </vt:lpstr>
      <vt:lpstr>UVA  1592</vt:lpstr>
      <vt:lpstr>set 模板题：LibreOJ  10143 </vt:lpstr>
      <vt:lpstr>UVA 725 Division</vt:lpstr>
      <vt:lpstr>提高题1：HDU 2094 产生冠军</vt:lpstr>
      <vt:lpstr>提高题2：UVA 12096 The SetStack Computer </vt:lpstr>
      <vt:lpstr>堆</vt:lpstr>
      <vt:lpstr>堆的特点与操作</vt:lpstr>
      <vt:lpstr>模板题：POJ 2051 Argus</vt:lpstr>
      <vt:lpstr>POJ 2833: The Average</vt:lpstr>
      <vt:lpstr>提高题3：POJ 2442 sequence</vt:lpstr>
      <vt:lpstr>POJ 1442: 黑匣子</vt:lpstr>
      <vt:lpstr>POJ2010: Moo University - Financial Aid</vt:lpstr>
      <vt:lpstr>POJ 3553: Task Schedule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ZHL</cp:lastModifiedBy>
  <cp:revision>295</cp:revision>
  <dcterms:created xsi:type="dcterms:W3CDTF">2019-06-19T02:08:00Z</dcterms:created>
  <dcterms:modified xsi:type="dcterms:W3CDTF">2021-08-03T10:02:39Z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1DA4CE07B0F7429FB6D7952DA5515A47</vt:lpwstr>
  </property>
</Properties>
</file>