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96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C9E28-8374-4A82-961E-5CBF7E1B5B4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1F00E-26FC-46A5-8D1A-FA8B7C799C0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835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1F00E-26FC-46A5-8D1A-FA8B7C799C08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873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1F00E-26FC-46A5-8D1A-FA8B7C799C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7799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1F00E-26FC-46A5-8D1A-FA8B7C799C08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656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DA2C-39A2-4C5C-A449-02729A296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DDBE4-5066-46B7-B8B3-6469A1454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1CB7-6057-4E05-8228-B48C1E71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0679-9D16-4775-96B7-C31FEEFF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0D80D-73BB-47D3-95E2-EE3516E5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305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D4B3-617D-4530-B2A9-AD1F5EF3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CC189-7A26-446E-80E8-B8AAA4AE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4331-DE4C-4652-8D09-174975AB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081B-4EA4-4488-905D-FC0689BA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67C9-932C-47F8-A9C2-36B39416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92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A795C-A4EC-4032-B640-D89B94806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0231D-E7F6-41A3-A0B5-40FE31AB3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34D3-F88C-455F-8070-6A81A012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893B-A7C6-4284-8BEC-12482792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6E155-DAE9-4B36-9842-BED8E3EC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97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E8C9-AA95-409A-9321-96FB3F49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11803-DA01-437C-80C7-5BB28980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BC2F9-B90B-4B37-98AA-BE825A28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80C6-FB71-4BFE-B8F1-8533FA9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A6A5F-DAEC-4BE8-A1E1-6632AC64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9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20C4-3FFD-4488-83BF-8D350685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84F68-6F9B-4F99-A198-EB0E42E94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5E445-9589-410D-838E-56C2C30D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484E-7073-495B-AD48-B2673216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0207-D314-4C10-8279-6029A9B4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1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82DD-9C6A-4ADE-AE35-6EDE6A7C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DDE3-99C9-4D4E-A0D4-4DC297F8F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BD5FB-0E2F-43F9-89D0-8F6E23357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54CE6-3699-4101-AEF5-FEEB0B73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5E1DB-B7A3-4C39-9169-7346E141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DBED2-E4A2-4404-9479-2F994AE9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65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7830-B5AA-4D96-847D-82B51EA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C7BE9-CDDF-433F-B192-477716BC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D07D-DF37-4ECC-82BB-A392758F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84D1B-F7C0-452D-940D-46C29119A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02FB9-B337-43F6-9BAC-45BE9F07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F6A98-D049-4CC5-8505-30FAB042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CC308-8B2B-4BE8-BB4C-427EA5E1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A262B-1884-463A-A673-412CBDF6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23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7F11-AAA2-4931-87E1-EA346538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1AD9F-4689-44C0-B27B-6E31FE84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791C5-0D2D-4D72-8218-5994F870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161F5-D95E-4499-8E4E-4E5798A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51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C288D-D5B9-45BA-9BED-51ED03A5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8C461-0E74-4CF1-9AC0-A3B785FB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85499-98AC-481E-9525-92849E62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01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D834-62D7-4F42-8A01-66D8D5CC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0E2F-EADE-421C-B038-C1C2C2CA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8D599-38E3-4B72-ABCA-9C8ADF1E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FAA19-9EA6-4381-9BA4-9B4133AE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B75A7-24CA-4C38-8309-712F31DB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12D2-587A-450D-AEB6-26462145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89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1BA1-875E-4C03-865D-FAE07D3F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2DF54-3EB9-4E57-806F-C5EAE8023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3025-778B-4C0A-8F1B-B10BE73B4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772E5-3FF7-4761-96D7-E2923310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7051F-4386-4921-B68E-C88D4063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F6B9C-3BB8-4849-B455-BF61BF72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640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2669C-12A8-45B3-9E14-F1A96298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78AEE-819A-4E13-95D1-DE66A739F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1A3E-0342-4880-8E58-A7233453E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C7E0-538D-4C7E-88E9-BEC6CFB28DC9}" type="datetimeFigureOut">
              <a:rPr lang="en-SG" smtClean="0"/>
              <a:t>9/2/2020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20A6-E4CF-4755-BC35-18C29C17B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801A4-0594-492C-A474-5A40F6199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E9799-C9C2-4E08-902A-D9DF93ACE43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3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C8B11F9-68C5-43F4-9117-FB32EF89D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C9E74-4F53-4D65-A6FC-70AFA6B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3099" y="1023582"/>
            <a:ext cx="6352077" cy="1768345"/>
          </a:xfrm>
        </p:spPr>
        <p:txBody>
          <a:bodyPr>
            <a:normAutofit/>
          </a:bodyPr>
          <a:lstStyle/>
          <a:p>
            <a:pPr algn="r"/>
            <a:r>
              <a:rPr lang="en-SG" dirty="0"/>
              <a:t>Iris Dataset</a:t>
            </a:r>
            <a:br>
              <a:rPr lang="en-SG" dirty="0"/>
            </a:br>
            <a:endParaRPr lang="en-SG" dirty="0"/>
          </a:p>
        </p:txBody>
      </p:sp>
      <p:pic>
        <p:nvPicPr>
          <p:cNvPr id="16" name="Picture 2" descr="Image result for iris flowers">
            <a:extLst>
              <a:ext uri="{FF2B5EF4-FFF2-40B4-BE49-F238E27FC236}">
                <a16:creationId xmlns:a16="http://schemas.microsoft.com/office/drawing/2014/main" id="{6AF426CB-DF1B-4491-BAF2-114FFC4F9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1" r="8263" b="3"/>
          <a:stretch/>
        </p:blipFill>
        <p:spPr bwMode="auto">
          <a:xfrm>
            <a:off x="2114164" y="371436"/>
            <a:ext cx="2834571" cy="2482727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iris flowers">
            <a:extLst>
              <a:ext uri="{FF2B5EF4-FFF2-40B4-BE49-F238E27FC236}">
                <a16:creationId xmlns:a16="http://schemas.microsoft.com/office/drawing/2014/main" id="{68BD0DA9-F3C1-48C5-A8FF-73DE30919F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3" r="-1" b="12144"/>
          <a:stretch/>
        </p:blipFill>
        <p:spPr bwMode="auto">
          <a:xfrm>
            <a:off x="1157722" y="2954418"/>
            <a:ext cx="6874459" cy="3903582"/>
          </a:xfrm>
          <a:custGeom>
            <a:avLst/>
            <a:gdLst/>
            <a:ahLst/>
            <a:cxnLst/>
            <a:rect l="l" t="t" r="r" b="b"/>
            <a:pathLst>
              <a:path w="6874459" h="3903582">
                <a:moveTo>
                  <a:pt x="209892" y="3722466"/>
                </a:moveTo>
                <a:lnTo>
                  <a:pt x="226467" y="3751176"/>
                </a:lnTo>
                <a:cubicBezTo>
                  <a:pt x="243276" y="3780289"/>
                  <a:pt x="261205" y="3811341"/>
                  <a:pt x="280329" y="3844465"/>
                </a:cubicBezTo>
                <a:lnTo>
                  <a:pt x="314461" y="3903582"/>
                </a:lnTo>
                <a:lnTo>
                  <a:pt x="308088" y="3903582"/>
                </a:lnTo>
                <a:close/>
                <a:moveTo>
                  <a:pt x="1972276" y="83"/>
                </a:moveTo>
                <a:cubicBezTo>
                  <a:pt x="1972276" y="83"/>
                  <a:pt x="1972276" y="83"/>
                  <a:pt x="4889531" y="7396"/>
                </a:cubicBezTo>
                <a:cubicBezTo>
                  <a:pt x="5075389" y="2170"/>
                  <a:pt x="5250964" y="104959"/>
                  <a:pt x="5342525" y="263545"/>
                </a:cubicBezTo>
                <a:cubicBezTo>
                  <a:pt x="5342525" y="263545"/>
                  <a:pt x="5342525" y="263545"/>
                  <a:pt x="6804327" y="2795463"/>
                </a:cubicBezTo>
                <a:cubicBezTo>
                  <a:pt x="6899045" y="2959518"/>
                  <a:pt x="6897117" y="3157497"/>
                  <a:pt x="6802819" y="3321310"/>
                </a:cubicBezTo>
                <a:cubicBezTo>
                  <a:pt x="6802819" y="3321310"/>
                  <a:pt x="6802819" y="3321310"/>
                  <a:pt x="6498164" y="3849761"/>
                </a:cubicBezTo>
                <a:lnTo>
                  <a:pt x="6467137" y="3903582"/>
                </a:lnTo>
                <a:lnTo>
                  <a:pt x="412141" y="3903582"/>
                </a:lnTo>
                <a:lnTo>
                  <a:pt x="325868" y="3754155"/>
                </a:lnTo>
                <a:cubicBezTo>
                  <a:pt x="245570" y="3615073"/>
                  <a:pt x="159917" y="3466719"/>
                  <a:pt x="68554" y="3308473"/>
                </a:cubicBezTo>
                <a:cubicBezTo>
                  <a:pt x="-23006" y="3149886"/>
                  <a:pt x="-24236" y="2946439"/>
                  <a:pt x="73219" y="2788094"/>
                </a:cubicBezTo>
                <a:cubicBezTo>
                  <a:pt x="73219" y="2788094"/>
                  <a:pt x="73219" y="2788094"/>
                  <a:pt x="1525513" y="258022"/>
                </a:cubicBezTo>
                <a:cubicBezTo>
                  <a:pt x="1614363" y="97353"/>
                  <a:pt x="1788710" y="-3305"/>
                  <a:pt x="1972276" y="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754D173-8080-4354-BC68-AC9C24917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3439" y="2938866"/>
            <a:ext cx="4311737" cy="1012161"/>
          </a:xfrm>
        </p:spPr>
        <p:txBody>
          <a:bodyPr>
            <a:normAutofit/>
          </a:bodyPr>
          <a:lstStyle/>
          <a:p>
            <a:pPr algn="r"/>
            <a:r>
              <a:rPr lang="en-SG" dirty="0"/>
              <a:t>Classification via Unsupervised learning</a:t>
            </a:r>
          </a:p>
        </p:txBody>
      </p:sp>
      <p:pic>
        <p:nvPicPr>
          <p:cNvPr id="27" name="Picture 2" descr="Image result for iris flowers">
            <a:extLst>
              <a:ext uri="{FF2B5EF4-FFF2-40B4-BE49-F238E27FC236}">
                <a16:creationId xmlns:a16="http://schemas.microsoft.com/office/drawing/2014/main" id="{7236A8ED-99D4-4317-A5F2-ACD70C7FF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r="8263" b="6"/>
          <a:stretch/>
        </p:blipFill>
        <p:spPr bwMode="auto">
          <a:xfrm>
            <a:off x="385576" y="1937479"/>
            <a:ext cx="2267650" cy="1986175"/>
          </a:xfrm>
          <a:custGeom>
            <a:avLst/>
            <a:gdLst/>
            <a:ahLst/>
            <a:cxnLst/>
            <a:rect l="l" t="t" r="r" b="b"/>
            <a:pathLst>
              <a:path w="2267650" h="1986175">
                <a:moveTo>
                  <a:pt x="646966" y="0"/>
                </a:moveTo>
                <a:cubicBezTo>
                  <a:pt x="1622862" y="0"/>
                  <a:pt x="1622862" y="0"/>
                  <a:pt x="1622862" y="0"/>
                </a:cubicBezTo>
                <a:cubicBezTo>
                  <a:pt x="1672237" y="0"/>
                  <a:pt x="1736136" y="34443"/>
                  <a:pt x="1762276" y="77496"/>
                </a:cubicBezTo>
                <a:cubicBezTo>
                  <a:pt x="2250223" y="912722"/>
                  <a:pt x="2250223" y="912722"/>
                  <a:pt x="2250223" y="912722"/>
                </a:cubicBezTo>
                <a:cubicBezTo>
                  <a:pt x="2273459" y="958645"/>
                  <a:pt x="2273459" y="1027530"/>
                  <a:pt x="2250223" y="1073454"/>
                </a:cubicBezTo>
                <a:cubicBezTo>
                  <a:pt x="1762276" y="1908680"/>
                  <a:pt x="1762276" y="1908680"/>
                  <a:pt x="1762276" y="1908680"/>
                </a:cubicBezTo>
                <a:cubicBezTo>
                  <a:pt x="1736136" y="1951733"/>
                  <a:pt x="1672237" y="1986175"/>
                  <a:pt x="1622862" y="1986175"/>
                </a:cubicBezTo>
                <a:lnTo>
                  <a:pt x="646966" y="1986175"/>
                </a:lnTo>
                <a:cubicBezTo>
                  <a:pt x="594686" y="1986175"/>
                  <a:pt x="530789" y="1951733"/>
                  <a:pt x="507553" y="1908680"/>
                </a:cubicBezTo>
                <a:cubicBezTo>
                  <a:pt x="19605" y="1073454"/>
                  <a:pt x="19605" y="1073454"/>
                  <a:pt x="19605" y="1073454"/>
                </a:cubicBezTo>
                <a:cubicBezTo>
                  <a:pt x="-6535" y="1027530"/>
                  <a:pt x="-6535" y="958645"/>
                  <a:pt x="19605" y="912722"/>
                </a:cubicBezTo>
                <a:cubicBezTo>
                  <a:pt x="507553" y="77496"/>
                  <a:pt x="507553" y="77496"/>
                  <a:pt x="507553" y="77496"/>
                </a:cubicBezTo>
                <a:cubicBezTo>
                  <a:pt x="530789" y="34443"/>
                  <a:pt x="594686" y="0"/>
                  <a:pt x="6469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iris flowers">
            <a:extLst>
              <a:ext uri="{FF2B5EF4-FFF2-40B4-BE49-F238E27FC236}">
                <a16:creationId xmlns:a16="http://schemas.microsoft.com/office/drawing/2014/main" id="{6554A3D5-A4CA-4836-A1C3-C017C265A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r="8259" b="2"/>
          <a:stretch/>
        </p:blipFill>
        <p:spPr bwMode="auto">
          <a:xfrm>
            <a:off x="7599470" y="3997970"/>
            <a:ext cx="1949559" cy="1707568"/>
          </a:xfrm>
          <a:custGeom>
            <a:avLst/>
            <a:gdLst/>
            <a:ahLst/>
            <a:cxnLst/>
            <a:rect l="l" t="t" r="r" b="b"/>
            <a:pathLst>
              <a:path w="1949559" h="1707568">
                <a:moveTo>
                  <a:pt x="556214" y="0"/>
                </a:moveTo>
                <a:cubicBezTo>
                  <a:pt x="1395218" y="0"/>
                  <a:pt x="1395218" y="0"/>
                  <a:pt x="1395218" y="0"/>
                </a:cubicBezTo>
                <a:cubicBezTo>
                  <a:pt x="1437667" y="0"/>
                  <a:pt x="1492603" y="29611"/>
                  <a:pt x="1515075" y="66625"/>
                </a:cubicBezTo>
                <a:cubicBezTo>
                  <a:pt x="1934577" y="784692"/>
                  <a:pt x="1934577" y="784692"/>
                  <a:pt x="1934577" y="784692"/>
                </a:cubicBezTo>
                <a:cubicBezTo>
                  <a:pt x="1954553" y="824174"/>
                  <a:pt x="1954553" y="883396"/>
                  <a:pt x="1934577" y="922877"/>
                </a:cubicBezTo>
                <a:cubicBezTo>
                  <a:pt x="1515075" y="1640944"/>
                  <a:pt x="1515075" y="1640944"/>
                  <a:pt x="1515075" y="1640944"/>
                </a:cubicBezTo>
                <a:cubicBezTo>
                  <a:pt x="1492603" y="1677958"/>
                  <a:pt x="1437667" y="1707568"/>
                  <a:pt x="1395218" y="1707568"/>
                </a:cubicBezTo>
                <a:lnTo>
                  <a:pt x="556214" y="1707568"/>
                </a:lnTo>
                <a:cubicBezTo>
                  <a:pt x="511268" y="1707568"/>
                  <a:pt x="456334" y="1677958"/>
                  <a:pt x="436357" y="1640944"/>
                </a:cubicBezTo>
                <a:cubicBezTo>
                  <a:pt x="16856" y="922877"/>
                  <a:pt x="16856" y="922877"/>
                  <a:pt x="16856" y="922877"/>
                </a:cubicBezTo>
                <a:cubicBezTo>
                  <a:pt x="-5618" y="883396"/>
                  <a:pt x="-5618" y="824174"/>
                  <a:pt x="16856" y="784692"/>
                </a:cubicBezTo>
                <a:cubicBezTo>
                  <a:pt x="436357" y="66625"/>
                  <a:pt x="436357" y="66625"/>
                  <a:pt x="436357" y="66625"/>
                </a:cubicBezTo>
                <a:cubicBezTo>
                  <a:pt x="456334" y="29611"/>
                  <a:pt x="511268" y="0"/>
                  <a:pt x="55621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37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416-3CB9-4103-B353-697E6C2E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2C59-5D85-4139-8B17-EE89F477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Made used of 3 models to find the ideal number of cluster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Kmeans + Elbow Graph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Hierarchical Clustering + Dendrogram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dirty="0"/>
              <a:t>Gaussian Mixture + Silhouette Score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All model found it </a:t>
            </a:r>
            <a:r>
              <a:rPr lang="it-IT" sz="2400" b="1" i="1" u="sng" dirty="0">
                <a:solidFill>
                  <a:srgbClr val="FF0000"/>
                </a:solidFill>
              </a:rPr>
              <a:t>easier</a:t>
            </a:r>
            <a:r>
              <a:rPr lang="it-IT" sz="2400" dirty="0"/>
              <a:t> to </a:t>
            </a:r>
            <a:r>
              <a:rPr lang="en-SG" sz="2400" dirty="0"/>
              <a:t>classify</a:t>
            </a:r>
            <a:r>
              <a:rPr lang="it-IT" sz="2400" dirty="0"/>
              <a:t> </a:t>
            </a:r>
            <a:r>
              <a:rPr lang="pt-BR" sz="2400" b="1" i="1" u="sng" dirty="0">
                <a:solidFill>
                  <a:srgbClr val="FF0000"/>
                </a:solidFill>
              </a:rPr>
              <a:t>Iris Setosa</a:t>
            </a:r>
            <a:r>
              <a:rPr lang="pt-BR" sz="2400" dirty="0"/>
              <a:t> compare </a:t>
            </a:r>
            <a:r>
              <a:rPr lang="pt-BR" sz="2400" dirty="0" err="1"/>
              <a:t>to</a:t>
            </a:r>
            <a:r>
              <a:rPr lang="pt-BR" sz="24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Iris Versicolor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Iris Virginica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Overall best model in classification: </a:t>
            </a:r>
          </a:p>
          <a:p>
            <a:pPr marL="0" indent="0">
              <a:buNone/>
            </a:pPr>
            <a:r>
              <a:rPr lang="en-SG" dirty="0"/>
              <a:t>				Is a </a:t>
            </a:r>
            <a:r>
              <a:rPr lang="en-SG" b="1" i="1" u="sng" dirty="0">
                <a:solidFill>
                  <a:srgbClr val="FF0000"/>
                </a:solidFill>
              </a:rPr>
              <a:t>tie</a:t>
            </a:r>
            <a:r>
              <a:rPr lang="en-SG" dirty="0"/>
              <a:t> between </a:t>
            </a:r>
            <a:r>
              <a:rPr lang="en-US" b="1" i="1" u="sng" dirty="0">
                <a:solidFill>
                  <a:srgbClr val="FF0000"/>
                </a:solidFill>
              </a:rPr>
              <a:t>Hierarchical &amp; </a:t>
            </a:r>
            <a:r>
              <a:rPr lang="en-SG" b="1" i="1" u="sng" dirty="0">
                <a:solidFill>
                  <a:srgbClr val="FF0000"/>
                </a:solidFill>
              </a:rPr>
              <a:t>Gaussian Mixture </a:t>
            </a:r>
          </a:p>
        </p:txBody>
      </p:sp>
    </p:spTree>
    <p:extLst>
      <p:ext uri="{BB962C8B-B14F-4D97-AF65-F5344CB8AC3E}">
        <p14:creationId xmlns:p14="http://schemas.microsoft.com/office/powerpoint/2010/main" val="395327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C289D-E885-4D9E-941D-5EEFD80C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en-SG" sz="4000"/>
              <a:t>Presentation Outline</a:t>
            </a:r>
          </a:p>
        </p:txBody>
      </p:sp>
      <p:pic>
        <p:nvPicPr>
          <p:cNvPr id="2050" name="Picture 2" descr="Image result for iris flowers">
            <a:extLst>
              <a:ext uri="{FF2B5EF4-FFF2-40B4-BE49-F238E27FC236}">
                <a16:creationId xmlns:a16="http://schemas.microsoft.com/office/drawing/2014/main" id="{A648A01E-F76A-4776-A79B-4827C4A29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0" r="1073"/>
          <a:stretch/>
        </p:blipFill>
        <p:spPr bwMode="auto"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DE74-DB1F-4827-813E-9A432D4C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SG" sz="2200" dirty="0"/>
          </a:p>
          <a:p>
            <a:pPr marL="457200" indent="-457200">
              <a:buFont typeface="+mj-lt"/>
              <a:buAutoNum type="arabicPeriod"/>
            </a:pPr>
            <a:r>
              <a:rPr lang="en-SG" sz="2200" dirty="0"/>
              <a:t>Data Exploration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200" dirty="0"/>
              <a:t>Model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SG" sz="2200" dirty="0"/>
              <a:t>Conclusion</a:t>
            </a:r>
          </a:p>
          <a:p>
            <a:endParaRPr lang="en-SG" sz="2200" dirty="0"/>
          </a:p>
        </p:txBody>
      </p:sp>
    </p:spTree>
    <p:extLst>
      <p:ext uri="{BB962C8B-B14F-4D97-AF65-F5344CB8AC3E}">
        <p14:creationId xmlns:p14="http://schemas.microsoft.com/office/powerpoint/2010/main" val="35311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07A3-4A23-4724-A82E-2BA2BBAB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488594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Visualization : </a:t>
            </a:r>
            <a:r>
              <a:rPr lang="en-US" sz="4000" dirty="0"/>
              <a:t>Pair Plot</a:t>
            </a:r>
            <a:endParaRPr lang="en-SG" sz="4000" dirty="0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C1F9214F-81C5-4464-90F6-BDC7891EE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971" y="2145101"/>
            <a:ext cx="4397113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dirty="0"/>
              <a:t>3 species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Iris Setosa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Iris Versicolor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/>
              <a:t>Iris Virginica</a:t>
            </a:r>
          </a:p>
          <a:p>
            <a:pPr marL="457200" lvl="1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400" dirty="0"/>
              <a:t>4 features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000" dirty="0"/>
              <a:t>Sepal Length Cm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000" dirty="0"/>
              <a:t>Sepal Width Cm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000" dirty="0"/>
              <a:t>Petal Length Cm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SG" sz="2000" dirty="0"/>
              <a:t>Petal Width Cm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C38553-6B6C-4A25-8D10-1D50D7412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3" t="-1" r="7600" b="-1"/>
          <a:stretch/>
        </p:blipFill>
        <p:spPr bwMode="auto">
          <a:xfrm>
            <a:off x="6018179" y="629266"/>
            <a:ext cx="5767111" cy="56601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51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47CF-19C9-4F6A-AF25-9C0ED273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/>
              <a:t>Model 1 : </a:t>
            </a:r>
            <a:r>
              <a:rPr lang="en-SG" dirty="0" err="1"/>
              <a:t>Kmeans</a:t>
            </a:r>
            <a:r>
              <a:rPr lang="en-SG" dirty="0"/>
              <a:t> Clustering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7E88D398-4D70-4949-8A69-9B9F9CB9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K selection for </a:t>
            </a:r>
            <a:r>
              <a:rPr lang="en-US" sz="2000" dirty="0" err="1"/>
              <a:t>kmeans</a:t>
            </a:r>
            <a:endParaRPr lang="en-US" sz="2000" dirty="0"/>
          </a:p>
          <a:p>
            <a:endParaRPr lang="en-US" sz="2000" b="1" i="1" u="sng" dirty="0">
              <a:solidFill>
                <a:srgbClr val="FF0000"/>
              </a:solidFill>
            </a:endParaRPr>
          </a:p>
          <a:p>
            <a:r>
              <a:rPr lang="en-US" sz="2000" b="1" i="1" u="sng" dirty="0">
                <a:solidFill>
                  <a:srgbClr val="FF0000"/>
                </a:solidFill>
              </a:rPr>
              <a:t>Elbow Graph </a:t>
            </a:r>
            <a:r>
              <a:rPr lang="en-US" sz="2000" dirty="0"/>
              <a:t>to determine the number of clusters</a:t>
            </a:r>
          </a:p>
          <a:p>
            <a:endParaRPr lang="en-US" sz="2000" dirty="0"/>
          </a:p>
          <a:p>
            <a:r>
              <a:rPr lang="en-US" sz="2000" dirty="0"/>
              <a:t>K could be either 2, 3 or 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5F9941A-2147-4249-ABF2-852E49C24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" r="20379" b="-1"/>
          <a:stretch/>
        </p:blipFill>
        <p:spPr bwMode="auto">
          <a:xfrm>
            <a:off x="4636007" y="1461003"/>
            <a:ext cx="7026423" cy="48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8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F9CAA-D6D0-4ED9-84B2-6CC4A3D3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ko-KR" sz="6000" dirty="0"/>
              <a:t>Visualization : </a:t>
            </a:r>
            <a:r>
              <a:rPr lang="en-US" sz="6000" dirty="0"/>
              <a:t>Scatter Plot (Kmeans)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984D88-287B-4BFA-8E50-CBC737E5D1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3" t="11355" r="-166"/>
          <a:stretch/>
        </p:blipFill>
        <p:spPr bwMode="auto">
          <a:xfrm>
            <a:off x="318810" y="1276140"/>
            <a:ext cx="11554380" cy="215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524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709CB-65FC-4157-9EFD-AB5208A9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84" y="4004715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Model 2 : Hierarchical Agglomerative Clustering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5AC39D-9C54-46D1-AF63-087140834C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6" b="1685"/>
          <a:stretch/>
        </p:blipFill>
        <p:spPr bwMode="auto">
          <a:xfrm>
            <a:off x="132303" y="126934"/>
            <a:ext cx="11927393" cy="413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68E38DD-587A-4F4B-A602-4D62A916B2E6}"/>
              </a:ext>
            </a:extLst>
          </p:cNvPr>
          <p:cNvSpPr/>
          <p:nvPr/>
        </p:nvSpPr>
        <p:spPr>
          <a:xfrm>
            <a:off x="936945" y="5422064"/>
            <a:ext cx="9180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 selection for Hierarchical Clustering using </a:t>
            </a:r>
            <a:r>
              <a:rPr lang="en-US" b="1" i="1" u="sng" dirty="0">
                <a:solidFill>
                  <a:srgbClr val="FF0000"/>
                </a:solidFill>
              </a:rPr>
              <a:t>Dendrogram</a:t>
            </a:r>
            <a:r>
              <a:rPr lang="en-US" dirty="0"/>
              <a:t> to determine the number of clusters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 could be either 2, 3 or 4</a:t>
            </a:r>
          </a:p>
        </p:txBody>
      </p:sp>
    </p:spTree>
    <p:extLst>
      <p:ext uri="{BB962C8B-B14F-4D97-AF65-F5344CB8AC3E}">
        <p14:creationId xmlns:p14="http://schemas.microsoft.com/office/powerpoint/2010/main" val="416321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F9CAA-D6D0-4ED9-84B2-6CC4A3D3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 sz="4200" dirty="0"/>
              <a:t>Visualization : </a:t>
            </a:r>
            <a:r>
              <a:rPr lang="en-US" sz="4200" dirty="0"/>
              <a:t>Scatter Plot </a:t>
            </a:r>
            <a:br>
              <a:rPr lang="en-US" sz="4200" dirty="0"/>
            </a:br>
            <a:r>
              <a:rPr lang="en-US" sz="4200" dirty="0"/>
              <a:t>(Hierarchical Agglomerative Clustering)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2C14EFE-B774-4B0E-82A2-630C6F1952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" t="10725" r="202"/>
          <a:stretch/>
        </p:blipFill>
        <p:spPr bwMode="auto">
          <a:xfrm>
            <a:off x="249401" y="1098214"/>
            <a:ext cx="11693197" cy="223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628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3B2E-423A-4091-9A21-81272271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dirty="0"/>
              <a:t>Model 3 : Gaussian Mixture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01A3-BBB7-4E27-9941-6F8FDB3B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K selection for </a:t>
            </a:r>
            <a:r>
              <a:rPr lang="en-SG" sz="2000" dirty="0"/>
              <a:t>Gaussian Mixture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b="1" i="1" u="sng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sz="2000" b="1" i="1" u="sng" dirty="0">
                <a:solidFill>
                  <a:srgbClr val="FF0000"/>
                </a:solidFill>
              </a:rPr>
              <a:t>Silhouette Score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to determine the number of clusters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K could be either 3 or 4</a:t>
            </a:r>
          </a:p>
          <a:p>
            <a:pPr>
              <a:buFont typeface="Wingdings" panose="05000000000000000000" pitchFamily="2" charset="2"/>
              <a:buChar char="§"/>
            </a:pPr>
            <a:endParaRPr lang="en-S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449CE-580C-4C87-AADB-F108E8E7B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0" r="20386" b="2"/>
          <a:stretch/>
        </p:blipFill>
        <p:spPr>
          <a:xfrm>
            <a:off x="5024176" y="2358806"/>
            <a:ext cx="6571621" cy="328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0C080-0A18-4087-B264-585A8DCA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08" y="4428318"/>
            <a:ext cx="10252001" cy="127407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ko-KR" sz="4200" dirty="0"/>
              <a:t>Visualization : </a:t>
            </a:r>
            <a:r>
              <a:rPr lang="en-US" sz="4200" dirty="0"/>
              <a:t>Scatter Plot </a:t>
            </a:r>
            <a:br>
              <a:rPr lang="en-US" sz="4200" dirty="0"/>
            </a:br>
            <a:r>
              <a:rPr lang="en-US" sz="4200" dirty="0"/>
              <a:t>(Gaussian Mixture Model Clustering)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AA0ACA6-8A28-41F5-AD55-DC1FAF335C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3" t="10866" r="-1582" b="-3316"/>
          <a:stretch/>
        </p:blipFill>
        <p:spPr bwMode="auto">
          <a:xfrm>
            <a:off x="102127" y="1155606"/>
            <a:ext cx="11987745" cy="23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77969" y="4641753"/>
            <a:ext cx="1128382" cy="847206"/>
            <a:chOff x="8183879" y="1000124"/>
            <a:chExt cx="1562267" cy="1172973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73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187</Words>
  <Application>Microsoft Office PowerPoint</Application>
  <PresentationFormat>Widescreen</PresentationFormat>
  <Paragraphs>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Iris Dataset </vt:lpstr>
      <vt:lpstr>Presentation Outline</vt:lpstr>
      <vt:lpstr>Visualization : Pair Plot</vt:lpstr>
      <vt:lpstr>Model 1 : Kmeans Clustering</vt:lpstr>
      <vt:lpstr>Visualization : Scatter Plot (Kmeans)</vt:lpstr>
      <vt:lpstr>Model 2 : Hierarchical Agglomerative Clustering</vt:lpstr>
      <vt:lpstr>Visualization : Scatter Plot  (Hierarchical Agglomerative Clustering)</vt:lpstr>
      <vt:lpstr>Model 3 : Gaussian Mixture Clustering</vt:lpstr>
      <vt:lpstr>Visualization : Scatter Plot  (Gaussian Mixture Model Clustering)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Dataset </dc:title>
  <dc:creator>KOH KAI FENG JASON</dc:creator>
  <cp:lastModifiedBy>KOH KAI FENG JASON</cp:lastModifiedBy>
  <cp:revision>2</cp:revision>
  <dcterms:created xsi:type="dcterms:W3CDTF">2020-02-09T07:10:01Z</dcterms:created>
  <dcterms:modified xsi:type="dcterms:W3CDTF">2020-02-09T07:50:48Z</dcterms:modified>
</cp:coreProperties>
</file>