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2D04CC-2186-4CF2-8C3F-2097DBC6473C}">
  <a:tblStyle styleId="{822D04CC-2186-4CF2-8C3F-2097DBC647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03e8495d0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03e8495d0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03e8495d0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03e8495d0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23878436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523878436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23878436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523878436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50353b8e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50353b8e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03e8495d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03e8495d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03e8495d0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03e8495d0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0a2eeeda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0a2eeeda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1d8775a7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1d8775a7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23878436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23878436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0a2eeeda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0a2eeeda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0a2eeeda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0a2eeeda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4481175"/>
            <a:ext cx="506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ГБОУ Школа №1533 “ЛИТ”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Москва, 2023 год</a:t>
            </a:r>
            <a:endParaRPr sz="800"/>
          </a:p>
        </p:txBody>
      </p:sp>
      <p:sp>
        <p:nvSpPr>
          <p:cNvPr id="55" name="Google Shape;55;p13"/>
          <p:cNvSpPr/>
          <p:nvPr/>
        </p:nvSpPr>
        <p:spPr>
          <a:xfrm flipH="1" rot="10800000">
            <a:off x="0" y="0"/>
            <a:ext cx="8203500" cy="4365300"/>
          </a:xfrm>
          <a:prstGeom prst="round1Rect">
            <a:avLst>
              <a:gd fmla="val 16667" name="adj"/>
            </a:avLst>
          </a:prstGeom>
          <a:solidFill>
            <a:srgbClr val="CCE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685200" y="357575"/>
            <a:ext cx="6833100" cy="21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rgbClr val="666666"/>
                </a:solidFill>
              </a:rPr>
              <a:t>Разработка чат</a:t>
            </a:r>
            <a:r>
              <a:rPr lang="en-GB" sz="4200">
                <a:solidFill>
                  <a:srgbClr val="666666"/>
                </a:solidFill>
              </a:rPr>
              <a:t>-бота, объединяющего новости из разных каналов в единую  ленту</a:t>
            </a:r>
            <a:endParaRPr sz="4200">
              <a:solidFill>
                <a:srgbClr val="666666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 flipH="1">
            <a:off x="5061300" y="2697425"/>
            <a:ext cx="4082700" cy="2446200"/>
          </a:xfrm>
          <a:prstGeom prst="round1Rect">
            <a:avLst>
              <a:gd fmla="val 16667" name="adj"/>
            </a:avLst>
          </a:prstGeom>
          <a:solidFill>
            <a:srgbClr val="68C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5298200" y="2938875"/>
            <a:ext cx="3717600" cy="15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Исполнитель: Копылов Иван 10.3	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Руководитель: Завриев Николай Константинович, преподаватель лицея</a:t>
            </a:r>
            <a:br>
              <a:rPr lang="en-GB" sz="1200">
                <a:solidFill>
                  <a:schemeClr val="lt1"/>
                </a:solidFill>
              </a:rPr>
            </a:b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Специальность: программирование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/>
          <p:nvPr/>
        </p:nvSpPr>
        <p:spPr>
          <a:xfrm flipH="1" rot="10800000">
            <a:off x="1003200" y="0"/>
            <a:ext cx="7137600" cy="710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68C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 txBox="1"/>
          <p:nvPr>
            <p:ph type="title"/>
          </p:nvPr>
        </p:nvSpPr>
        <p:spPr>
          <a:xfrm>
            <a:off x="1006650" y="-4800"/>
            <a:ext cx="7137600" cy="7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Выводы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421950" y="1053900"/>
            <a:ext cx="8300100" cy="4089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CE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425400" y="1053900"/>
            <a:ext cx="8300100" cy="40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lang="en-GB" sz="1700"/>
              <a:t>Чего удалось достичь</a:t>
            </a:r>
            <a:endParaRPr sz="17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Создан алгоритм сбора данных из открытых каналов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Написан алгоритм отбора новостей об одном и том же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Спроектирована и написана база данных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Написан бот с полноценным интерфейсом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Чего не удалось достичь</a:t>
            </a:r>
            <a:endParaRPr sz="17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Сбор постов из закрытых каналов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Направление дальнейшей разработки:</a:t>
            </a:r>
            <a:endParaRPr sz="17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Перевод бота на вебхуки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Дальнейшее улучшение интерфейса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Добавление модуля, делающего выжимку из постов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Создание системы рекомендаций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/>
          <p:nvPr/>
        </p:nvSpPr>
        <p:spPr>
          <a:xfrm flipH="1" rot="10800000">
            <a:off x="1003200" y="0"/>
            <a:ext cx="7137600" cy="710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68C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 txBox="1"/>
          <p:nvPr>
            <p:ph type="title"/>
          </p:nvPr>
        </p:nvSpPr>
        <p:spPr>
          <a:xfrm>
            <a:off x="1006650" y="-4800"/>
            <a:ext cx="7137600" cy="7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Список источников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421950" y="1053900"/>
            <a:ext cx="8300100" cy="4089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CE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421950" y="1053900"/>
            <a:ext cx="8300100" cy="40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https://docs.telethon.dev/en/stable/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https://docs.python-telegram-bot.org/en/stable/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https://docs.python.org/3/library/sqlite3.html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https://www.nltk.org/howto/corpus.html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https://numpy.org/doc/stable/reference/routines.linalg.html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https://docs.python.org/3/library/asyncio-task.html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https://docs.python.org/3/library/asyncio-task.html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https://carpedm20.github.io/emoji/docs/index.html#id2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https://www.geeksforgeeks.org/python-lemmatization-with-nltk/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https://melaniewalsh.github.io/Intro-Cultural-Analytics/05-Text-Analysis/Multilingual/Russian/01-Preprocessing-Russian.html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https://www.kaggle.com/code/alxmamaev/how-to-easy-preprocess-russian-text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https://docs.python.org/3/library/string.html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https://pypi.org/project/pymystem3/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/>
          <p:nvPr/>
        </p:nvSpPr>
        <p:spPr>
          <a:xfrm flipH="1" rot="10800000">
            <a:off x="1003200" y="0"/>
            <a:ext cx="7137600" cy="710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68C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4"/>
          <p:cNvSpPr txBox="1"/>
          <p:nvPr>
            <p:ph type="title"/>
          </p:nvPr>
        </p:nvSpPr>
        <p:spPr>
          <a:xfrm>
            <a:off x="1383900" y="0"/>
            <a:ext cx="6376200" cy="7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Component diagram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613" y="800175"/>
            <a:ext cx="6498771" cy="41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/>
          <p:nvPr/>
        </p:nvSpPr>
        <p:spPr>
          <a:xfrm flipH="1" rot="10800000">
            <a:off x="1003200" y="0"/>
            <a:ext cx="7137600" cy="710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68C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 txBox="1"/>
          <p:nvPr>
            <p:ph type="title"/>
          </p:nvPr>
        </p:nvSpPr>
        <p:spPr>
          <a:xfrm>
            <a:off x="1383900" y="0"/>
            <a:ext cx="6376200" cy="7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Use-case diagram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875" y="863100"/>
            <a:ext cx="3828261" cy="412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 flipH="1" rot="10800000">
            <a:off x="1003200" y="0"/>
            <a:ext cx="7137600" cy="710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68C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1383900" y="0"/>
            <a:ext cx="6376200" cy="7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Актуальность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21950" y="1053900"/>
            <a:ext cx="8300100" cy="4089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CE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21950" y="1053900"/>
            <a:ext cx="8300100" cy="40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Читать новости в Телеграме не очень удобно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Посты видно не совсем в хронологическом порядке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Среди новостей много дубликатов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Из-за этого становится сложно анализировать полученную информацию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 flipH="1" rot="10800000">
            <a:off x="1003200" y="0"/>
            <a:ext cx="7137600" cy="710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68C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1003200" y="-4800"/>
            <a:ext cx="7137600" cy="7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Постановка задачи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421950" y="1053900"/>
            <a:ext cx="8300100" cy="4089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CE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21950" y="1053900"/>
            <a:ext cx="8300100" cy="40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Создание чат-бота, который аггрегирует новости из выбранных пользователем каналов и собирает их в единую ленту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Создание модуля, </a:t>
            </a:r>
            <a:r>
              <a:rPr lang="en-GB"/>
              <a:t>способного постоянно получать новые посты из выбранных телеграм-каналов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Создание алгоритма, который может сравнивать только что полученную новость с массивом предыдущих и определять среди них похожие методом частотного анализа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Создание базы данных, способной хранить необходимые для работы бота и системы анализа сообщений данные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Написание интерфейса чат-бота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 flipH="1" rot="10800000">
            <a:off x="1003200" y="0"/>
            <a:ext cx="7137600" cy="710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68C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1003200" y="0"/>
            <a:ext cx="7137600" cy="7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Обзор аналогов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421950" y="1053900"/>
            <a:ext cx="8300100" cy="4089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CE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2" name="Google Shape;82;p16"/>
          <p:cNvGraphicFramePr/>
          <p:nvPr/>
        </p:nvGraphicFramePr>
        <p:xfrm>
          <a:off x="952500" y="137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{822D04CC-2186-4CF2-8C3F-2097DBC6473C}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</a:rPr>
                        <a:t>Channels (бот)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</a:rPr>
                        <a:t>Reddit (лента)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</a:rPr>
                        <a:t>VK (лента)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</a:rPr>
                        <a:t>News Next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</a:rPr>
                        <a:t>Бесплатно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</a:rPr>
                        <a:t>-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</a:rPr>
                        <a:t>+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</a:rPr>
                        <a:t>+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</a:rPr>
                        <a:t>+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</a:rPr>
                        <a:t>Есть фильтрация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</a:rPr>
                        <a:t>~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</a:rPr>
                        <a:t>+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</a:rPr>
                        <a:t>+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</a:rPr>
                        <a:t>+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</a:rPr>
                        <a:t>Нет рекламы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</a:rPr>
                        <a:t>+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</a:rPr>
                        <a:t>~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</a:rPr>
                        <a:t>-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</a:rPr>
                        <a:t>+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</a:rPr>
                        <a:t>Интерфейс на русском языке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</a:rPr>
                        <a:t>-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</a:rPr>
                        <a:t>+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</a:rPr>
                        <a:t>+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</a:rPr>
                        <a:t>+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</a:rPr>
                        <a:t>Возможность сбора данных из закрытых каналов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</a:rPr>
                        <a:t>+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rgbClr val="666666"/>
                          </a:solidFill>
                        </a:rPr>
                        <a:t>∅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2400">
                          <a:solidFill>
                            <a:srgbClr val="666666"/>
                          </a:solidFill>
                        </a:rPr>
                        <a:t>∅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</a:rPr>
                        <a:t>-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 flipH="1" rot="10800000">
            <a:off x="1003200" y="0"/>
            <a:ext cx="7137600" cy="710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68C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1003200" y="0"/>
            <a:ext cx="7137600" cy="7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Как устроен бот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720324" y="2151175"/>
            <a:ext cx="1570800" cy="1570500"/>
          </a:xfrm>
          <a:prstGeom prst="roundRect">
            <a:avLst>
              <a:gd fmla="val 16667" name="adj"/>
            </a:avLst>
          </a:prstGeom>
          <a:solidFill>
            <a:srgbClr val="CCE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1141825" y="3404575"/>
            <a:ext cx="7278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Бот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638" y="2151175"/>
            <a:ext cx="1306173" cy="130617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>
            <a:off x="6668799" y="2151175"/>
            <a:ext cx="1570800" cy="1570500"/>
          </a:xfrm>
          <a:prstGeom prst="roundRect">
            <a:avLst>
              <a:gd fmla="val 16667" name="adj"/>
            </a:avLst>
          </a:prstGeom>
          <a:solidFill>
            <a:srgbClr val="CCE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4593624" y="3030975"/>
            <a:ext cx="1570800" cy="1570500"/>
          </a:xfrm>
          <a:prstGeom prst="roundRect">
            <a:avLst>
              <a:gd fmla="val 16667" name="adj"/>
            </a:avLst>
          </a:prstGeom>
          <a:solidFill>
            <a:srgbClr val="CCE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3001199" y="1460474"/>
            <a:ext cx="1570800" cy="1570500"/>
          </a:xfrm>
          <a:prstGeom prst="roundRect">
            <a:avLst>
              <a:gd fmla="val 16667" name="adj"/>
            </a:avLst>
          </a:prstGeom>
          <a:solidFill>
            <a:srgbClr val="CCE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7429" y="1528149"/>
            <a:ext cx="1198326" cy="1198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3001200" y="2686850"/>
            <a:ext cx="15708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База данных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862" y="3030975"/>
            <a:ext cx="1198325" cy="130358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4593613" y="4284375"/>
            <a:ext cx="15708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Анализатор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5037" y="2205100"/>
            <a:ext cx="1198325" cy="119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6668800" y="3404575"/>
            <a:ext cx="15708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Парсер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101" name="Google Shape;101;p17"/>
          <p:cNvCxnSpPr>
            <a:stCxn id="89" idx="3"/>
            <a:endCxn id="94" idx="1"/>
          </p:cNvCxnSpPr>
          <p:nvPr/>
        </p:nvCxnSpPr>
        <p:spPr>
          <a:xfrm flipH="1" rot="10800000">
            <a:off x="2291124" y="2245825"/>
            <a:ext cx="710100" cy="6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7"/>
          <p:cNvCxnSpPr>
            <a:stCxn id="94" idx="1"/>
            <a:endCxn id="89" idx="3"/>
          </p:cNvCxnSpPr>
          <p:nvPr/>
        </p:nvCxnSpPr>
        <p:spPr>
          <a:xfrm flipH="1">
            <a:off x="2291099" y="2245724"/>
            <a:ext cx="710100" cy="6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7"/>
          <p:cNvCxnSpPr>
            <a:stCxn id="92" idx="1"/>
            <a:endCxn id="93" idx="3"/>
          </p:cNvCxnSpPr>
          <p:nvPr/>
        </p:nvCxnSpPr>
        <p:spPr>
          <a:xfrm flipH="1">
            <a:off x="6164499" y="2936425"/>
            <a:ext cx="504300" cy="8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7"/>
          <p:cNvCxnSpPr>
            <a:stCxn id="92" idx="1"/>
            <a:endCxn id="94" idx="3"/>
          </p:cNvCxnSpPr>
          <p:nvPr/>
        </p:nvCxnSpPr>
        <p:spPr>
          <a:xfrm rot="10800000">
            <a:off x="4572099" y="2245825"/>
            <a:ext cx="2096700" cy="6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7"/>
          <p:cNvCxnSpPr>
            <a:stCxn id="94" idx="3"/>
            <a:endCxn id="92" idx="1"/>
          </p:cNvCxnSpPr>
          <p:nvPr/>
        </p:nvCxnSpPr>
        <p:spPr>
          <a:xfrm>
            <a:off x="4571999" y="2245724"/>
            <a:ext cx="2096700" cy="6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7"/>
          <p:cNvCxnSpPr>
            <a:stCxn id="93" idx="1"/>
            <a:endCxn id="89" idx="3"/>
          </p:cNvCxnSpPr>
          <p:nvPr/>
        </p:nvCxnSpPr>
        <p:spPr>
          <a:xfrm rot="10800000">
            <a:off x="2291124" y="2936325"/>
            <a:ext cx="2302500" cy="8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7"/>
          <p:cNvCxnSpPr>
            <a:stCxn id="94" idx="3"/>
            <a:endCxn id="97" idx="0"/>
          </p:cNvCxnSpPr>
          <p:nvPr/>
        </p:nvCxnSpPr>
        <p:spPr>
          <a:xfrm>
            <a:off x="4571999" y="2245724"/>
            <a:ext cx="8070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 flipH="1" rot="10800000">
            <a:off x="1003200" y="0"/>
            <a:ext cx="7137600" cy="710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68C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1006650" y="-4800"/>
            <a:ext cx="7137600" cy="7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Частотный анализ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639050" y="2571750"/>
            <a:ext cx="2220300" cy="565500"/>
          </a:xfrm>
          <a:prstGeom prst="roundRect">
            <a:avLst>
              <a:gd fmla="val 16667" name="adj"/>
            </a:avLst>
          </a:prstGeom>
          <a:solidFill>
            <a:srgbClr val="CCE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666666"/>
                </a:solidFill>
              </a:rPr>
              <a:t>“мaма мыла эту раму”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639050" y="1508725"/>
            <a:ext cx="2220300" cy="565500"/>
          </a:xfrm>
          <a:prstGeom prst="roundRect">
            <a:avLst>
              <a:gd fmla="val 16667" name="adj"/>
            </a:avLst>
          </a:prstGeom>
          <a:solidFill>
            <a:srgbClr val="CCE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“Maма мыла эту раму.”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639050" y="3634775"/>
            <a:ext cx="2220300" cy="565500"/>
          </a:xfrm>
          <a:prstGeom prst="roundRect">
            <a:avLst>
              <a:gd fmla="val 16667" name="adj"/>
            </a:avLst>
          </a:prstGeom>
          <a:solidFill>
            <a:srgbClr val="CCE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[</a:t>
            </a:r>
            <a:r>
              <a:rPr lang="en-GB">
                <a:solidFill>
                  <a:srgbClr val="666666"/>
                </a:solidFill>
              </a:rPr>
              <a:t>“мaм</a:t>
            </a:r>
            <a:r>
              <a:rPr lang="en-GB">
                <a:solidFill>
                  <a:srgbClr val="666666"/>
                </a:solidFill>
              </a:rPr>
              <a:t>а”,</a:t>
            </a:r>
            <a:r>
              <a:rPr lang="en-GB">
                <a:solidFill>
                  <a:srgbClr val="666666"/>
                </a:solidFill>
              </a:rPr>
              <a:t> “мыть”, “рама”]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3856625" y="1508725"/>
            <a:ext cx="2220300" cy="565500"/>
          </a:xfrm>
          <a:prstGeom prst="roundRect">
            <a:avLst>
              <a:gd fmla="val 16667" name="adj"/>
            </a:avLst>
          </a:prstGeom>
          <a:solidFill>
            <a:srgbClr val="CCE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[“мaма”, “мыть”, “рама”]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118" name="Google Shape;118;p18"/>
          <p:cNvCxnSpPr>
            <a:stCxn id="115" idx="2"/>
            <a:endCxn id="114" idx="0"/>
          </p:cNvCxnSpPr>
          <p:nvPr/>
        </p:nvCxnSpPr>
        <p:spPr>
          <a:xfrm>
            <a:off x="1749200" y="2074225"/>
            <a:ext cx="0" cy="4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8"/>
          <p:cNvCxnSpPr>
            <a:stCxn id="114" idx="2"/>
            <a:endCxn id="116" idx="0"/>
          </p:cNvCxnSpPr>
          <p:nvPr/>
        </p:nvCxnSpPr>
        <p:spPr>
          <a:xfrm>
            <a:off x="1749200" y="3137250"/>
            <a:ext cx="0" cy="4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8"/>
          <p:cNvSpPr/>
          <p:nvPr/>
        </p:nvSpPr>
        <p:spPr>
          <a:xfrm>
            <a:off x="6321225" y="1508725"/>
            <a:ext cx="2220300" cy="565500"/>
          </a:xfrm>
          <a:prstGeom prst="roundRect">
            <a:avLst>
              <a:gd fmla="val 16667" name="adj"/>
            </a:avLst>
          </a:prstGeom>
          <a:solidFill>
            <a:srgbClr val="CCE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[“мaма”, “мыть”, “окно”]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4718725" y="2289000"/>
            <a:ext cx="2960700" cy="565500"/>
          </a:xfrm>
          <a:prstGeom prst="roundRect">
            <a:avLst>
              <a:gd fmla="val 16667" name="adj"/>
            </a:avLst>
          </a:prstGeom>
          <a:solidFill>
            <a:srgbClr val="CCE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[“мaма”, “мыть”, “рама”, “окно”]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639050" y="1108400"/>
            <a:ext cx="222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rabicParenR"/>
            </a:pPr>
            <a:r>
              <a:rPr lang="en-GB">
                <a:solidFill>
                  <a:srgbClr val="666666"/>
                </a:solidFill>
              </a:rPr>
              <a:t>Подготовка текста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3494825" y="1591375"/>
            <a:ext cx="36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2</a:t>
            </a:r>
            <a:r>
              <a:rPr lang="en-GB">
                <a:solidFill>
                  <a:srgbClr val="666666"/>
                </a:solidFill>
              </a:rPr>
              <a:t>)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3856625" y="3069275"/>
            <a:ext cx="2220300" cy="565500"/>
          </a:xfrm>
          <a:prstGeom prst="roundRect">
            <a:avLst>
              <a:gd fmla="val 16667" name="adj"/>
            </a:avLst>
          </a:prstGeom>
          <a:solidFill>
            <a:srgbClr val="CCE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[1, 1, 1, 0]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6321225" y="3069275"/>
            <a:ext cx="2220300" cy="565500"/>
          </a:xfrm>
          <a:prstGeom prst="roundRect">
            <a:avLst>
              <a:gd fmla="val 16667" name="adj"/>
            </a:avLst>
          </a:prstGeom>
          <a:solidFill>
            <a:srgbClr val="CCE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[1, 1, 0, 1]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4522525" y="3849550"/>
            <a:ext cx="3353100" cy="565500"/>
          </a:xfrm>
          <a:prstGeom prst="roundRect">
            <a:avLst>
              <a:gd fmla="val 16667" name="adj"/>
            </a:avLst>
          </a:prstGeom>
          <a:solidFill>
            <a:srgbClr val="CCE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cosine_simularity(vector1, vector2) = 0.666667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3856625" y="1108400"/>
            <a:ext cx="290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rabicParenR"/>
            </a:pPr>
            <a:r>
              <a:rPr lang="en-GB">
                <a:solidFill>
                  <a:srgbClr val="666666"/>
                </a:solidFill>
              </a:rPr>
              <a:t>Сравнение двух текстов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/>
          <p:nvPr/>
        </p:nvSpPr>
        <p:spPr>
          <a:xfrm flipH="1" rot="10800000">
            <a:off x="1003200" y="0"/>
            <a:ext cx="7137600" cy="710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68C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>
            <p:ph type="title"/>
          </p:nvPr>
        </p:nvSpPr>
        <p:spPr>
          <a:xfrm>
            <a:off x="1383900" y="0"/>
            <a:ext cx="6376200" cy="7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База данных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072" y="979088"/>
            <a:ext cx="3106725" cy="376317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/>
          <p:nvPr/>
        </p:nvSpPr>
        <p:spPr>
          <a:xfrm>
            <a:off x="732600" y="979100"/>
            <a:ext cx="3839400" cy="2279700"/>
          </a:xfrm>
          <a:prstGeom prst="roundRect">
            <a:avLst>
              <a:gd fmla="val 16667" name="adj"/>
            </a:avLst>
          </a:prstGeom>
          <a:solidFill>
            <a:srgbClr val="CCE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-GB">
                <a:solidFill>
                  <a:srgbClr val="666666"/>
                </a:solidFill>
              </a:rPr>
              <a:t>users — настройки пользователей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-GB">
                <a:solidFill>
                  <a:srgbClr val="666666"/>
                </a:solidFill>
              </a:rPr>
              <a:t>channels — данные каналов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-GB">
                <a:solidFill>
                  <a:srgbClr val="666666"/>
                </a:solidFill>
              </a:rPr>
              <a:t>posts — посты из каналов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-GB">
                <a:solidFill>
                  <a:srgbClr val="666666"/>
                </a:solidFill>
              </a:rPr>
              <a:t>subs — подписки пользователей на каналы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-GB">
                <a:solidFill>
                  <a:srgbClr val="666666"/>
                </a:solidFill>
              </a:rPr>
              <a:t>user_posts — сообщения в каждом чате</a:t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/>
          <p:nvPr/>
        </p:nvSpPr>
        <p:spPr>
          <a:xfrm flipH="1" rot="10800000">
            <a:off x="1003200" y="0"/>
            <a:ext cx="7137600" cy="710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68C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>
            <p:ph type="title"/>
          </p:nvPr>
        </p:nvSpPr>
        <p:spPr>
          <a:xfrm>
            <a:off x="1478100" y="-4800"/>
            <a:ext cx="6187800" cy="7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Использованные технологии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1752775" y="3069950"/>
            <a:ext cx="1753200" cy="1753200"/>
          </a:xfrm>
          <a:prstGeom prst="roundRect">
            <a:avLst>
              <a:gd fmla="val 16667" name="adj"/>
            </a:avLst>
          </a:prstGeom>
          <a:solidFill>
            <a:srgbClr val="CCE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E7FF"/>
              </a:solidFill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781463" y="1087350"/>
            <a:ext cx="1753200" cy="1753200"/>
          </a:xfrm>
          <a:prstGeom prst="roundRect">
            <a:avLst>
              <a:gd fmla="val 16667" name="adj"/>
            </a:avLst>
          </a:prstGeom>
          <a:solidFill>
            <a:srgbClr val="CCE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E7FF"/>
              </a:solidFill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5638025" y="3069950"/>
            <a:ext cx="1753200" cy="1753200"/>
          </a:xfrm>
          <a:prstGeom prst="roundRect">
            <a:avLst>
              <a:gd fmla="val 16667" name="adj"/>
            </a:avLst>
          </a:prstGeom>
          <a:solidFill>
            <a:srgbClr val="CCE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E7FF"/>
              </a:solidFill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2724088" y="1087350"/>
            <a:ext cx="1753200" cy="1753200"/>
          </a:xfrm>
          <a:prstGeom prst="roundRect">
            <a:avLst>
              <a:gd fmla="val 16667" name="adj"/>
            </a:avLst>
          </a:prstGeom>
          <a:solidFill>
            <a:srgbClr val="CCE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E7FF"/>
              </a:solidFill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4666714" y="1087350"/>
            <a:ext cx="1753200" cy="1753200"/>
          </a:xfrm>
          <a:prstGeom prst="roundRect">
            <a:avLst>
              <a:gd fmla="val 16667" name="adj"/>
            </a:avLst>
          </a:prstGeom>
          <a:solidFill>
            <a:srgbClr val="CCE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E7FF"/>
              </a:solidFill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6609339" y="1087350"/>
            <a:ext cx="1753200" cy="1753200"/>
          </a:xfrm>
          <a:prstGeom prst="roundRect">
            <a:avLst>
              <a:gd fmla="val 16667" name="adj"/>
            </a:avLst>
          </a:prstGeom>
          <a:solidFill>
            <a:srgbClr val="CCE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E7FF"/>
              </a:solidFill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3695400" y="3069950"/>
            <a:ext cx="1753200" cy="1753200"/>
          </a:xfrm>
          <a:prstGeom prst="roundRect">
            <a:avLst>
              <a:gd fmla="val 16667" name="adj"/>
            </a:avLst>
          </a:prstGeom>
          <a:solidFill>
            <a:srgbClr val="CCE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E7FF"/>
              </a:solidFill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781475" y="2440350"/>
            <a:ext cx="17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Python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1588" y="1141025"/>
            <a:ext cx="1358223" cy="1358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6300" y="1141025"/>
            <a:ext cx="1363546" cy="1358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/>
        </p:nvSpPr>
        <p:spPr>
          <a:xfrm>
            <a:off x="4666725" y="2440350"/>
            <a:ext cx="175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</a:rPr>
              <a:t>Python-telegram-bot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5638025" y="4422950"/>
            <a:ext cx="17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SQLite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6609350" y="2440350"/>
            <a:ext cx="17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Telethon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1752775" y="4422950"/>
            <a:ext cx="17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NLTK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3695400" y="4422950"/>
            <a:ext cx="17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ChatGPT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2724100" y="2440350"/>
            <a:ext cx="17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VS Code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0238" y="1141025"/>
            <a:ext cx="1306173" cy="1306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1550" y="3162075"/>
            <a:ext cx="1306148" cy="1306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30225" y="3119375"/>
            <a:ext cx="1198325" cy="1303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49300" y="1183488"/>
            <a:ext cx="1273300" cy="12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60300" y="3159462"/>
            <a:ext cx="1223401" cy="122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 flipH="1" rot="10800000">
            <a:off x="1003200" y="0"/>
            <a:ext cx="7137600" cy="710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68C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 txBox="1"/>
          <p:nvPr>
            <p:ph type="title"/>
          </p:nvPr>
        </p:nvSpPr>
        <p:spPr>
          <a:xfrm>
            <a:off x="1478100" y="-4800"/>
            <a:ext cx="6187800" cy="7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Ход работы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3165432" y="1508725"/>
            <a:ext cx="2224500" cy="565500"/>
          </a:xfrm>
          <a:prstGeom prst="roundRect">
            <a:avLst>
              <a:gd fmla="val 16667" name="adj"/>
            </a:avLst>
          </a:prstGeom>
          <a:solidFill>
            <a:srgbClr val="CCE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Написание парсера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6019100" y="1508725"/>
            <a:ext cx="2517300" cy="565500"/>
          </a:xfrm>
          <a:prstGeom prst="roundRect">
            <a:avLst>
              <a:gd fmla="val 16667" name="adj"/>
            </a:avLst>
          </a:prstGeom>
          <a:solidFill>
            <a:srgbClr val="CCE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Сбор набора текстов для анализа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3227900" y="3475575"/>
            <a:ext cx="2162100" cy="565500"/>
          </a:xfrm>
          <a:prstGeom prst="roundRect">
            <a:avLst>
              <a:gd fmla="val 16667" name="adj"/>
            </a:avLst>
          </a:prstGeom>
          <a:solidFill>
            <a:srgbClr val="CCE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Написание базы данных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6019025" y="3474925"/>
            <a:ext cx="2517300" cy="565500"/>
          </a:xfrm>
          <a:prstGeom prst="roundRect">
            <a:avLst>
              <a:gd fmla="val 16667" name="adj"/>
            </a:avLst>
          </a:prstGeom>
          <a:solidFill>
            <a:srgbClr val="CCE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Создание отбраковщика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787250" y="3475575"/>
            <a:ext cx="1811700" cy="565500"/>
          </a:xfrm>
          <a:prstGeom prst="roundRect">
            <a:avLst>
              <a:gd fmla="val 16667" name="adj"/>
            </a:avLst>
          </a:prstGeom>
          <a:solidFill>
            <a:srgbClr val="CCE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Доработка интерфейса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787238" y="1508725"/>
            <a:ext cx="1420500" cy="565500"/>
          </a:xfrm>
          <a:prstGeom prst="roundRect">
            <a:avLst>
              <a:gd fmla="val 16667" name="adj"/>
            </a:avLst>
          </a:prstGeom>
          <a:solidFill>
            <a:srgbClr val="CCE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Изучение </a:t>
            </a:r>
            <a:r>
              <a:rPr lang="en-GB">
                <a:solidFill>
                  <a:srgbClr val="666666"/>
                </a:solidFill>
              </a:rPr>
              <a:t>ПО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4066875" y="2491825"/>
            <a:ext cx="2224500" cy="565500"/>
          </a:xfrm>
          <a:prstGeom prst="roundRect">
            <a:avLst>
              <a:gd fmla="val 16667" name="adj"/>
            </a:avLst>
          </a:prstGeom>
          <a:solidFill>
            <a:srgbClr val="CCE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Попытка сменить тему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176" name="Google Shape;176;p21"/>
          <p:cNvCxnSpPr>
            <a:stCxn id="174" idx="3"/>
            <a:endCxn id="169" idx="1"/>
          </p:cNvCxnSpPr>
          <p:nvPr/>
        </p:nvCxnSpPr>
        <p:spPr>
          <a:xfrm>
            <a:off x="2207738" y="1791475"/>
            <a:ext cx="95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1"/>
          <p:cNvCxnSpPr>
            <a:stCxn id="169" idx="3"/>
            <a:endCxn id="170" idx="1"/>
          </p:cNvCxnSpPr>
          <p:nvPr/>
        </p:nvCxnSpPr>
        <p:spPr>
          <a:xfrm>
            <a:off x="5389932" y="1791475"/>
            <a:ext cx="62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1"/>
          <p:cNvCxnSpPr>
            <a:stCxn id="170" idx="2"/>
            <a:endCxn id="172" idx="0"/>
          </p:cNvCxnSpPr>
          <p:nvPr/>
        </p:nvCxnSpPr>
        <p:spPr>
          <a:xfrm>
            <a:off x="7277750" y="2074225"/>
            <a:ext cx="0" cy="14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1"/>
          <p:cNvCxnSpPr>
            <a:stCxn id="171" idx="1"/>
            <a:endCxn id="173" idx="3"/>
          </p:cNvCxnSpPr>
          <p:nvPr/>
        </p:nvCxnSpPr>
        <p:spPr>
          <a:xfrm rot="10800000">
            <a:off x="2599100" y="3758325"/>
            <a:ext cx="62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1"/>
          <p:cNvCxnSpPr>
            <a:stCxn id="172" idx="1"/>
            <a:endCxn id="171" idx="3"/>
          </p:cNvCxnSpPr>
          <p:nvPr/>
        </p:nvCxnSpPr>
        <p:spPr>
          <a:xfrm flipH="1">
            <a:off x="5389925" y="3757675"/>
            <a:ext cx="6291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1"/>
          <p:cNvCxnSpPr>
            <a:stCxn id="169" idx="2"/>
            <a:endCxn id="175" idx="0"/>
          </p:cNvCxnSpPr>
          <p:nvPr/>
        </p:nvCxnSpPr>
        <p:spPr>
          <a:xfrm>
            <a:off x="4277682" y="2074225"/>
            <a:ext cx="901500" cy="4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1"/>
          <p:cNvCxnSpPr/>
          <p:nvPr/>
        </p:nvCxnSpPr>
        <p:spPr>
          <a:xfrm flipH="1" rot="10800000">
            <a:off x="5179150" y="1791325"/>
            <a:ext cx="840000" cy="700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