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75" r:id="rId7"/>
    <p:sldId id="274" r:id="rId8"/>
    <p:sldId id="277" r:id="rId9"/>
    <p:sldId id="276" r:id="rId10"/>
    <p:sldId id="268" r:id="rId11"/>
    <p:sldId id="259" r:id="rId12"/>
    <p:sldId id="269" r:id="rId13"/>
    <p:sldId id="261" r:id="rId14"/>
    <p:sldId id="262" r:id="rId15"/>
    <p:sldId id="270" r:id="rId16"/>
    <p:sldId id="263" r:id="rId17"/>
    <p:sldId id="264" r:id="rId18"/>
    <p:sldId id="271" r:id="rId19"/>
    <p:sldId id="272" r:id="rId20"/>
    <p:sldId id="273" r:id="rId21"/>
    <p:sldId id="265" r:id="rId22"/>
    <p:sldId id="26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985F-757A-470D-926E-1B0263375284}" v="1745" dt="2022-12-09T16:39:19.985"/>
    <p1510:client id="{FDF74A21-C77D-402D-86B8-BDA115572C6D}" v="1271" dt="2022-11-25T15:07:4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270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sz="4000" b="1" dirty="0">
                <a:cs typeface="Calibri Light"/>
              </a:rPr>
            </a:br>
            <a:r>
              <a:rPr lang="ru-RU" sz="4000" b="1" dirty="0">
                <a:ea typeface="+mj-lt"/>
                <a:cs typeface="+mj-lt"/>
              </a:rPr>
              <a:t>Фотореалистичная визуализация трехмерных сцен</a:t>
            </a:r>
            <a:br>
              <a:rPr lang="ru-RU" sz="4000" dirty="0">
                <a:ea typeface="+mj-lt"/>
                <a:cs typeface="+mj-lt"/>
              </a:rPr>
            </a:br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ea typeface="+mj-lt"/>
                <a:cs typeface="+mj-lt"/>
              </a:rPr>
              <a:t>ЛР 1. Рендеринг с картами освещенности с помощью комплекса программ </a:t>
            </a:r>
            <a:r>
              <a:rPr lang="ru-RU" sz="4000" dirty="0" err="1">
                <a:ea typeface="+mj-lt"/>
                <a:cs typeface="+mj-lt"/>
              </a:rPr>
              <a:t>Lumicept</a:t>
            </a:r>
            <a:endParaRPr lang="ru-RU" sz="4000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5869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cs typeface="Calibri"/>
              </a:rPr>
              <a:t>Выполнила: </a:t>
            </a:r>
            <a:r>
              <a:rPr lang="ru-RU" dirty="0" err="1">
                <a:cs typeface="Calibri"/>
              </a:rPr>
              <a:t>Аргынова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Корлан</a:t>
            </a:r>
            <a:endParaRPr lang="ru-RU" dirty="0" err="1"/>
          </a:p>
          <a:p>
            <a:pPr algn="r"/>
            <a:r>
              <a:rPr lang="ru-RU" dirty="0">
                <a:cs typeface="Calibri"/>
              </a:rPr>
              <a:t>Группа: P42191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Рендеринг с прозрачной сферой и без карты освещенностей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6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D5C92-8A79-868C-D43A-FF9CDD5C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cornell_box0_sphere_no_imap.nit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F8B96C-EA4F-B5D0-74EF-312EAD8C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22" y="1259568"/>
            <a:ext cx="9666155" cy="5287508"/>
          </a:xfrm>
        </p:spPr>
      </p:pic>
    </p:spTree>
    <p:extLst>
      <p:ext uri="{BB962C8B-B14F-4D97-AF65-F5344CB8AC3E}">
        <p14:creationId xmlns:p14="http://schemas.microsoft.com/office/powerpoint/2010/main" val="107133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прозрачной сферой и картой освещенностей с крупной и мелкой разбивкой треугольников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77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D0CF4-17C9-7762-483C-89D289A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cornell_box0_sphere_imap.nit (светлая 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050F21F-13C5-FCEE-5DFA-D9879DA1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21" y="1009198"/>
            <a:ext cx="9264559" cy="5592309"/>
          </a:xfrm>
        </p:spPr>
      </p:pic>
    </p:spTree>
    <p:extLst>
      <p:ext uri="{BB962C8B-B14F-4D97-AF65-F5344CB8AC3E}">
        <p14:creationId xmlns:p14="http://schemas.microsoft.com/office/powerpoint/2010/main" val="16294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8482-3B85-EA97-54BC-4D8F8A1D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cornell_box0_sphere_imap_subdiv.nit (светлая 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027F82B-E68A-8AF2-707C-856C16D8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811" y="965654"/>
            <a:ext cx="9617263" cy="5820909"/>
          </a:xfrm>
        </p:spPr>
      </p:pic>
    </p:spTree>
    <p:extLst>
      <p:ext uri="{BB962C8B-B14F-4D97-AF65-F5344CB8AC3E}">
        <p14:creationId xmlns:p14="http://schemas.microsoft.com/office/powerpoint/2010/main" val="179339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351E-1699-4784-2D60-5421D4F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Комментарий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CCC48-D9B4-A446-9C5B-4C5377D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Видно</a:t>
            </a:r>
            <a:r>
              <a:rPr lang="ru-RU" dirty="0">
                <a:ea typeface="+mn-lt"/>
                <a:cs typeface="+mn-lt"/>
              </a:rPr>
              <a:t>, что значение яркости потолка выше в сцене с большим числом треугольников, и яркость сконцентрирована в центре источника света. В сцене с небольшим числом треугольников яркость равномерно распределена по пересечению диагоналей двух смежных треугольников.</a:t>
            </a:r>
          </a:p>
          <a:p>
            <a:r>
              <a:rPr lang="ru-RU" dirty="0">
                <a:ea typeface="+mn-lt"/>
                <a:cs typeface="+mn-lt"/>
              </a:rPr>
              <a:t>Также боковые и задняя стены во второй сцене заметно ярче, имеют похожее распределение яркости, сконцентрированное по центру в близости к источнику.</a:t>
            </a:r>
          </a:p>
        </p:txBody>
      </p:sp>
    </p:spTree>
    <p:extLst>
      <p:ext uri="{BB962C8B-B14F-4D97-AF65-F5344CB8AC3E}">
        <p14:creationId xmlns:p14="http://schemas.microsoft.com/office/powerpoint/2010/main" val="124254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03B5-3E1D-56AB-93B7-B19518C5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cornell_box0_sphere_imap.nit (темная область)</a:t>
            </a:r>
            <a:endParaRPr lang="ru-RU" sz="3200" dirty="0"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1DA4A9-FEC3-76BE-E080-D000C3AF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607" y="932996"/>
            <a:ext cx="9819901" cy="5929766"/>
          </a:xfrm>
        </p:spPr>
      </p:pic>
    </p:spTree>
    <p:extLst>
      <p:ext uri="{BB962C8B-B14F-4D97-AF65-F5344CB8AC3E}">
        <p14:creationId xmlns:p14="http://schemas.microsoft.com/office/powerpoint/2010/main" val="11773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2E007-1CD6-E5C6-FE22-C4D5F969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>
                <a:ea typeface="+mj-lt"/>
                <a:cs typeface="+mj-lt"/>
              </a:rPr>
              <a:t>cornell_box0_sphere_imap_subdiv.nit (темная область)</a:t>
            </a:r>
            <a:endParaRPr lang="ru-RU" sz="32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13B7977-ECDE-6214-14F3-B550B7FC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74" y="1018401"/>
            <a:ext cx="9676498" cy="5842680"/>
          </a:xfrm>
        </p:spPr>
      </p:pic>
    </p:spTree>
    <p:extLst>
      <p:ext uri="{BB962C8B-B14F-4D97-AF65-F5344CB8AC3E}">
        <p14:creationId xmlns:p14="http://schemas.microsoft.com/office/powerpoint/2010/main" val="403216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351E-1699-4784-2D60-5421D4F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Комментарий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CCC48-D9B4-A446-9C5B-4C5377D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Видно, что тени во второй сцене распределены более равномерно (самая темная область имеет меньшую яркость, чем в первой сцене).</a:t>
            </a:r>
          </a:p>
          <a:p>
            <a:r>
              <a:rPr lang="ru-RU" dirty="0">
                <a:ea typeface="+mn-lt"/>
                <a:cs typeface="+mn-lt"/>
              </a:rPr>
              <a:t>В первой сцене тени распределены по пересечениям диагоналей смежных треугольников, также как в случае светлых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337532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 (свойства объектов - Гауссовское отражение):</a:t>
            </a:r>
            <a:br>
              <a:rPr lang="ru-RU" b="1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картой освещенностей и </a:t>
            </a:r>
            <a:r>
              <a:rPr lang="ru-RU" dirty="0" err="1">
                <a:cs typeface="Calibri Light"/>
              </a:rPr>
              <a:t>Path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Tracing</a:t>
            </a:r>
            <a:endParaRPr lang="ru-RU" dirty="0">
              <a:cs typeface="Calibri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C9714-B646-BE2F-94B2-3889BFC7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964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данного сравнения свойства всех геометрических объектов сцены были заменены на Гауссовское отражение (GR=1, 5 </a:t>
            </a:r>
            <a:r>
              <a:rPr lang="ru-RU" dirty="0" err="1">
                <a:cs typeface="Calibri"/>
              </a:rPr>
              <a:t>degrees</a:t>
            </a:r>
            <a:r>
              <a:rPr lang="ru-RU" dirty="0">
                <a:cs typeface="Calibri"/>
              </a:rPr>
              <a:t>), остальные коэффициенты приравнены к нулю.</a:t>
            </a:r>
          </a:p>
        </p:txBody>
      </p:sp>
    </p:spTree>
    <p:extLst>
      <p:ext uri="{BB962C8B-B14F-4D97-AF65-F5344CB8AC3E}">
        <p14:creationId xmlns:p14="http://schemas.microsoft.com/office/powerpoint/2010/main" val="2025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FDFA-EC0F-DC05-15DC-72B41B9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Цель работы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4CDE8-C903-EDB2-3BDF-95C85F1D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Овладеть навыками фотореалистичной визуализации трехмерных сцен с использованием карт освещенности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76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A6FBACB-4201-6961-13C6-8B69F182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7" y="910933"/>
            <a:ext cx="7950199" cy="5786589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A8E7C63-63D9-2E85-3CB0-4D816FB46DB5}"/>
              </a:ext>
            </a:extLst>
          </p:cNvPr>
          <p:cNvSpPr txBox="1">
            <a:spLocks/>
          </p:cNvSpPr>
          <p:nvPr/>
        </p:nvSpPr>
        <p:spPr>
          <a:xfrm>
            <a:off x="838200" y="-143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cs typeface="Calibri Light"/>
              </a:rPr>
              <a:t>cornell_box0_gauss_imap_subdiv.nit</a:t>
            </a:r>
            <a:endParaRPr lang="ru-RU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18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E9790-6E8D-C6B2-BCA4-EF2029C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2BDDE-3EB1-38BF-9B94-BA4C2058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cs typeface="Calibri"/>
              </a:rPr>
              <a:t>Метод карт освещенности представляет собой прямую трассировку лучей, в результате которой в треугольниках сцены накапливается энергия разных лучей с последующим расчетом и сбором освещенности каждой поверхности. Таким образом, при последующем рендеринге считается вторичное освещение сцены.</a:t>
            </a:r>
          </a:p>
          <a:p>
            <a:r>
              <a:rPr lang="ru-RU" dirty="0">
                <a:cs typeface="Calibri"/>
              </a:rPr>
              <a:t>Преимущества метода: высокая скорость рендеринга; простота реализации; хорошо подходит для сцен с </a:t>
            </a:r>
            <a:r>
              <a:rPr lang="ru-RU" dirty="0" err="1">
                <a:cs typeface="Calibri"/>
              </a:rPr>
              <a:t>Ламбертовскими</a:t>
            </a:r>
            <a:r>
              <a:rPr lang="ru-RU" dirty="0">
                <a:cs typeface="Calibri"/>
              </a:rPr>
              <a:t> поверхностями.</a:t>
            </a:r>
          </a:p>
          <a:p>
            <a:r>
              <a:rPr lang="ru-RU" dirty="0">
                <a:cs typeface="Calibri"/>
              </a:rPr>
              <a:t>Недостатки метода: качество напрямую зависит от разбивки сцены, что тре</a:t>
            </a:r>
            <a:r>
              <a:rPr lang="ru-RU" dirty="0">
                <a:ea typeface="+mn-lt"/>
                <a:cs typeface="+mn-lt"/>
              </a:rPr>
              <a:t>бует</a:t>
            </a:r>
            <a:r>
              <a:rPr lang="ru-RU" dirty="0">
                <a:cs typeface="Calibri"/>
              </a:rPr>
              <a:t> больше</a:t>
            </a:r>
            <a:r>
              <a:rPr lang="ru-RU" dirty="0">
                <a:ea typeface="+mn-lt"/>
                <a:cs typeface="+mn-lt"/>
              </a:rPr>
              <a:t> памяти, и занимает больше времени для расчета; ограничение метода - применим только для диффузных поверхностей, т.к. метод считает только освещенность, не усматривая угол между лучом и поверхностью (L = E/</a:t>
            </a:r>
            <a:r>
              <a:rPr lang="ru-RU" dirty="0" err="1">
                <a:ea typeface="+mn-lt"/>
                <a:cs typeface="+mn-lt"/>
              </a:rPr>
              <a:t>pi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0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D2A04-0F25-9F99-2D55-C49AB519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Вывод (результаты)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81BD0-F467-FD4F-1979-F036650E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В данной лабораторной работе </a:t>
            </a:r>
            <a:r>
              <a:rPr lang="ru-RU" dirty="0">
                <a:ea typeface="+mn-lt"/>
                <a:cs typeface="+mn-lt"/>
              </a:rPr>
              <a:t>были проведены различные эксперименты и изучены описанные преимущества и недостатки метода карт освещенности. В действительности, метод учитывает вторичное освещение в отличие от применения простой прямой трассировки лучей.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Также качество изображения улучшается с увеличением числа треугольников сцены - тени и отражения от источника света распределены по диагоналям мелких треугольников, что сглаживает картину.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Однако, данный метод показывает некорректный результат (по сравнению с </a:t>
            </a:r>
            <a:r>
              <a:rPr lang="ru-RU" dirty="0" err="1">
                <a:ea typeface="+mn-lt"/>
                <a:cs typeface="+mn-lt"/>
              </a:rPr>
              <a:t>Path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Tracing</a:t>
            </a:r>
            <a:r>
              <a:rPr lang="ru-RU" dirty="0">
                <a:ea typeface="+mn-lt"/>
                <a:cs typeface="+mn-lt"/>
              </a:rPr>
              <a:t>), если свойства объекта не диффузные, как мы наблюдали со свойством Гауссовского отражения.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419777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5F26-8454-676D-F2E3-BA6A6E13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Результаты (данные)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49CE9-CEE9-62EA-CFD6-D4325F9F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Код, презентация и файлы выложены в гит:</a:t>
            </a:r>
          </a:p>
          <a:p>
            <a:r>
              <a:rPr lang="ru-RU" dirty="0">
                <a:ea typeface="+mn-lt"/>
                <a:cs typeface="+mn-lt"/>
              </a:rPr>
              <a:t>https://github.com/K0ra/ITMOComputerGraphics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DFB2C-2313-759F-1459-E90BB049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Задачи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E1C76-AA81-8A1F-2734-13BAF00D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Импортировать сцену (</a:t>
            </a:r>
            <a:r>
              <a:rPr lang="ru-RU" dirty="0" err="1">
                <a:cs typeface="Calibri"/>
              </a:rPr>
              <a:t>Cornell</a:t>
            </a:r>
            <a:r>
              <a:rPr lang="ru-RU" dirty="0">
                <a:cs typeface="Calibri"/>
              </a:rPr>
              <a:t> Box)</a:t>
            </a:r>
          </a:p>
          <a:p>
            <a:r>
              <a:rPr lang="ru-RU" dirty="0">
                <a:cs typeface="Calibri"/>
              </a:rPr>
              <a:t>Заменить источник света на точечный</a:t>
            </a:r>
          </a:p>
          <a:p>
            <a:r>
              <a:rPr lang="ru-RU" dirty="0">
                <a:cs typeface="Calibri"/>
              </a:rPr>
              <a:t>Выполнить расчет карт освещенности</a:t>
            </a:r>
          </a:p>
          <a:p>
            <a:r>
              <a:rPr lang="ru-RU" dirty="0">
                <a:cs typeface="Calibri"/>
              </a:rPr>
              <a:t>Выполнить рендеринг с учетом карт освещенности</a:t>
            </a:r>
          </a:p>
          <a:p>
            <a:r>
              <a:rPr lang="ru-RU" dirty="0">
                <a:cs typeface="Calibri"/>
              </a:rPr>
              <a:t>Изменить разбивку геометрии сцены на </a:t>
            </a:r>
            <a:r>
              <a:rPr lang="ru-RU" dirty="0">
                <a:ea typeface="+mn-lt"/>
                <a:cs typeface="+mn-lt"/>
              </a:rPr>
              <a:t>большее количество треугольников и повторить расчет карт освещенности и рендеринг</a:t>
            </a:r>
          </a:p>
          <a:p>
            <a:r>
              <a:rPr lang="ru-RU" dirty="0">
                <a:ea typeface="+mn-lt"/>
                <a:cs typeface="+mn-lt"/>
              </a:rPr>
              <a:t>Сравнить полученные в результате рендеринга изображения (NIT-файлы)</a:t>
            </a:r>
          </a:p>
          <a:p>
            <a:r>
              <a:rPr lang="ru-RU" dirty="0">
                <a:ea typeface="+mn-lt"/>
                <a:cs typeface="+mn-lt"/>
              </a:rPr>
              <a:t>Сделать выводы о полученных результатах и причинах различия в изображениях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8532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35AD6-F115-2C73-2804-2F6EB45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cornell_box0.iof - Исходная сцена</a:t>
            </a:r>
          </a:p>
        </p:txBody>
      </p:sp>
      <p:pic>
        <p:nvPicPr>
          <p:cNvPr id="4" name="Рисунок 4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3BBBAFE-AC44-F845-F7AC-88BF8265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134" y="1139825"/>
            <a:ext cx="9593732" cy="5722938"/>
          </a:xfrm>
        </p:spPr>
      </p:pic>
    </p:spTree>
    <p:extLst>
      <p:ext uri="{BB962C8B-B14F-4D97-AF65-F5344CB8AC3E}">
        <p14:creationId xmlns:p14="http://schemas.microsoft.com/office/powerpoint/2010/main" val="387101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C7EC-7213-4A67-2363-5C7FDFAD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Комментарии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3ABAF-9828-B265-DA2D-6673D9A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Как показано в предыдущем слайде, источник света в сцене </a:t>
            </a:r>
            <a:r>
              <a:rPr lang="ru-RU" dirty="0">
                <a:ea typeface="+mn-lt"/>
                <a:cs typeface="+mn-lt"/>
              </a:rPr>
              <a:t>б</a:t>
            </a:r>
            <a:r>
              <a:rPr lang="ru-RU" dirty="0">
                <a:cs typeface="Calibri"/>
              </a:rPr>
              <a:t>ыл заменен с прямоугольного на точечный.</a:t>
            </a:r>
            <a:endParaRPr lang="ru-RU" dirty="0"/>
          </a:p>
          <a:p>
            <a:r>
              <a:rPr lang="ru-RU" dirty="0">
                <a:cs typeface="Calibri"/>
              </a:rPr>
              <a:t>Также для улучшения качества рендеринга точечный источник </a:t>
            </a:r>
            <a:r>
              <a:rPr lang="ru-RU" dirty="0">
                <a:ea typeface="+mn-lt"/>
                <a:cs typeface="+mn-lt"/>
              </a:rPr>
              <a:t>был окружен прозрачной сферой, т.е. добавлен объект </a:t>
            </a:r>
            <a:r>
              <a:rPr lang="ru-RU" dirty="0" err="1">
                <a:ea typeface="+mn-lt"/>
                <a:cs typeface="+mn-lt"/>
              </a:rPr>
              <a:t>Sphere</a:t>
            </a:r>
            <a:r>
              <a:rPr lang="ru-RU" dirty="0">
                <a:ea typeface="+mn-lt"/>
                <a:cs typeface="+mn-lt"/>
              </a:rPr>
              <a:t> с атрибутами: </a:t>
            </a:r>
            <a:r>
              <a:rPr lang="ru-RU" dirty="0" err="1">
                <a:ea typeface="+mn-lt"/>
                <a:cs typeface="+mn-lt"/>
              </a:rPr>
              <a:t>Ktd</a:t>
            </a:r>
            <a:r>
              <a:rPr lang="ru-RU" dirty="0">
                <a:ea typeface="+mn-lt"/>
                <a:cs typeface="+mn-lt"/>
              </a:rPr>
              <a:t>=1 (диффузное пропускание), </a:t>
            </a:r>
            <a:r>
              <a:rPr lang="ru-RU" dirty="0" err="1">
                <a:ea typeface="+mn-lt"/>
                <a:cs typeface="+mn-lt"/>
              </a:rPr>
              <a:t>Kd</a:t>
            </a:r>
            <a:r>
              <a:rPr lang="ru-RU" dirty="0">
                <a:ea typeface="+mn-lt"/>
                <a:cs typeface="+mn-lt"/>
              </a:rPr>
              <a:t>=0 (диффузное отражение).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7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34F2-5559-D31D-FB62-4835AB11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21647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cs typeface="Calibri Light"/>
              </a:rPr>
              <a:t>Сравнение: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рендеринг с точечным источником (</a:t>
            </a:r>
            <a:r>
              <a:rPr lang="ru-RU" dirty="0">
                <a:ea typeface="+mj-lt"/>
                <a:cs typeface="+mj-lt"/>
              </a:rPr>
              <a:t>без</a:t>
            </a:r>
            <a:r>
              <a:rPr lang="ru-RU" dirty="0">
                <a:cs typeface="Calibri Light"/>
              </a:rPr>
              <a:t> сферы) без карты освещенности и с картой освещенности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343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86DDBA-B2E8-E95D-A18E-709CD687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7" y="-10527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cs typeface="Calibri Light"/>
              </a:rPr>
              <a:t>cornell_box0_no_imap.nit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35CE839-8161-DB08-0AB5-901E943D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3" y="922479"/>
            <a:ext cx="8181108" cy="5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0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электроника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299B2626-24FC-0EBD-49D2-68AC1057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726205"/>
            <a:ext cx="8504381" cy="613295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D3E911-4FB9-7144-4068-A5EC79C82185}"/>
              </a:ext>
            </a:extLst>
          </p:cNvPr>
          <p:cNvSpPr txBox="1">
            <a:spLocks/>
          </p:cNvSpPr>
          <p:nvPr/>
        </p:nvSpPr>
        <p:spPr>
          <a:xfrm>
            <a:off x="607292" y="160276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cs typeface="Calibri Light"/>
              </a:rPr>
              <a:t>cornell_box0_imap.nit</a:t>
            </a:r>
          </a:p>
        </p:txBody>
      </p:sp>
    </p:spTree>
    <p:extLst>
      <p:ext uri="{BB962C8B-B14F-4D97-AF65-F5344CB8AC3E}">
        <p14:creationId xmlns:p14="http://schemas.microsoft.com/office/powerpoint/2010/main" val="4915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C7EC-7213-4A67-2363-5C7FDFAD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Комментарии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3ABAF-9828-B265-DA2D-6673D9A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первой сцене изображен результат первоначального рендеринга (прямая трассировка </a:t>
            </a:r>
            <a:r>
              <a:rPr lang="ru-RU" dirty="0">
                <a:ea typeface="+mn-lt"/>
                <a:cs typeface="+mn-lt"/>
              </a:rPr>
              <a:t>от источника света без учета вторичного освещения</a:t>
            </a:r>
            <a:r>
              <a:rPr lang="ru-RU" dirty="0">
                <a:cs typeface="Calibri"/>
              </a:rPr>
              <a:t>).</a:t>
            </a:r>
          </a:p>
          <a:p>
            <a:r>
              <a:rPr lang="ru-RU" dirty="0">
                <a:cs typeface="Calibri"/>
              </a:rPr>
              <a:t>Во второй сцене изображен результат рендеринга с картой освещенности, где </a:t>
            </a:r>
            <a:r>
              <a:rPr lang="ru-RU" dirty="0" err="1">
                <a:cs typeface="Calibri"/>
              </a:rPr>
              <a:t>учитаны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переотражения</a:t>
            </a:r>
            <a:r>
              <a:rPr lang="ru-RU" dirty="0">
                <a:cs typeface="Calibri"/>
              </a:rPr>
              <a:t>. В итоге, мы наблюдаем освещение на потолке и </a:t>
            </a:r>
            <a:r>
              <a:rPr lang="ru-RU" dirty="0">
                <a:ea typeface="+mn-lt"/>
                <a:cs typeface="+mn-lt"/>
              </a:rPr>
              <a:t>более мягкие тени.</a:t>
            </a:r>
          </a:p>
        </p:txBody>
      </p:sp>
    </p:spTree>
    <p:extLst>
      <p:ext uri="{BB962C8B-B14F-4D97-AF65-F5344CB8AC3E}">
        <p14:creationId xmlns:p14="http://schemas.microsoft.com/office/powerpoint/2010/main" val="4204084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    Фотореалистичная визуализация трехмерных сцен  ЛР 1. Рендеринг с картами освещенности с помощью комплекса программ Lumicept</vt:lpstr>
      <vt:lpstr>Цель работы</vt:lpstr>
      <vt:lpstr>Задачи</vt:lpstr>
      <vt:lpstr>cornell_box0.iof - Исходная сцена</vt:lpstr>
      <vt:lpstr>Комментарии</vt:lpstr>
      <vt:lpstr>Сравнение: рендеринг с точечным источником (без сферы) без карты освещенности и с картой освещенности</vt:lpstr>
      <vt:lpstr>cornell_box0_no_imap.nit</vt:lpstr>
      <vt:lpstr>Презентация PowerPoint</vt:lpstr>
      <vt:lpstr>Комментарии</vt:lpstr>
      <vt:lpstr>Рендеринг с прозрачной сферой и без карты освещенностей</vt:lpstr>
      <vt:lpstr>cornell_box0_sphere_no_imap.nit</vt:lpstr>
      <vt:lpstr>Сравнение: рендеринг с прозрачной сферой и картой освещенностей с крупной и мелкой разбивкой треугольников</vt:lpstr>
      <vt:lpstr>cornell_box0_sphere_imap.nit (светлая область)</vt:lpstr>
      <vt:lpstr>cornell_box0_sphere_imap_subdiv.nit (светлая область)</vt:lpstr>
      <vt:lpstr>Комментарий</vt:lpstr>
      <vt:lpstr>cornell_box0_sphere_imap.nit (темная область)</vt:lpstr>
      <vt:lpstr>cornell_box0_sphere_imap_subdiv.nit (темная область)</vt:lpstr>
      <vt:lpstr>Комментарий</vt:lpstr>
      <vt:lpstr>Сравнение (свойства объектов - Гауссовское отражение): рендеринг с картой освещенностей и Path Tracing</vt:lpstr>
      <vt:lpstr>Презентация PowerPoint</vt:lpstr>
      <vt:lpstr>Вывод</vt:lpstr>
      <vt:lpstr>Вывод (результаты)</vt:lpstr>
      <vt:lpstr>Результаты (данные)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813</cp:revision>
  <dcterms:created xsi:type="dcterms:W3CDTF">2022-11-25T13:18:26Z</dcterms:created>
  <dcterms:modified xsi:type="dcterms:W3CDTF">2022-12-09T16:39:35Z</dcterms:modified>
</cp:coreProperties>
</file>