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0ED7E7-0714-4481-8AE9-85B5E68F8A6C}">
  <a:tblStyle styleId="{5E0ED7E7-0714-4481-8AE9-85B5E68F8A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d6af2f134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d6af2f134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6af2f134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d6af2f134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6af2f13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d6af2f13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6af2f134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6af2f134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6af2f134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d6af2f134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d6af2f134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d6af2f134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ea1ec451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cea1ec451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ea1ec451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ea1ec451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cea1ec451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cea1ec451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6af2f134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6af2f134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6af2f134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d6af2f134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cea1ec451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cea1ec451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cea1ec451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cea1ec451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ea1ec451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ea1ec451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cea1ec451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cea1ec451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4.png"/><Relationship Id="rId7" Type="http://schemas.openxmlformats.org/officeDocument/2006/relationships/image" Target="../media/image13.png"/><Relationship Id="rId8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ФОТОРЕАЛИСТИЧНАЯ ВИЗУАЛИЗАЦИЯ ТРЕХМЕРНЫХ СЦЕН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4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u="sng"/>
              <a:t>Лабораторная работа №2</a:t>
            </a:r>
            <a:endParaRPr b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Моделирование двумерного распределения яркости на базе прямой трассировки лучей методом Монте-Карло с использованием комплекса программ Lumicept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13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моделирования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88"/>
              <a:t>(продолжительность расчета 1 ч. 3 мин.)</a:t>
            </a:r>
            <a:endParaRPr sz="1688"/>
          </a:p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25" y="3166156"/>
            <a:ext cx="2858900" cy="1814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25" y="1249850"/>
            <a:ext cx="2858900" cy="18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5575" y="3166172"/>
            <a:ext cx="2858899" cy="180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7013" y="1275762"/>
            <a:ext cx="2935980" cy="181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25051" y="3166125"/>
            <a:ext cx="2812463" cy="181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63300" y="1267560"/>
            <a:ext cx="2935975" cy="183045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319700" y="914050"/>
            <a:ext cx="23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Plane Observer 1deg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3311850" y="914050"/>
            <a:ext cx="23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Plane Observer 10deg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6304000" y="914050"/>
            <a:ext cx="23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Plane Observer 30deg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13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моделирования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88"/>
              <a:t>(продолжительность расчета 1 ч. 3 мин.)</a:t>
            </a:r>
            <a:endParaRPr sz="1688"/>
          </a:p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319700" y="914050"/>
            <a:ext cx="23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Plane Observer 60deg</a:t>
            </a:r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3311850" y="914050"/>
            <a:ext cx="23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Plane Observer 90deg</a:t>
            </a:r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6304000" y="914050"/>
            <a:ext cx="23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Lens</a:t>
            </a:r>
            <a:r>
              <a:rPr lang="ru"/>
              <a:t> Observer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4163" y="3227730"/>
            <a:ext cx="2987051" cy="1887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4175" y="1370651"/>
            <a:ext cx="2896975" cy="1824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8475" y="3251125"/>
            <a:ext cx="2982338" cy="184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8475" y="1362175"/>
            <a:ext cx="2987050" cy="184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8375" y="3268400"/>
            <a:ext cx="2843950" cy="180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819" y="1362181"/>
            <a:ext cx="2987050" cy="18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56425"/>
            <a:ext cx="8520600" cy="3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ru" sz="1558"/>
              <a:t>Средняя яркость на разных приемниках</a:t>
            </a:r>
            <a:endParaRPr b="1" sz="1558"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147" name="Google Shape;147;p24"/>
          <p:cNvGraphicFramePr/>
          <p:nvPr/>
        </p:nvGraphicFramePr>
        <p:xfrm>
          <a:off x="311738" y="45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{5E0ED7E7-0714-4481-8AE9-85B5E68F8A6C}</a:tableStyleId>
              </a:tblPr>
              <a:tblGrid>
                <a:gridCol w="946725"/>
                <a:gridCol w="1097175"/>
                <a:gridCol w="796275"/>
                <a:gridCol w="946725"/>
                <a:gridCol w="946725"/>
                <a:gridCol w="946725"/>
                <a:gridCol w="946725"/>
                <a:gridCol w="946725"/>
                <a:gridCol w="946725"/>
              </a:tblGrid>
              <a:tr h="55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№</a:t>
                      </a:r>
                      <a:r>
                        <a:rPr b="1" lang="ru" sz="1000"/>
                        <a:t> о</a:t>
                      </a:r>
                      <a:r>
                        <a:rPr b="1" lang="ru" sz="1000">
                          <a:solidFill>
                            <a:schemeClr val="dk1"/>
                          </a:solidFill>
                        </a:rPr>
                        <a:t>б</a:t>
                      </a:r>
                      <a:r>
                        <a:rPr b="1" lang="ru" sz="1000"/>
                        <a:t>ласти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X/Y</a:t>
                      </a:r>
                      <a:endParaRPr b="1"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X_size/Y_size о</a:t>
                      </a:r>
                      <a:r>
                        <a:rPr b="1" lang="ru" sz="1000">
                          <a:solidFill>
                            <a:schemeClr val="dk1"/>
                          </a:solidFill>
                        </a:rPr>
                        <a:t>бласти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1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10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30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60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90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Линза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Камера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77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X=1.2m</a:t>
                      </a:r>
                      <a:r>
                        <a:rPr lang="ru" sz="1000"/>
                        <a:t>, Y=1.75m,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X_sz=0.3m, Y_sz=0.3m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35.1528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35.0501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34.9465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highlight>
                            <a:schemeClr val="lt1"/>
                          </a:highlight>
                        </a:rPr>
                        <a:t>39.2771</a:t>
                      </a:r>
                      <a:endParaRPr sz="10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highlight>
                            <a:srgbClr val="F4CCCC"/>
                          </a:highlight>
                        </a:rPr>
                        <a:t>52.8013</a:t>
                      </a:r>
                      <a:endParaRPr sz="1000">
                        <a:highlight>
                          <a:srgbClr val="F4CCCC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34.5851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35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22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X=0.846105m, Y=1.11305m,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X_sz=0.259894m, Y_sz=0.1045m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124.192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125.161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125.179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125.334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128.817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125.129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125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X=1.69967m, Y=1.00568,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X_sz=0.259894m, Y_sz=0.104500m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54.9548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54.9517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55.1114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55.1189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57.7918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57.9736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X=2.9236m, Y=1.0325m,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X_sz=0.131m, Y_sz=0.104m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350.747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349.440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highlight>
                            <a:schemeClr val="lt1"/>
                          </a:highlight>
                        </a:rPr>
                        <a:t>366.441</a:t>
                      </a:r>
                      <a:endParaRPr sz="10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highlight>
                            <a:srgbClr val="F4CCCC"/>
                          </a:highlight>
                        </a:rPr>
                        <a:t>469.668</a:t>
                      </a:r>
                      <a:endParaRPr sz="1000">
                        <a:highlight>
                          <a:srgbClr val="F4CCCC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highlight>
                            <a:srgbClr val="F4CCCC"/>
                          </a:highlight>
                        </a:rPr>
                        <a:t>683.195</a:t>
                      </a:r>
                      <a:endParaRPr sz="1000">
                        <a:highlight>
                          <a:srgbClr val="F4CCCC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348.659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350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Комментарий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Координаты и размеры окна в detector properties для фотоприемника “Lens Observer” не равны указанным данным в соответствующем столбце (</a:t>
            </a:r>
            <a:r>
              <a:rPr lang="ru"/>
              <a:t>были приблизительно подобраны</a:t>
            </a:r>
            <a:r>
              <a:rPr lang="ru"/>
              <a:t>), т.к. масштаб координат/размеров отличается - См. следующий слайд.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Красным цветом выделены значения, которые значительно отличаются от заданных.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0368"/>
            <a:ext cx="9143998" cy="4522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 по та</a:t>
            </a:r>
            <a:r>
              <a:rPr lang="ru"/>
              <a:t>блице (слайд 12)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 целом, средние яркости, полученные на разных приемниках в выбранных “окнах”, приближены к настоящему значению. Однако, для плоского приемника с пороговыми углами 60 и 120 градусов значения яркостей в определенных точках заметно больше заданных. Также распределение яркостей для данных приемников менее равномерно, чем для других приемников.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 объективность результатов Plane Observer 1 deg и Lens Observer мог повлиять большой шум. На расчет было выделено чуть больше 1 ч.; характеристики компьютера, на котором производились вычисления представлены на слайде № 4.</a:t>
            </a:r>
            <a:endParaRPr/>
          </a:p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520600" cy="3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данной работе были рассчитаны яркости сцены с помощью двух типов фотоприемников - плоский и линзовый - и расчета карт освещенностей.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ходе работы было замечено, что п</a:t>
            </a:r>
            <a:r>
              <a:rPr lang="ru"/>
              <a:t>ри увеличении порогового угла плоского приемника, т.е. при увеличении конуса интегрирования, распределение яркости возрастает, несмотря на одинаковые свойства объектов. Это вызвано тем, что косинус между нормалью поверхности и углом обзора обратно пропорционален яркости.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Также с увеличением конуса возрастает число попадания лучей при прямой трассировке, в результате чего выходит меньше шума. Для более узких конусов необходимо больше времени на расчет для получения приемлемого качества.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Линзовый детектор на практике показал себя как менее эффективный метод по времени расчета яркости по сравнению с плоским приемником при общих заданных параметрах камеры и времени рендеринга. Однако полученные значения более или менее приближены к заданным.</a:t>
            </a:r>
            <a:endParaRPr b="1"/>
          </a:p>
        </p:txBody>
      </p:sp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ра</a:t>
            </a:r>
            <a:r>
              <a:rPr lang="ru"/>
              <a:t>боты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Овладеть навыками фотореалистичной визуализации трехмерных сцен с использованием прямой трассировки лучей методом Монте-Карло и моделей плоских фотоприемников на базе комплекса программ Lumicept.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6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0000" lnSpcReduction="10000"/>
          </a:bodyPr>
          <a:lstStyle/>
          <a:p>
            <a:pPr indent="-3213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3650"/>
              <a:t>Импортировать сцену (“initial.iof”).</a:t>
            </a:r>
            <a:endParaRPr sz="3650"/>
          </a:p>
          <a:p>
            <a:pPr indent="-3213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3650"/>
              <a:t>Настроить параметры камеры.</a:t>
            </a:r>
            <a:endParaRPr sz="3650"/>
          </a:p>
          <a:p>
            <a:pPr indent="-3213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3650"/>
              <a:t>Для всех объектов сцены назначить значения яркости, отличные от значений, представленных в примере (“initial.iof”).</a:t>
            </a:r>
            <a:endParaRPr sz="3650"/>
          </a:p>
          <a:p>
            <a:pPr indent="-3213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3650"/>
              <a:t>Добавить в сцену модель фотоприемника “plane observer” и настроить ее параметры</a:t>
            </a:r>
            <a:endParaRPr sz="3650"/>
          </a:p>
          <a:p>
            <a:pPr indent="-3213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3650"/>
              <a:t>Добавить в сцену модель линзового фотоприемника “lens observer” и настроить ее параметры</a:t>
            </a:r>
            <a:endParaRPr sz="3650"/>
          </a:p>
          <a:p>
            <a:pPr indent="-3213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3650"/>
              <a:t>Произвести автоматический расчет двумерного распределения яркости с помощью инструмента “Illumination map calculation”.</a:t>
            </a:r>
            <a:endParaRPr sz="3650"/>
          </a:p>
          <a:p>
            <a:pPr indent="-3213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3650"/>
              <a:t>Визуализировать результаты расчета двумерного распределения яркости с помощью LumiVue</a:t>
            </a:r>
            <a:endParaRPr sz="3650"/>
          </a:p>
          <a:p>
            <a:pPr indent="-3213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3650"/>
              <a:t>Повторить расчет для модели фотоприемника “plane observer” с увеличенным конусом интегрирования (10, 30, 60 и 90 градусов) и визуализировать результаты с помощью LumiVue.</a:t>
            </a:r>
            <a:endParaRPr sz="3650"/>
          </a:p>
          <a:p>
            <a:pPr indent="-3213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3650"/>
              <a:t>Сделать выводы</a:t>
            </a:r>
            <a:endParaRPr sz="36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Характеристики системы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</a:rPr>
              <a:t>Операционная система:</a:t>
            </a:r>
            <a:r>
              <a:rPr lang="ru" sz="1100">
                <a:solidFill>
                  <a:schemeClr val="dk1"/>
                </a:solidFill>
              </a:rPr>
              <a:t> Windows 10 Pro (на виртуальной машине VirtualBox). Основная ОС: macOS Monterey 12.1.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</a:rPr>
              <a:t>Число процессоров:</a:t>
            </a:r>
            <a:r>
              <a:rPr lang="ru" sz="1100">
                <a:solidFill>
                  <a:schemeClr val="dk1"/>
                </a:solidFill>
              </a:rPr>
              <a:t> 1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</a:rPr>
              <a:t>Процессор:</a:t>
            </a:r>
            <a:endParaRPr sz="1100">
              <a:solidFill>
                <a:schemeClr val="dk1"/>
              </a:solidFill>
            </a:endParaRPr>
          </a:p>
          <a:p>
            <a:pPr indent="360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</a:rPr>
              <a:t>Модель:</a:t>
            </a:r>
            <a:r>
              <a:rPr lang="ru" sz="1100">
                <a:solidFill>
                  <a:schemeClr val="dk1"/>
                </a:solidFill>
              </a:rPr>
              <a:t> Intel Core i5-5250U</a:t>
            </a:r>
            <a:endParaRPr sz="1100">
              <a:solidFill>
                <a:schemeClr val="dk1"/>
              </a:solidFill>
            </a:endParaRPr>
          </a:p>
          <a:p>
            <a:pPr indent="360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</a:rPr>
              <a:t>Число ядер:</a:t>
            </a:r>
            <a:r>
              <a:rPr lang="ru" sz="1100">
                <a:solidFill>
                  <a:schemeClr val="dk1"/>
                </a:solidFill>
              </a:rPr>
              <a:t> 2</a:t>
            </a:r>
            <a:endParaRPr sz="1100">
              <a:solidFill>
                <a:schemeClr val="dk1"/>
              </a:solidFill>
            </a:endParaRPr>
          </a:p>
          <a:p>
            <a:pPr indent="360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</a:rPr>
              <a:t>Частота:</a:t>
            </a:r>
            <a:r>
              <a:rPr lang="ru" sz="1100">
                <a:solidFill>
                  <a:schemeClr val="dk1"/>
                </a:solidFill>
              </a:rPr>
              <a:t> 1.6 ГГц</a:t>
            </a:r>
            <a:endParaRPr sz="1100">
              <a:solidFill>
                <a:schemeClr val="dk1"/>
              </a:solidFill>
            </a:endParaRPr>
          </a:p>
          <a:p>
            <a:pPr indent="360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</a:rPr>
              <a:t>Разрядность процессора:</a:t>
            </a:r>
            <a:r>
              <a:rPr lang="ru" sz="1100">
                <a:solidFill>
                  <a:schemeClr val="dk1"/>
                </a:solidFill>
              </a:rPr>
              <a:t> х64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</a:rPr>
              <a:t>Выделенная емкость ОЗУ (для виртуальной ОС):</a:t>
            </a:r>
            <a:r>
              <a:rPr lang="ru" sz="1100">
                <a:solidFill>
                  <a:schemeClr val="dk1"/>
                </a:solidFill>
              </a:rPr>
              <a:t> 2 ГБ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</a:rPr>
              <a:t>Число выделенных процессоров</a:t>
            </a:r>
            <a:r>
              <a:rPr lang="ru" sz="1100">
                <a:solidFill>
                  <a:schemeClr val="dk1"/>
                </a:solidFill>
              </a:rPr>
              <a:t> </a:t>
            </a:r>
            <a:r>
              <a:rPr b="1" lang="ru" sz="1100">
                <a:solidFill>
                  <a:schemeClr val="dk1"/>
                </a:solidFill>
              </a:rPr>
              <a:t>(для виртуальной ОС)</a:t>
            </a:r>
            <a:r>
              <a:rPr lang="ru" sz="1100">
                <a:solidFill>
                  <a:schemeClr val="dk1"/>
                </a:solidFill>
              </a:rPr>
              <a:t>: 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</a:rPr>
              <a:t>Видеопамять: </a:t>
            </a:r>
            <a:r>
              <a:rPr lang="ru" sz="1100">
                <a:solidFill>
                  <a:schemeClr val="dk1"/>
                </a:solidFill>
              </a:rPr>
              <a:t>128 МБ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</a:rPr>
              <a:t>Информация о кэш-памяти:</a:t>
            </a:r>
            <a:endParaRPr b="1" sz="1100">
              <a:solidFill>
                <a:schemeClr val="dk1"/>
              </a:solidFill>
            </a:endParaRPr>
          </a:p>
          <a:p>
            <a:pPr indent="360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L1d cache:           	32K</a:t>
            </a:r>
            <a:endParaRPr sz="1100">
              <a:solidFill>
                <a:schemeClr val="dk1"/>
              </a:solidFill>
            </a:endParaRPr>
          </a:p>
          <a:p>
            <a:pPr indent="360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L1i cache:           	32K</a:t>
            </a:r>
            <a:endParaRPr sz="1100">
              <a:solidFill>
                <a:schemeClr val="dk1"/>
              </a:solidFill>
            </a:endParaRPr>
          </a:p>
          <a:p>
            <a:pPr indent="360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L2 cache:            	256K</a:t>
            </a:r>
            <a:endParaRPr sz="1100">
              <a:solidFill>
                <a:schemeClr val="dk1"/>
              </a:solidFill>
            </a:endParaRPr>
          </a:p>
          <a:p>
            <a:pPr indent="360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L3 cache:            	3072K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</a:rPr>
              <a:t>Thread model:</a:t>
            </a:r>
            <a:r>
              <a:rPr lang="ru" sz="1100">
                <a:solidFill>
                  <a:schemeClr val="dk1"/>
                </a:solidFill>
              </a:rPr>
              <a:t> posix</a:t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Ход р</a:t>
            </a:r>
            <a:r>
              <a:rPr lang="ru"/>
              <a:t>аботы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Ход данной работы полностью соответствует действиям, описанным </a:t>
            </a:r>
            <a:r>
              <a:rPr lang="ru"/>
              <a:t>в спецификации к лабораторной работе №2, с разницей лишь в заданных яркостях объектов сцены - 3 куба и пол.</a:t>
            </a:r>
            <a:endParaRPr baseline="-25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Заданные значения яркостей (Вариант II)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100nit cube = </a:t>
            </a:r>
            <a:r>
              <a:rPr lang="ru"/>
              <a:t>55 cd/m2,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75nit cube = 125 cd/m2,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50nit cube = 350 cd/m2,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floor = 35 cd/m2</a:t>
            </a:r>
            <a:endParaRPr/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6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Снимок сцены с заданными параметрами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66"/>
              <a:t>(угол камеры, яркости объектов)</a:t>
            </a:r>
            <a:endParaRPr sz="1466"/>
          </a:p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950" y="1113700"/>
            <a:ext cx="639791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26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Снимок сцены с заданными параметрами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66"/>
              <a:t>(такими как угол камеры, яркости объектов)</a:t>
            </a:r>
            <a:endParaRPr sz="1466"/>
          </a:p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450" y="972650"/>
            <a:ext cx="6697091" cy="399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700"/>
              <a:t>Результаты моделирования</a:t>
            </a:r>
            <a:r>
              <a:rPr lang="ru" sz="3700"/>
              <a:t> двумерного распределения яркости</a:t>
            </a:r>
            <a:endParaRPr sz="3700"/>
          </a:p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