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3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7C74D31D-6B6E-4549-AC1D-7C00FC3BF2C8}" type="datetimeFigureOut">
              <a:rPr lang="tr-TR" smtClean="0"/>
              <a:t>9.03.2022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50B771-A76D-4BF3-B5E0-EFE206E7AB64}" type="slidenum">
              <a:rPr lang="tr-TR" smtClean="0"/>
              <a:t>‹#›</a:t>
            </a:fld>
            <a:endParaRPr lang="tr-T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C74D31D-6B6E-4549-AC1D-7C00FC3BF2C8}" type="datetimeFigureOut">
              <a:rPr lang="tr-TR" smtClean="0"/>
              <a:t>9.03.2022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50B771-A76D-4BF3-B5E0-EFE206E7AB64}"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C74D31D-6B6E-4549-AC1D-7C00FC3BF2C8}" type="datetimeFigureOut">
              <a:rPr lang="tr-TR" smtClean="0"/>
              <a:t>9.03.2022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50B771-A76D-4BF3-B5E0-EFE206E7AB64}"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C74D31D-6B6E-4549-AC1D-7C00FC3BF2C8}" type="datetimeFigureOut">
              <a:rPr lang="tr-TR" smtClean="0"/>
              <a:t>9.03.2022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50B771-A76D-4BF3-B5E0-EFE206E7AB64}"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95" name="Title 94"/>
          <p:cNvSpPr>
            <a:spLocks noGrp="1"/>
          </p:cNvSpPr>
          <p:nvPr>
            <p:ph type="title"/>
          </p:nvPr>
        </p:nvSpPr>
        <p:spPr>
          <a:xfrm>
            <a:off x="457200" y="4463568"/>
            <a:ext cx="8305800" cy="1143000"/>
          </a:xfrm>
        </p:spPr>
        <p:txBody>
          <a:bodyPr/>
          <a:lstStyle/>
          <a:p>
            <a:r>
              <a:rPr lang="tr-TR" smtClean="0"/>
              <a:t>Asıl başlık stili için tıklatın</a:t>
            </a:r>
            <a:endParaRPr lang="en-US"/>
          </a:p>
        </p:txBody>
      </p:sp>
      <p:sp>
        <p:nvSpPr>
          <p:cNvPr id="2" name="Date Placeholder 1"/>
          <p:cNvSpPr>
            <a:spLocks noGrp="1"/>
          </p:cNvSpPr>
          <p:nvPr>
            <p:ph type="dt" sz="half" idx="10"/>
          </p:nvPr>
        </p:nvSpPr>
        <p:spPr/>
        <p:txBody>
          <a:bodyPr/>
          <a:lstStyle/>
          <a:p>
            <a:fld id="{7C74D31D-6B6E-4549-AC1D-7C00FC3BF2C8}" type="datetimeFigureOut">
              <a:rPr lang="tr-TR" smtClean="0"/>
              <a:t>9.03.2022</a:t>
            </a:fld>
            <a:endParaRPr lang="tr-TR"/>
          </a:p>
        </p:txBody>
      </p:sp>
      <p:sp>
        <p:nvSpPr>
          <p:cNvPr id="91" name="Footer Placeholder 90"/>
          <p:cNvSpPr>
            <a:spLocks noGrp="1"/>
          </p:cNvSpPr>
          <p:nvPr>
            <p:ph type="ftr" sz="quarter" idx="11"/>
          </p:nvPr>
        </p:nvSpPr>
        <p:spPr/>
        <p:txBody>
          <a:bodyPr/>
          <a:lstStyle/>
          <a:p>
            <a:endParaRPr lang="tr-TR"/>
          </a:p>
        </p:txBody>
      </p:sp>
      <p:sp>
        <p:nvSpPr>
          <p:cNvPr id="92" name="Slide Number Placeholder 91"/>
          <p:cNvSpPr>
            <a:spLocks noGrp="1"/>
          </p:cNvSpPr>
          <p:nvPr>
            <p:ph type="sldNum" sz="quarter" idx="12"/>
          </p:nvPr>
        </p:nvSpPr>
        <p:spPr/>
        <p:txBody>
          <a:bodyPr/>
          <a:lstStyle/>
          <a:p>
            <a:fld id="{5850B771-A76D-4BF3-B5E0-EFE206E7AB64}"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7C74D31D-6B6E-4549-AC1D-7C00FC3BF2C8}" type="datetimeFigureOut">
              <a:rPr lang="tr-TR" smtClean="0"/>
              <a:t>9.03.2022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850B771-A76D-4BF3-B5E0-EFE206E7AB64}"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7C74D31D-6B6E-4549-AC1D-7C00FC3BF2C8}" type="datetimeFigureOut">
              <a:rPr lang="tr-TR" smtClean="0"/>
              <a:t>9.03.2022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850B771-A76D-4BF3-B5E0-EFE206E7AB64}"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7C74D31D-6B6E-4549-AC1D-7C00FC3BF2C8}" type="datetimeFigureOut">
              <a:rPr lang="tr-TR" smtClean="0"/>
              <a:t>9.03.2022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850B771-A76D-4BF3-B5E0-EFE206E7AB64}"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4D31D-6B6E-4549-AC1D-7C00FC3BF2C8}" type="datetimeFigureOut">
              <a:rPr lang="tr-TR" smtClean="0"/>
              <a:t>9.03.2022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850B771-A76D-4BF3-B5E0-EFE206E7AB64}"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C74D31D-6B6E-4549-AC1D-7C00FC3BF2C8}" type="datetimeFigureOut">
              <a:rPr lang="tr-TR" smtClean="0"/>
              <a:t>9.03.2022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850B771-A76D-4BF3-B5E0-EFE206E7AB64}" type="slidenum">
              <a:rPr lang="tr-TR" smtClean="0"/>
              <a:t>‹#›</a:t>
            </a:fld>
            <a:endParaRPr lang="tr-T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5" name="Date Placeholder 4"/>
          <p:cNvSpPr>
            <a:spLocks noGrp="1"/>
          </p:cNvSpPr>
          <p:nvPr>
            <p:ph type="dt" sz="half" idx="10"/>
          </p:nvPr>
        </p:nvSpPr>
        <p:spPr/>
        <p:txBody>
          <a:bodyPr/>
          <a:lstStyle/>
          <a:p>
            <a:fld id="{7C74D31D-6B6E-4549-AC1D-7C00FC3BF2C8}" type="datetimeFigureOut">
              <a:rPr lang="tr-TR" smtClean="0"/>
              <a:t>9.03.2022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850B771-A76D-4BF3-B5E0-EFE206E7AB64}" type="slidenum">
              <a:rPr lang="tr-TR" smtClean="0"/>
              <a:t>‹#›</a:t>
            </a:fld>
            <a:endParaRPr lang="tr-T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7C74D31D-6B6E-4549-AC1D-7C00FC3BF2C8}" type="datetimeFigureOut">
              <a:rPr lang="tr-TR" smtClean="0"/>
              <a:t>9.03.2022</a:t>
            </a:fld>
            <a:endParaRPr lang="tr-T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850B771-A76D-4BF3-B5E0-EFE206E7AB64}"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533400"/>
            <a:ext cx="7772400" cy="1470025"/>
          </a:xfrm>
        </p:spPr>
        <p:txBody>
          <a:bodyPr/>
          <a:lstStyle/>
          <a:p>
            <a:r>
              <a:rPr lang="az-Latn-AZ" dirty="0" smtClean="0"/>
              <a:t>Searching Algorithms</a:t>
            </a:r>
            <a:endParaRPr lang="tr-TR" dirty="0"/>
          </a:p>
        </p:txBody>
      </p:sp>
      <p:sp>
        <p:nvSpPr>
          <p:cNvPr id="3" name="Alt Başlık 2"/>
          <p:cNvSpPr>
            <a:spLocks noGrp="1"/>
          </p:cNvSpPr>
          <p:nvPr>
            <p:ph type="subTitle" idx="1"/>
          </p:nvPr>
        </p:nvSpPr>
        <p:spPr>
          <a:xfrm>
            <a:off x="1371600" y="2057400"/>
            <a:ext cx="7315200" cy="4038600"/>
          </a:xfrm>
        </p:spPr>
        <p:txBody>
          <a:bodyPr>
            <a:normAutofit/>
          </a:bodyPr>
          <a:lstStyle/>
          <a:p>
            <a:pPr marL="514350" indent="-514350" algn="l">
              <a:buAutoNum type="arabicPeriod"/>
            </a:pPr>
            <a:r>
              <a:rPr lang="az-Latn-AZ" dirty="0" smtClean="0"/>
              <a:t>Binary Search</a:t>
            </a:r>
            <a:endParaRPr lang="en-US" dirty="0" smtClean="0"/>
          </a:p>
          <a:p>
            <a:pPr marL="514350" indent="-514350" algn="l">
              <a:buAutoNum type="arabicPeriod"/>
            </a:pPr>
            <a:r>
              <a:rPr lang="en-US" dirty="0" smtClean="0"/>
              <a:t>Jump Search</a:t>
            </a:r>
          </a:p>
          <a:p>
            <a:pPr marL="514350" indent="-514350" algn="l">
              <a:buAutoNum type="arabicPeriod"/>
            </a:pPr>
            <a:r>
              <a:rPr lang="en-US" dirty="0" smtClean="0"/>
              <a:t>Interpolation Search</a:t>
            </a:r>
          </a:p>
          <a:p>
            <a:pPr marL="514350" indent="-514350" algn="l">
              <a:buAutoNum type="arabicPeriod"/>
            </a:pPr>
            <a:r>
              <a:rPr lang="en-US" dirty="0" smtClean="0"/>
              <a:t>Exponential Search</a:t>
            </a:r>
          </a:p>
          <a:p>
            <a:pPr marL="514350" indent="-514350" algn="l">
              <a:buAutoNum type="arabicPeriod"/>
            </a:pPr>
            <a:r>
              <a:rPr lang="en-US" dirty="0" smtClean="0"/>
              <a:t>Fibonacci Search</a:t>
            </a:r>
          </a:p>
          <a:p>
            <a:pPr marL="514350" indent="-514350" algn="l">
              <a:buAutoNum type="arabicPeriod"/>
            </a:pPr>
            <a:endParaRPr lang="az-Latn-AZ" dirty="0" smtClean="0"/>
          </a:p>
        </p:txBody>
      </p:sp>
    </p:spTree>
    <p:extLst>
      <p:ext uri="{BB962C8B-B14F-4D97-AF65-F5344CB8AC3E}">
        <p14:creationId xmlns:p14="http://schemas.microsoft.com/office/powerpoint/2010/main" val="1069861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49195" y="304800"/>
            <a:ext cx="8229600" cy="1143000"/>
          </a:xfrm>
        </p:spPr>
        <p:txBody>
          <a:bodyPr/>
          <a:lstStyle/>
          <a:p>
            <a:r>
              <a:rPr lang="en-US" dirty="0" smtClean="0"/>
              <a:t>Binary Search</a:t>
            </a:r>
            <a:r>
              <a:rPr lang="az-Latn-AZ" dirty="0" smtClean="0"/>
              <a:t> </a:t>
            </a:r>
            <a:r>
              <a:rPr lang="en-US" dirty="0" smtClean="0"/>
              <a:t>:</a:t>
            </a:r>
            <a:endParaRPr lang="tr-T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98726" y="3810000"/>
            <a:ext cx="5153744" cy="287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228600" y="1447800"/>
            <a:ext cx="8686800" cy="2031325"/>
          </a:xfrm>
          <a:prstGeom prst="rect">
            <a:avLst/>
          </a:prstGeom>
        </p:spPr>
        <p:txBody>
          <a:bodyPr wrap="square">
            <a:spAutoFit/>
          </a:bodyPr>
          <a:lstStyle/>
          <a:p>
            <a:pPr fontAlgn="base"/>
            <a:r>
              <a:rPr lang="en-US" b="1" u="sng" dirty="0"/>
              <a:t>Binary Search Algorithm:</a:t>
            </a:r>
            <a:r>
              <a:rPr lang="en-US" dirty="0"/>
              <a:t> </a:t>
            </a:r>
            <a:r>
              <a:rPr lang="tr-TR" dirty="0" smtClean="0"/>
              <a:t> </a:t>
            </a:r>
            <a:r>
              <a:rPr lang="az-Latn-AZ" dirty="0" smtClean="0"/>
              <a:t>Binary Search alqoritmini </a:t>
            </a:r>
            <a:r>
              <a:rPr lang="tr-TR" dirty="0" err="1" smtClean="0"/>
              <a:t>yerinə</a:t>
            </a:r>
            <a:r>
              <a:rPr lang="tr-TR" dirty="0" smtClean="0"/>
              <a:t> </a:t>
            </a:r>
            <a:r>
              <a:rPr lang="tr-TR" dirty="0" err="1" smtClean="0"/>
              <a:t>yetirmək</a:t>
            </a:r>
            <a:r>
              <a:rPr lang="tr-TR" dirty="0" smtClean="0"/>
              <a:t> üçün </a:t>
            </a:r>
            <a:r>
              <a:rPr lang="tr-TR" dirty="0" err="1" smtClean="0"/>
              <a:t>əsas</a:t>
            </a:r>
            <a:r>
              <a:rPr lang="tr-TR" dirty="0" smtClean="0"/>
              <a:t> </a:t>
            </a:r>
            <a:r>
              <a:rPr lang="tr-TR" dirty="0" err="1" smtClean="0"/>
              <a:t>addımlar</a:t>
            </a:r>
            <a:r>
              <a:rPr lang="tr-TR" dirty="0" smtClean="0"/>
              <a:t> bunlardır </a:t>
            </a:r>
            <a:r>
              <a:rPr lang="en-US" dirty="0" smtClean="0"/>
              <a:t>: </a:t>
            </a:r>
          </a:p>
          <a:p>
            <a:pPr fontAlgn="base"/>
            <a:r>
              <a:rPr lang="en-US" dirty="0" smtClean="0"/>
              <a:t>- </a:t>
            </a:r>
            <a:r>
              <a:rPr lang="tr-TR" dirty="0" smtClean="0"/>
              <a:t>Bütün </a:t>
            </a:r>
            <a:r>
              <a:rPr lang="tr-TR" dirty="0" err="1" smtClean="0"/>
              <a:t>massivi</a:t>
            </a:r>
            <a:r>
              <a:rPr lang="tr-TR" dirty="0" smtClean="0"/>
              <a:t> </a:t>
            </a:r>
            <a:r>
              <a:rPr lang="tr-TR" dirty="0" err="1" smtClean="0"/>
              <a:t>əhatə</a:t>
            </a:r>
            <a:r>
              <a:rPr lang="tr-TR" dirty="0" smtClean="0"/>
              <a:t> </a:t>
            </a:r>
            <a:r>
              <a:rPr lang="tr-TR" dirty="0" err="1" smtClean="0"/>
              <a:t>edən</a:t>
            </a:r>
            <a:r>
              <a:rPr lang="tr-TR" dirty="0" smtClean="0"/>
              <a:t> </a:t>
            </a:r>
            <a:r>
              <a:rPr lang="tr-TR" dirty="0" err="1" smtClean="0"/>
              <a:t>intervalla</a:t>
            </a:r>
            <a:r>
              <a:rPr lang="tr-TR" dirty="0" smtClean="0"/>
              <a:t> başlayın</a:t>
            </a:r>
            <a:r>
              <a:rPr lang="en-US" dirty="0" smtClean="0"/>
              <a:t>.</a:t>
            </a:r>
            <a:endParaRPr lang="en-US" dirty="0"/>
          </a:p>
          <a:p>
            <a:pPr fontAlgn="base"/>
            <a:r>
              <a:rPr lang="en-US" dirty="0" smtClean="0"/>
              <a:t>- </a:t>
            </a:r>
            <a:r>
              <a:rPr lang="tr-TR" dirty="0" err="1" smtClean="0"/>
              <a:t>Axtar</a:t>
            </a:r>
            <a:r>
              <a:rPr lang="az-Latn-AZ" dirty="0" smtClean="0"/>
              <a:t>ılan </a:t>
            </a:r>
            <a:r>
              <a:rPr lang="tr-TR" dirty="0" err="1" smtClean="0"/>
              <a:t>dəyər</a:t>
            </a:r>
            <a:r>
              <a:rPr lang="tr-TR" dirty="0" smtClean="0"/>
              <a:t> </a:t>
            </a:r>
            <a:r>
              <a:rPr lang="tr-TR" dirty="0" err="1" smtClean="0"/>
              <a:t>intervalın</a:t>
            </a:r>
            <a:r>
              <a:rPr lang="tr-TR" dirty="0" smtClean="0"/>
              <a:t> </a:t>
            </a:r>
            <a:r>
              <a:rPr lang="tr-TR" dirty="0" err="1" smtClean="0"/>
              <a:t>ortasındakı</a:t>
            </a:r>
            <a:r>
              <a:rPr lang="tr-TR" dirty="0" smtClean="0"/>
              <a:t> </a:t>
            </a:r>
            <a:r>
              <a:rPr lang="tr-TR" dirty="0" err="1" smtClean="0"/>
              <a:t>elementdən</a:t>
            </a:r>
            <a:r>
              <a:rPr lang="tr-TR" dirty="0" smtClean="0"/>
              <a:t> azdırsa, </a:t>
            </a:r>
            <a:r>
              <a:rPr lang="tr-TR" dirty="0" err="1" smtClean="0"/>
              <a:t>intervalı</a:t>
            </a:r>
            <a:r>
              <a:rPr lang="tr-TR" dirty="0" smtClean="0"/>
              <a:t> aşağı yarıya </a:t>
            </a:r>
            <a:r>
              <a:rPr lang="tr-TR" dirty="0" err="1" smtClean="0"/>
              <a:t>qədər</a:t>
            </a:r>
            <a:r>
              <a:rPr lang="tr-TR" dirty="0" smtClean="0"/>
              <a:t> daraltın.</a:t>
            </a:r>
            <a:r>
              <a:rPr lang="en-US" dirty="0" smtClean="0"/>
              <a:t>.</a:t>
            </a:r>
            <a:endParaRPr lang="en-US" dirty="0"/>
          </a:p>
          <a:p>
            <a:pPr fontAlgn="base"/>
            <a:r>
              <a:rPr lang="en-US" dirty="0" smtClean="0"/>
              <a:t>- </a:t>
            </a:r>
            <a:r>
              <a:rPr lang="tr-TR" dirty="0" err="1" smtClean="0"/>
              <a:t>Əks</a:t>
            </a:r>
            <a:r>
              <a:rPr lang="tr-TR" dirty="0" smtClean="0"/>
              <a:t> </a:t>
            </a:r>
            <a:r>
              <a:rPr lang="tr-TR" dirty="0" err="1" smtClean="0"/>
              <a:t>təqdirdə</a:t>
            </a:r>
            <a:r>
              <a:rPr lang="tr-TR" dirty="0" smtClean="0"/>
              <a:t>, </a:t>
            </a:r>
            <a:r>
              <a:rPr lang="tr-TR" dirty="0" err="1" smtClean="0"/>
              <a:t>yuxarı</a:t>
            </a:r>
            <a:r>
              <a:rPr lang="tr-TR" dirty="0" smtClean="0"/>
              <a:t> yarıya </a:t>
            </a:r>
            <a:r>
              <a:rPr lang="tr-TR" dirty="0" err="1" smtClean="0"/>
              <a:t>qədər</a:t>
            </a:r>
            <a:r>
              <a:rPr lang="tr-TR" dirty="0" smtClean="0"/>
              <a:t> daraltın</a:t>
            </a:r>
            <a:r>
              <a:rPr lang="en-US" dirty="0" smtClean="0"/>
              <a:t>.</a:t>
            </a:r>
            <a:endParaRPr lang="en-US" dirty="0"/>
          </a:p>
          <a:p>
            <a:pPr fontAlgn="base"/>
            <a:r>
              <a:rPr lang="en-US" dirty="0" smtClean="0"/>
              <a:t>- </a:t>
            </a:r>
            <a:r>
              <a:rPr lang="tr-TR" dirty="0" err="1" smtClean="0"/>
              <a:t>Dəyər</a:t>
            </a:r>
            <a:r>
              <a:rPr lang="tr-TR" dirty="0" smtClean="0"/>
              <a:t> tapılana </a:t>
            </a:r>
            <a:r>
              <a:rPr lang="tr-TR" dirty="0" err="1" smtClean="0"/>
              <a:t>və</a:t>
            </a:r>
            <a:r>
              <a:rPr lang="tr-TR" dirty="0" smtClean="0"/>
              <a:t> ya </a:t>
            </a:r>
            <a:r>
              <a:rPr lang="tr-TR" dirty="0" err="1" smtClean="0"/>
              <a:t>interval</a:t>
            </a:r>
            <a:r>
              <a:rPr lang="tr-TR" dirty="0" smtClean="0"/>
              <a:t> boş olana </a:t>
            </a:r>
            <a:r>
              <a:rPr lang="tr-TR" dirty="0" err="1" smtClean="0"/>
              <a:t>qədər</a:t>
            </a:r>
            <a:r>
              <a:rPr lang="tr-TR" dirty="0" smtClean="0"/>
              <a:t> </a:t>
            </a:r>
            <a:r>
              <a:rPr lang="tr-TR" dirty="0" err="1" smtClean="0"/>
              <a:t>təkrar</a:t>
            </a:r>
            <a:r>
              <a:rPr lang="tr-TR" dirty="0" smtClean="0"/>
              <a:t> </a:t>
            </a:r>
            <a:r>
              <a:rPr lang="tr-TR" dirty="0" err="1" smtClean="0"/>
              <a:t>yoxlayın</a:t>
            </a:r>
            <a:r>
              <a:rPr lang="en-US" dirty="0" smtClean="0"/>
              <a:t>.</a:t>
            </a:r>
            <a:endParaRPr lang="en-US" dirty="0"/>
          </a:p>
        </p:txBody>
      </p:sp>
    </p:spTree>
    <p:extLst>
      <p:ext uri="{BB962C8B-B14F-4D97-AF65-F5344CB8AC3E}">
        <p14:creationId xmlns:p14="http://schemas.microsoft.com/office/powerpoint/2010/main" val="3194026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az-Latn-AZ" dirty="0" smtClean="0"/>
              <a:t>Jump Search </a:t>
            </a:r>
            <a:r>
              <a:rPr lang="en-US" dirty="0" smtClean="0"/>
              <a:t>:</a:t>
            </a:r>
            <a:endParaRPr lang="tr-TR" dirty="0"/>
          </a:p>
        </p:txBody>
      </p:sp>
      <p:sp>
        <p:nvSpPr>
          <p:cNvPr id="4" name="İçerik Yer Tutucusu 3"/>
          <p:cNvSpPr>
            <a:spLocks noGrp="1"/>
          </p:cNvSpPr>
          <p:nvPr>
            <p:ph idx="1"/>
          </p:nvPr>
        </p:nvSpPr>
        <p:spPr/>
        <p:txBody>
          <a:bodyPr/>
          <a:lstStyle/>
          <a:p>
            <a:r>
              <a:rPr lang="en-US" dirty="0" err="1" smtClean="0"/>
              <a:t>Tutaq</a:t>
            </a:r>
            <a:r>
              <a:rPr lang="en-US" dirty="0" smtClean="0"/>
              <a:t> </a:t>
            </a:r>
            <a:r>
              <a:rPr lang="en-US" dirty="0" err="1" smtClean="0"/>
              <a:t>ki</a:t>
            </a:r>
            <a:r>
              <a:rPr lang="en-US" dirty="0" smtClean="0"/>
              <a:t> , biz</a:t>
            </a:r>
            <a:r>
              <a:rPr lang="az-Latn-AZ" dirty="0" smtClean="0"/>
              <a:t>ə array verilib və jump search ilə N ədədini tapmalıyıq. Biz müəyyən bir hədd götürüb hər dəfə arrayin </a:t>
            </a:r>
            <a:r>
              <a:rPr lang="az-Latn-AZ" dirty="0"/>
              <a:t>içində</a:t>
            </a:r>
            <a:r>
              <a:rPr lang="az-Latn-AZ" dirty="0" smtClean="0"/>
              <a:t> o hədd qədər jump etməliyik, ve bu prosesi jump ettiyimizdə əldə ettiyimiz ədəd, bizə lazım olan ədədə bərabər olana və ya bizə lazım olan ədəddən böyük olana qədər davam ettiririk. Əgər bərabərdisə, proses sonlanır, böyükdürsə, son aralıq içində linear search tətbiq olunur.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648200"/>
            <a:ext cx="514429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371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304800"/>
            <a:ext cx="8229600" cy="1143000"/>
          </a:xfrm>
        </p:spPr>
        <p:txBody>
          <a:bodyPr/>
          <a:lstStyle/>
          <a:p>
            <a:r>
              <a:rPr lang="en-US" dirty="0" smtClean="0"/>
              <a:t>Interpolation Search :</a:t>
            </a:r>
            <a:endParaRPr lang="tr-TR" dirty="0"/>
          </a:p>
        </p:txBody>
      </p:sp>
      <p:sp>
        <p:nvSpPr>
          <p:cNvPr id="4" name="Dikdörtgen 3"/>
          <p:cNvSpPr/>
          <p:nvPr/>
        </p:nvSpPr>
        <p:spPr>
          <a:xfrm>
            <a:off x="218302" y="1674674"/>
            <a:ext cx="8544697" cy="2031325"/>
          </a:xfrm>
          <a:prstGeom prst="rect">
            <a:avLst/>
          </a:prstGeom>
        </p:spPr>
        <p:txBody>
          <a:bodyPr wrap="square">
            <a:spAutoFit/>
          </a:bodyPr>
          <a:lstStyle/>
          <a:p>
            <a:r>
              <a:rPr lang="tr-TR" dirty="0" err="1"/>
              <a:t>Eyni</a:t>
            </a:r>
            <a:r>
              <a:rPr lang="tr-TR" dirty="0"/>
              <a:t> </a:t>
            </a:r>
            <a:r>
              <a:rPr lang="tr-TR" dirty="0" err="1"/>
              <a:t>ilə</a:t>
            </a:r>
            <a:r>
              <a:rPr lang="tr-TR" dirty="0"/>
              <a:t> </a:t>
            </a:r>
            <a:r>
              <a:rPr lang="en-US" dirty="0" smtClean="0"/>
              <a:t>Binary Search</a:t>
            </a:r>
            <a:r>
              <a:rPr lang="tr-TR" dirty="0"/>
              <a:t> </a:t>
            </a:r>
            <a:r>
              <a:rPr lang="tr-TR" dirty="0" err="1" smtClean="0"/>
              <a:t>sxemi</a:t>
            </a:r>
            <a:r>
              <a:rPr lang="en-US" dirty="0" smtClean="0"/>
              <a:t> </a:t>
            </a:r>
            <a:r>
              <a:rPr lang="en-US" dirty="0" err="1" smtClean="0"/>
              <a:t>kimidir</a:t>
            </a:r>
            <a:r>
              <a:rPr lang="tr-TR" dirty="0" smtClean="0"/>
              <a:t>. </a:t>
            </a:r>
            <a:endParaRPr lang="en-US" dirty="0" smtClean="0"/>
          </a:p>
          <a:p>
            <a:r>
              <a:rPr lang="tr-TR" dirty="0" err="1" smtClean="0"/>
              <a:t>Yeganə</a:t>
            </a:r>
            <a:r>
              <a:rPr lang="tr-TR" dirty="0" smtClean="0"/>
              <a:t> </a:t>
            </a:r>
            <a:r>
              <a:rPr lang="tr-TR" dirty="0" err="1"/>
              <a:t>fərq</a:t>
            </a:r>
            <a:r>
              <a:rPr lang="tr-TR" dirty="0"/>
              <a:t> ondan </a:t>
            </a:r>
            <a:r>
              <a:rPr lang="tr-TR" dirty="0" err="1"/>
              <a:t>ibarətdir</a:t>
            </a:r>
            <a:r>
              <a:rPr lang="tr-TR" dirty="0"/>
              <a:t> ki, </a:t>
            </a:r>
            <a:endParaRPr lang="en-US" dirty="0" smtClean="0"/>
          </a:p>
          <a:p>
            <a:r>
              <a:rPr lang="en-US" dirty="0" smtClean="0"/>
              <a:t>array </a:t>
            </a:r>
            <a:r>
              <a:rPr lang="tr-TR" dirty="0" err="1" smtClean="0"/>
              <a:t>hər</a:t>
            </a:r>
            <a:r>
              <a:rPr lang="tr-TR" dirty="0" smtClean="0"/>
              <a:t> </a:t>
            </a:r>
            <a:r>
              <a:rPr lang="tr-TR" dirty="0" err="1"/>
              <a:t>addımda</a:t>
            </a:r>
            <a:r>
              <a:rPr lang="tr-TR" dirty="0"/>
              <a:t> </a:t>
            </a:r>
            <a:r>
              <a:rPr lang="tr-TR" dirty="0" err="1"/>
              <a:t>ikiyə</a:t>
            </a:r>
            <a:r>
              <a:rPr lang="tr-TR" dirty="0"/>
              <a:t> </a:t>
            </a:r>
            <a:r>
              <a:rPr lang="tr-TR" dirty="0" err="1"/>
              <a:t>tən</a:t>
            </a:r>
            <a:r>
              <a:rPr lang="tr-TR" dirty="0"/>
              <a:t> ortadan </a:t>
            </a:r>
            <a:endParaRPr lang="en-US" dirty="0" smtClean="0"/>
          </a:p>
          <a:p>
            <a:r>
              <a:rPr lang="tr-TR" dirty="0" err="1" smtClean="0"/>
              <a:t>deyil</a:t>
            </a:r>
            <a:r>
              <a:rPr lang="tr-TR" dirty="0"/>
              <a:t>, cari </a:t>
            </a:r>
            <a:r>
              <a:rPr lang="tr-TR" dirty="0" err="1"/>
              <a:t>intervalın</a:t>
            </a:r>
            <a:r>
              <a:rPr lang="tr-TR" dirty="0"/>
              <a:t> </a:t>
            </a:r>
            <a:r>
              <a:rPr lang="tr-TR" dirty="0" err="1"/>
              <a:t>uclarındakı</a:t>
            </a:r>
            <a:r>
              <a:rPr lang="tr-TR" dirty="0"/>
              <a:t> </a:t>
            </a:r>
            <a:endParaRPr lang="en-US" dirty="0" smtClean="0"/>
          </a:p>
          <a:p>
            <a:r>
              <a:rPr lang="tr-TR" dirty="0" err="1" smtClean="0"/>
              <a:t>qiymətlərdən</a:t>
            </a:r>
            <a:r>
              <a:rPr lang="tr-TR" dirty="0" smtClean="0"/>
              <a:t> </a:t>
            </a:r>
            <a:r>
              <a:rPr lang="tr-TR" dirty="0"/>
              <a:t>asılı </a:t>
            </a:r>
            <a:r>
              <a:rPr lang="tr-TR" dirty="0" err="1"/>
              <a:t>olaraq</a:t>
            </a:r>
            <a:r>
              <a:rPr lang="tr-TR" dirty="0"/>
              <a:t> </a:t>
            </a:r>
            <a:endParaRPr lang="en-US" dirty="0" smtClean="0"/>
          </a:p>
          <a:p>
            <a:r>
              <a:rPr lang="en-US" dirty="0" smtClean="0"/>
              <a:t>X</a:t>
            </a:r>
            <a:r>
              <a:rPr lang="az-Latn-AZ" dirty="0" smtClean="0"/>
              <a:t>ə</a:t>
            </a:r>
            <a:r>
              <a:rPr lang="en-US" dirty="0" err="1" smtClean="0"/>
              <a:t>tti</a:t>
            </a:r>
            <a:r>
              <a:rPr lang="az-Latn-AZ" dirty="0" smtClean="0"/>
              <a:t> </a:t>
            </a:r>
            <a:r>
              <a:rPr lang="en-US" dirty="0" err="1" smtClean="0"/>
              <a:t>interpolyasiya</a:t>
            </a:r>
            <a:r>
              <a:rPr lang="tr-TR" dirty="0"/>
              <a:t> </a:t>
            </a:r>
            <a:r>
              <a:rPr lang="tr-TR" dirty="0" err="1"/>
              <a:t>ilə</a:t>
            </a:r>
            <a:r>
              <a:rPr lang="tr-TR" dirty="0"/>
              <a:t> tapılmış </a:t>
            </a:r>
            <a:endParaRPr lang="en-US" dirty="0" smtClean="0"/>
          </a:p>
          <a:p>
            <a:r>
              <a:rPr lang="tr-TR" dirty="0" err="1" smtClean="0"/>
              <a:t>mövqedən</a:t>
            </a:r>
            <a:r>
              <a:rPr lang="tr-TR" dirty="0" smtClean="0"/>
              <a:t> </a:t>
            </a:r>
            <a:r>
              <a:rPr lang="tr-TR" dirty="0"/>
              <a:t>bölünür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2895600"/>
            <a:ext cx="4572000" cy="234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523998"/>
            <a:ext cx="4572000" cy="86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274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az-Latn-AZ" dirty="0" smtClean="0"/>
              <a:t/>
            </a:r>
            <a:br>
              <a:rPr lang="az-Latn-AZ" dirty="0" smtClean="0"/>
            </a:br>
            <a:r>
              <a:rPr lang="az-Latn-AZ" dirty="0"/>
              <a:t/>
            </a:r>
            <a:br>
              <a:rPr lang="az-Latn-AZ" dirty="0"/>
            </a:br>
            <a:r>
              <a:rPr lang="az-Latn-AZ" dirty="0" smtClean="0"/>
              <a:t> </a:t>
            </a:r>
            <a:br>
              <a:rPr lang="az-Latn-AZ" dirty="0" smtClean="0"/>
            </a:br>
            <a:r>
              <a:rPr lang="az-Latn-AZ" dirty="0"/>
              <a:t/>
            </a:r>
            <a:br>
              <a:rPr lang="az-Latn-AZ" dirty="0"/>
            </a:br>
            <a:r>
              <a:rPr lang="az-Latn-AZ" dirty="0" smtClean="0"/>
              <a:t/>
            </a:r>
            <a:br>
              <a:rPr lang="az-Latn-AZ" dirty="0" smtClean="0"/>
            </a:br>
            <a:r>
              <a:rPr lang="az-Latn-AZ" dirty="0"/>
              <a:t/>
            </a:r>
            <a:br>
              <a:rPr lang="az-Latn-AZ" dirty="0"/>
            </a:br>
            <a:r>
              <a:rPr lang="en-US" dirty="0" smtClean="0"/>
              <a:t>Exponential </a:t>
            </a:r>
            <a:r>
              <a:rPr lang="en-US" dirty="0"/>
              <a:t>Search</a:t>
            </a:r>
            <a:br>
              <a:rPr lang="en-US" dirty="0"/>
            </a:b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txBody>
              <a:bodyPr/>
              <a:lstStyle/>
              <a:p>
                <a:r>
                  <a:rPr lang="en-US" dirty="0" smtClean="0"/>
                  <a:t>Tutaq</a:t>
                </a:r>
                <a:r>
                  <a:rPr lang="en-US" dirty="0"/>
                  <a:t> </a:t>
                </a:r>
                <a:r>
                  <a:rPr lang="en-US" dirty="0" err="1"/>
                  <a:t>ki</a:t>
                </a:r>
                <a:r>
                  <a:rPr lang="en-US" dirty="0"/>
                  <a:t> , biz</a:t>
                </a:r>
                <a:r>
                  <a:rPr lang="az-Latn-AZ" dirty="0"/>
                  <a:t>ə array verilib və </a:t>
                </a:r>
                <a:r>
                  <a:rPr lang="az-Latn-AZ" dirty="0" smtClean="0"/>
                  <a:t>Exponential Search ilə </a:t>
                </a:r>
                <a:r>
                  <a:rPr lang="az-Latn-AZ" dirty="0"/>
                  <a:t>N ədədini </a:t>
                </a:r>
                <a:r>
                  <a:rPr lang="az-Latn-AZ" dirty="0" smtClean="0"/>
                  <a:t>tapmalıyıq. Bunun üçün hər dəfə 2nin qüvvəti artır, </a:t>
                </a:r>
                <a14:m>
                  <m:oMath xmlns:m="http://schemas.openxmlformats.org/officeDocument/2006/math">
                    <m:sSup>
                      <m:sSupPr>
                        <m:ctrlPr>
                          <a:rPr lang="az-Latn-AZ" i="1" smtClean="0">
                            <a:latin typeface="Cambria Math"/>
                          </a:rPr>
                        </m:ctrlPr>
                      </m:sSupPr>
                      <m:e>
                        <m:r>
                          <a:rPr lang="az-Latn-AZ" b="0" i="1" smtClean="0">
                            <a:latin typeface="Cambria Math"/>
                          </a:rPr>
                          <m:t>2</m:t>
                        </m:r>
                      </m:e>
                      <m:sup>
                        <m:r>
                          <a:rPr lang="az-Latn-AZ" b="0" i="1" smtClean="0">
                            <a:latin typeface="Cambria Math"/>
                          </a:rPr>
                          <m:t>1</m:t>
                        </m:r>
                      </m:sup>
                    </m:sSup>
                    <m:r>
                      <a:rPr lang="az-Latn-AZ" b="0" i="0" smtClean="0">
                        <a:latin typeface="Cambria Math"/>
                      </a:rPr>
                      <m:t>,</m:t>
                    </m:r>
                    <m:sSup>
                      <m:sSupPr>
                        <m:ctrlPr>
                          <a:rPr lang="az-Latn-AZ" i="1">
                            <a:latin typeface="Cambria Math"/>
                          </a:rPr>
                        </m:ctrlPr>
                      </m:sSupPr>
                      <m:e>
                        <m:r>
                          <a:rPr lang="az-Latn-AZ" i="1">
                            <a:latin typeface="Cambria Math"/>
                          </a:rPr>
                          <m:t>2</m:t>
                        </m:r>
                      </m:e>
                      <m:sup>
                        <m:r>
                          <a:rPr lang="az-Latn-AZ" b="0" i="1" smtClean="0">
                            <a:latin typeface="Cambria Math"/>
                          </a:rPr>
                          <m:t>2</m:t>
                        </m:r>
                      </m:sup>
                    </m:sSup>
                  </m:oMath>
                </a14:m>
                <a:r>
                  <a:rPr lang="az-Latn-AZ" dirty="0" smtClean="0"/>
                  <a:t>,</a:t>
                </a:r>
                <a:r>
                  <a:rPr lang="az-Latn-AZ" dirty="0"/>
                  <a:t> </a:t>
                </a:r>
                <a14:m>
                  <m:oMath xmlns:m="http://schemas.openxmlformats.org/officeDocument/2006/math">
                    <m:sSup>
                      <m:sSupPr>
                        <m:ctrlPr>
                          <a:rPr lang="az-Latn-AZ" i="1">
                            <a:latin typeface="Cambria Math"/>
                          </a:rPr>
                        </m:ctrlPr>
                      </m:sSupPr>
                      <m:e>
                        <m:r>
                          <a:rPr lang="az-Latn-AZ" i="1">
                            <a:latin typeface="Cambria Math"/>
                          </a:rPr>
                          <m:t>2</m:t>
                        </m:r>
                      </m:e>
                      <m:sup>
                        <m:r>
                          <a:rPr lang="az-Latn-AZ" b="0" i="1" smtClean="0">
                            <a:latin typeface="Cambria Math"/>
                          </a:rPr>
                          <m:t>3</m:t>
                        </m:r>
                      </m:sup>
                    </m:sSup>
                  </m:oMath>
                </a14:m>
                <a:r>
                  <a:rPr lang="az-Latn-AZ" dirty="0" smtClean="0"/>
                  <a:t>,</a:t>
                </a:r>
                <a:r>
                  <a:rPr lang="az-Latn-AZ" dirty="0"/>
                  <a:t> </a:t>
                </a:r>
                <a14:m>
                  <m:oMath xmlns:m="http://schemas.openxmlformats.org/officeDocument/2006/math">
                    <m:sSup>
                      <m:sSupPr>
                        <m:ctrlPr>
                          <a:rPr lang="az-Latn-AZ" i="1">
                            <a:latin typeface="Cambria Math"/>
                          </a:rPr>
                        </m:ctrlPr>
                      </m:sSupPr>
                      <m:e>
                        <m:r>
                          <a:rPr lang="az-Latn-AZ" i="1">
                            <a:latin typeface="Cambria Math"/>
                          </a:rPr>
                          <m:t>2</m:t>
                        </m:r>
                      </m:e>
                      <m:sup>
                        <m:r>
                          <a:rPr lang="az-Latn-AZ" b="0" i="1" smtClean="0">
                            <a:latin typeface="Cambria Math"/>
                          </a:rPr>
                          <m:t>4</m:t>
                        </m:r>
                      </m:sup>
                    </m:sSup>
                  </m:oMath>
                </a14:m>
                <a:r>
                  <a:rPr lang="az-Latn-AZ" dirty="0" smtClean="0"/>
                  <a:t> kimi. Əgər bu ədələr axtardığımız ədəddən böyük olarsa, onda son hədd ilə əvvəlki hədd arasında binary Search tətbiq olunur. Bərabər olsa proses dayanır.</a:t>
                </a:r>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963" t="-1213" r="-593"/>
                </a:stretch>
              </a:blipFill>
            </p:spPr>
            <p:txBody>
              <a:bodyPr/>
              <a:lstStyle/>
              <a:p>
                <a:r>
                  <a:rPr lang="tr-TR">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334000"/>
            <a:ext cx="51244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4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dirty="0"/>
              <a:t>Fibonacci Search</a:t>
            </a:r>
            <a:br>
              <a:rPr lang="en-US" dirty="0"/>
            </a:br>
            <a:endParaRPr lang="tr-TR" dirty="0"/>
          </a:p>
        </p:txBody>
      </p:sp>
      <p:sp>
        <p:nvSpPr>
          <p:cNvPr id="3" name="İçerik Yer Tutucusu 2"/>
          <p:cNvSpPr>
            <a:spLocks noGrp="1"/>
          </p:cNvSpPr>
          <p:nvPr>
            <p:ph idx="1"/>
          </p:nvPr>
        </p:nvSpPr>
        <p:spPr/>
        <p:txBody>
          <a:bodyPr/>
          <a:lstStyle/>
          <a:p>
            <a:endParaRPr lang="tr-TR" dirty="0"/>
          </a:p>
        </p:txBody>
      </p:sp>
    </p:spTree>
    <p:extLst>
      <p:ext uri="{BB962C8B-B14F-4D97-AF65-F5344CB8AC3E}">
        <p14:creationId xmlns:p14="http://schemas.microsoft.com/office/powerpoint/2010/main" val="2495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ır">
  <a:themeElements>
    <a:clrScheme name="Hasır">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y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ır">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58</TotalTime>
  <Words>171</Words>
  <Application>Microsoft Office PowerPoint</Application>
  <PresentationFormat>Ekran Gösterisi (4:3)</PresentationFormat>
  <Paragraphs>25</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Hasır</vt:lpstr>
      <vt:lpstr>Searching Algorithms</vt:lpstr>
      <vt:lpstr>Binary Search :</vt:lpstr>
      <vt:lpstr>Jump Search :</vt:lpstr>
      <vt:lpstr>Interpolation Search :</vt:lpstr>
      <vt:lpstr>       Exponential Search </vt:lpstr>
      <vt:lpstr>Fibonacci Search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Algorithms</dc:title>
  <dc:creator>Baxtiyar</dc:creator>
  <cp:lastModifiedBy>Baxtiyar</cp:lastModifiedBy>
  <cp:revision>6</cp:revision>
  <dcterms:created xsi:type="dcterms:W3CDTF">2022-03-09T19:13:40Z</dcterms:created>
  <dcterms:modified xsi:type="dcterms:W3CDTF">2022-03-09T20:11:55Z</dcterms:modified>
</cp:coreProperties>
</file>