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355" r:id="rId5"/>
    <p:sldId id="357" r:id="rId6"/>
    <p:sldId id="356" r:id="rId7"/>
    <p:sldId id="358" r:id="rId8"/>
    <p:sldId id="359" r:id="rId9"/>
    <p:sldId id="354" r:id="rId10"/>
    <p:sldId id="273" r:id="rId11"/>
    <p:sldId id="361" r:id="rId12"/>
    <p:sldId id="360" r:id="rId13"/>
    <p:sldId id="312" r:id="rId14"/>
    <p:sldId id="362" r:id="rId15"/>
    <p:sldId id="367" r:id="rId16"/>
    <p:sldId id="363" r:id="rId17"/>
    <p:sldId id="364" r:id="rId18"/>
    <p:sldId id="368" r:id="rId19"/>
    <p:sldId id="366" r:id="rId20"/>
    <p:sldId id="289" r:id="rId21"/>
    <p:sldId id="292" r:id="rId22"/>
    <p:sldId id="301" r:id="rId23"/>
  </p:sldIdLst>
  <p:sldSz cx="9144000" cy="5143500" type="screen16x9"/>
  <p:notesSz cx="6858000" cy="9144000"/>
  <p:embeddedFontLst>
    <p:embeddedFont>
      <p:font typeface="Exo 2" panose="020B0604020202020204" charset="-94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bold r:id="rId34"/>
      <p:italic r:id="rId35"/>
      <p:boldItalic r:id="rId36"/>
    </p:embeddedFont>
    <p:embeddedFont>
      <p:font typeface="Squad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62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96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313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5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3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9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7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87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 amt="50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dirty="0">
                <a:solidFill>
                  <a:srgbClr val="C3996C"/>
                </a:solidFill>
              </a:rPr>
              <a:t>Veri </a:t>
            </a:r>
            <a:r>
              <a:rPr lang="en-GB" dirty="0" err="1">
                <a:solidFill>
                  <a:srgbClr val="C3996C"/>
                </a:solidFill>
              </a:rPr>
              <a:t>Bilimi</a:t>
            </a:r>
            <a:r>
              <a:rPr lang="en-GB" dirty="0">
                <a:solidFill>
                  <a:srgbClr val="C3996C"/>
                </a:solidFill>
              </a:rPr>
              <a:t> </a:t>
            </a:r>
            <a:r>
              <a:rPr lang="en-GB" dirty="0" err="1">
                <a:solidFill>
                  <a:srgbClr val="C3996C"/>
                </a:solidFill>
              </a:rPr>
              <a:t>Bootcamp’i</a:t>
            </a:r>
            <a:br>
              <a:rPr lang="en-GB" dirty="0">
                <a:solidFill>
                  <a:srgbClr val="C3996C"/>
                </a:solidFill>
              </a:rPr>
            </a:br>
            <a:r>
              <a:rPr lang="tr-TR" dirty="0">
                <a:solidFill>
                  <a:srgbClr val="C3996C"/>
                </a:solidFill>
              </a:rPr>
              <a:t>2</a:t>
            </a:r>
            <a:r>
              <a:rPr lang="en-GB" dirty="0">
                <a:solidFill>
                  <a:srgbClr val="C3996C"/>
                </a:solidFill>
              </a:rPr>
              <a:t>. Hafta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62" name="Google Shape;62;p12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3670681" y="3299973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tr-TR" dirty="0"/>
              <a:t>www.CarbonConsulting.com</a:t>
            </a:r>
            <a:br>
              <a:rPr lang="tr-TR" u="sng" dirty="0"/>
            </a:br>
            <a:r>
              <a:rPr lang="tr-TR" dirty="0"/>
              <a:t>info@carbonconsulting.com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@ Meysam </a:t>
            </a:r>
            <a:r>
              <a:rPr lang="en-GB" dirty="0" err="1"/>
              <a:t>Asgari-Chenaghlu</a:t>
            </a:r>
            <a:r>
              <a:rPr lang="en-GB" dirty="0"/>
              <a:t> &amp; </a:t>
            </a:r>
            <a:r>
              <a:rPr lang="tr-TR" dirty="0"/>
              <a:t>Salih Talha Akgün</a:t>
            </a:r>
            <a:endParaRPr dirty="0"/>
          </a:p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9497" y="3233712"/>
            <a:ext cx="132522" cy="13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9497" y="3413919"/>
            <a:ext cx="132522" cy="132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ctrTitle"/>
          </p:nvPr>
        </p:nvSpPr>
        <p:spPr>
          <a:xfrm flipH="1">
            <a:off x="1112363" y="2571750"/>
            <a:ext cx="6831116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dirty="0"/>
              <a:t>Veri Toplama, </a:t>
            </a:r>
            <a:br>
              <a:rPr lang="tr-TR" dirty="0"/>
            </a:br>
            <a:r>
              <a:rPr lang="tr-TR" dirty="0"/>
              <a:t>Etiketleme ve Kaydetme</a:t>
            </a: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 idx="2"/>
          </p:nvPr>
        </p:nvSpPr>
        <p:spPr>
          <a:xfrm flipH="1">
            <a:off x="4964179" y="188785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tr-TR" dirty="0">
                <a:solidFill>
                  <a:srgbClr val="C3996C"/>
                </a:solidFill>
              </a:rPr>
              <a:t>02</a:t>
            </a:r>
            <a:endParaRPr dirty="0">
              <a:solidFill>
                <a:srgbClr val="C3996C"/>
              </a:solidFill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3F247EF4-6E50-4049-8B81-967D682D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179493"/>
            <a:ext cx="4905375" cy="2114550"/>
          </a:xfrm>
          <a:prstGeom prst="rect">
            <a:avLst/>
          </a:prstGeom>
        </p:spPr>
      </p:pic>
      <p:sp>
        <p:nvSpPr>
          <p:cNvPr id="7" name="Google Shape;241;p30">
            <a:extLst>
              <a:ext uri="{FF2B5EF4-FFF2-40B4-BE49-F238E27FC236}">
                <a16:creationId xmlns:a16="http://schemas.microsoft.com/office/drawing/2014/main" id="{5FB1B63E-C52E-4681-831F-C78AB6F746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-TR" dirty="0"/>
              <a:t>Veri Toplama</a:t>
            </a:r>
            <a:endParaRPr lang="tr-TR" dirty="0">
              <a:solidFill>
                <a:schemeClr val="dk2"/>
              </a:solidFill>
            </a:endParaRPr>
          </a:p>
        </p:txBody>
      </p:sp>
      <p:sp>
        <p:nvSpPr>
          <p:cNvPr id="8" name="Google Shape;245;p30">
            <a:extLst>
              <a:ext uri="{FF2B5EF4-FFF2-40B4-BE49-F238E27FC236}">
                <a16:creationId xmlns:a16="http://schemas.microsoft.com/office/drawing/2014/main" id="{89BA90D4-EF97-4D18-8D2E-8EACECA1313C}"/>
              </a:ext>
            </a:extLst>
          </p:cNvPr>
          <p:cNvSpPr txBox="1"/>
          <p:nvPr/>
        </p:nvSpPr>
        <p:spPr>
          <a:xfrm>
            <a:off x="557225" y="1366850"/>
            <a:ext cx="6817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18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Daha iyi model, daha yüksek başarı</a:t>
            </a:r>
            <a:endParaRPr lang="en-GB" sz="18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" name="Google Shape;243;p30" descr="Logo&#10;&#10;Description automatically generated">
            <a:extLst>
              <a:ext uri="{FF2B5EF4-FFF2-40B4-BE49-F238E27FC236}">
                <a16:creationId xmlns:a16="http://schemas.microsoft.com/office/drawing/2014/main" id="{1F063ADB-4958-4B75-AC72-1ADF617ABE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6">
            <a:extLst>
              <a:ext uri="{FF2B5EF4-FFF2-40B4-BE49-F238E27FC236}">
                <a16:creationId xmlns:a16="http://schemas.microsoft.com/office/drawing/2014/main" id="{0D39A8FC-8326-4FD7-9112-6C61F49841EA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10" name="Picture 7" descr="Icon&#10;&#10;Description automatically generated">
              <a:extLst>
                <a:ext uri="{FF2B5EF4-FFF2-40B4-BE49-F238E27FC236}">
                  <a16:creationId xmlns:a16="http://schemas.microsoft.com/office/drawing/2014/main" id="{618E7B99-3912-4DF6-8AE2-A81BE562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11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E74FE393-3447-46CF-9C22-D66B4F793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78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-TR" dirty="0"/>
              <a:t>Veri Toplama – </a:t>
            </a:r>
            <a:r>
              <a:rPr lang="tr-TR" dirty="0" err="1"/>
              <a:t>Big</a:t>
            </a:r>
            <a:r>
              <a:rPr lang="tr-TR" dirty="0"/>
              <a:t> Data</a:t>
            </a:r>
            <a:endParaRPr lang="tr-TR" dirty="0">
              <a:solidFill>
                <a:schemeClr val="dk2"/>
              </a:solidFill>
            </a:endParaRP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557225" y="1366850"/>
            <a:ext cx="6817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18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Daha fazla veri daha yüksek başarı</a:t>
            </a:r>
            <a:endParaRPr lang="en-GB" sz="18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3074" name="Picture 2" descr="A History of Machine Learning and Deep Learning | Import.io">
            <a:extLst>
              <a:ext uri="{FF2B5EF4-FFF2-40B4-BE49-F238E27FC236}">
                <a16:creationId xmlns:a16="http://schemas.microsoft.com/office/drawing/2014/main" id="{A6DBBDB0-14CE-458A-A863-B718A327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84" y="1978992"/>
            <a:ext cx="7185432" cy="246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1966450" y="352900"/>
            <a:ext cx="5214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-TR" dirty="0">
                <a:solidFill>
                  <a:schemeClr val="dk2"/>
                </a:solidFill>
              </a:rPr>
              <a:t>Veri Toplama – Data-</a:t>
            </a:r>
            <a:r>
              <a:rPr lang="tr-TR" dirty="0" err="1">
                <a:solidFill>
                  <a:schemeClr val="dk2"/>
                </a:solidFill>
              </a:rPr>
              <a:t>Centric</a:t>
            </a:r>
            <a:r>
              <a:rPr lang="tr-TR" dirty="0">
                <a:solidFill>
                  <a:schemeClr val="dk2"/>
                </a:solidFill>
              </a:rPr>
              <a:t> AI</a:t>
            </a:r>
          </a:p>
        </p:txBody>
      </p:sp>
      <p:pic>
        <p:nvPicPr>
          <p:cNvPr id="243" name="Google Shape;243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7A49E-BDA8-4C9A-B1C5-919C54C09283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0BDD63D-6050-4830-A7E9-3425209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9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189362F-CCAD-437D-A09A-A28B8538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7C5D98-A828-4EFA-89C2-1298E961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17" y="1820901"/>
            <a:ext cx="5077365" cy="28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45;p30">
            <a:extLst>
              <a:ext uri="{FF2B5EF4-FFF2-40B4-BE49-F238E27FC236}">
                <a16:creationId xmlns:a16="http://schemas.microsoft.com/office/drawing/2014/main" id="{C4635E4C-7922-43B0-BD35-46D6E1A4615B}"/>
              </a:ext>
            </a:extLst>
          </p:cNvPr>
          <p:cNvSpPr txBox="1"/>
          <p:nvPr/>
        </p:nvSpPr>
        <p:spPr>
          <a:xfrm>
            <a:off x="558510" y="1359266"/>
            <a:ext cx="6817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18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Daha kaliteli veri, daha yüksek başarı</a:t>
            </a:r>
            <a:endParaRPr lang="en-GB" sz="18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423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699B58-C397-4D45-83E5-ECB639E18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 Toplama - Sınıflar</a:t>
            </a:r>
            <a:endParaRPr lang="en-US" dirty="0"/>
          </a:p>
        </p:txBody>
      </p:sp>
      <p:pic>
        <p:nvPicPr>
          <p:cNvPr id="1026" name="Picture 2" descr="Ağır tank - Vikipedi">
            <a:extLst>
              <a:ext uri="{FF2B5EF4-FFF2-40B4-BE49-F238E27FC236}">
                <a16:creationId xmlns:a16="http://schemas.microsoft.com/office/drawing/2014/main" id="{A7E64DB6-E93C-4DAE-A227-66C4D9A6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2" y="1558637"/>
            <a:ext cx="3739188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0B8211-6918-4B00-948D-4F5C653D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23" y="1558637"/>
            <a:ext cx="3745345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43;p30" descr="Logo&#10;&#10;Description automatically generated">
            <a:extLst>
              <a:ext uri="{FF2B5EF4-FFF2-40B4-BE49-F238E27FC236}">
                <a16:creationId xmlns:a16="http://schemas.microsoft.com/office/drawing/2014/main" id="{09146A53-D380-4B1B-8741-415DBC20FD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218D2859-7673-46AC-8814-D7291FD1609B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7" name="Picture 7" descr="Icon&#10;&#10;Description automatically generated">
              <a:extLst>
                <a:ext uri="{FF2B5EF4-FFF2-40B4-BE49-F238E27FC236}">
                  <a16:creationId xmlns:a16="http://schemas.microsoft.com/office/drawing/2014/main" id="{95C48FC7-AD20-4BB9-8E5A-6745E9B5B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8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0643695E-6B63-4F9E-844D-17D72BA1C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69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4D73AB-686A-4743-A6AF-92B5BE534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 Etiketleme - Tutarlılık</a:t>
            </a:r>
            <a:endParaRPr lang="en-US" dirty="0"/>
          </a:p>
        </p:txBody>
      </p:sp>
      <p:pic>
        <p:nvPicPr>
          <p:cNvPr id="3" name="Google Shape;243;p30" descr="Logo&#10;&#10;Description automatically generated">
            <a:extLst>
              <a:ext uri="{FF2B5EF4-FFF2-40B4-BE49-F238E27FC236}">
                <a16:creationId xmlns:a16="http://schemas.microsoft.com/office/drawing/2014/main" id="{D1E862C9-DBA4-47A0-8611-D189739537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59200063-E778-43F4-AFD1-678BFF0C2895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5" name="Picture 7" descr="Icon&#10;&#10;Description automatically generated">
              <a:extLst>
                <a:ext uri="{FF2B5EF4-FFF2-40B4-BE49-F238E27FC236}">
                  <a16:creationId xmlns:a16="http://schemas.microsoft.com/office/drawing/2014/main" id="{FAA8C300-D81B-4546-92C1-9F225F85B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6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911386AD-AED1-43A2-838F-AC6B55409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sp>
        <p:nvSpPr>
          <p:cNvPr id="7" name="Google Shape;245;p30">
            <a:extLst>
              <a:ext uri="{FF2B5EF4-FFF2-40B4-BE49-F238E27FC236}">
                <a16:creationId xmlns:a16="http://schemas.microsoft.com/office/drawing/2014/main" id="{7A4B6A97-E69D-407E-94F4-01ECD7C58C77}"/>
              </a:ext>
            </a:extLst>
          </p:cNvPr>
          <p:cNvSpPr txBox="1"/>
          <p:nvPr/>
        </p:nvSpPr>
        <p:spPr>
          <a:xfrm>
            <a:off x="557193" y="1112429"/>
            <a:ext cx="6817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16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Verinin etiketleri tutarlı olmalı</a:t>
            </a:r>
            <a:endParaRPr lang="en-GB" sz="16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22A419E-0AB0-4753-8BA6-4DE79472B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3" y="2542665"/>
            <a:ext cx="2583256" cy="16602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A5777BC-029D-432C-BE35-420686A6A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203" y="1512508"/>
            <a:ext cx="2608081" cy="166023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4A94C912-C3F4-4907-8256-2165A704F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652" y="3372784"/>
            <a:ext cx="2598632" cy="1660237"/>
          </a:xfrm>
          <a:prstGeom prst="rect">
            <a:avLst/>
          </a:prstGeom>
        </p:spPr>
      </p:pic>
      <p:sp>
        <p:nvSpPr>
          <p:cNvPr id="18" name="Google Shape;245;p30">
            <a:extLst>
              <a:ext uri="{FF2B5EF4-FFF2-40B4-BE49-F238E27FC236}">
                <a16:creationId xmlns:a16="http://schemas.microsoft.com/office/drawing/2014/main" id="{75ABD1F1-BA72-4F6F-8434-596D5C2D53C1}"/>
              </a:ext>
            </a:extLst>
          </p:cNvPr>
          <p:cNvSpPr txBox="1"/>
          <p:nvPr/>
        </p:nvSpPr>
        <p:spPr>
          <a:xfrm>
            <a:off x="719984" y="2072047"/>
            <a:ext cx="282331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Etiketlenecek Görsel:</a:t>
            </a:r>
            <a:endParaRPr lang="en-GB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B7165A8B-97E7-431B-9220-DDF9E9ACB503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256479" y="2342627"/>
            <a:ext cx="1863724" cy="1030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73233D9F-6815-46CB-8D21-F6B18A55AB77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256479" y="3372784"/>
            <a:ext cx="1873173" cy="830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245;p30">
            <a:extLst>
              <a:ext uri="{FF2B5EF4-FFF2-40B4-BE49-F238E27FC236}">
                <a16:creationId xmlns:a16="http://schemas.microsoft.com/office/drawing/2014/main" id="{2AC56A2B-A02E-4FB9-9185-90ADDCE9B094}"/>
              </a:ext>
            </a:extLst>
          </p:cNvPr>
          <p:cNvSpPr txBox="1"/>
          <p:nvPr/>
        </p:nvSpPr>
        <p:spPr>
          <a:xfrm>
            <a:off x="3404816" y="2886760"/>
            <a:ext cx="76731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?</a:t>
            </a:r>
            <a:endParaRPr lang="en-GB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480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699B58-C397-4D45-83E5-ECB639E18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 Etiketleme Kaynakları</a:t>
            </a:r>
            <a:endParaRPr lang="en-US" dirty="0"/>
          </a:p>
        </p:txBody>
      </p:sp>
      <p:pic>
        <p:nvPicPr>
          <p:cNvPr id="3" name="Google Shape;243;p30" descr="Logo&#10;&#10;Description automatically generated">
            <a:extLst>
              <a:ext uri="{FF2B5EF4-FFF2-40B4-BE49-F238E27FC236}">
                <a16:creationId xmlns:a16="http://schemas.microsoft.com/office/drawing/2014/main" id="{2C75B9E1-2E99-46CD-BE36-BAABE91C91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0160359A-3426-41EB-BE4E-59CD0B49EB9F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5" name="Picture 7" descr="Icon&#10;&#10;Description automatically generated">
              <a:extLst>
                <a:ext uri="{FF2B5EF4-FFF2-40B4-BE49-F238E27FC236}">
                  <a16:creationId xmlns:a16="http://schemas.microsoft.com/office/drawing/2014/main" id="{4D83CE6C-6742-4246-B8DA-8C35B7029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6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B016BAC8-7DF9-4816-A05B-8E08BB905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sp>
        <p:nvSpPr>
          <p:cNvPr id="7" name="Google Shape;245;p30">
            <a:extLst>
              <a:ext uri="{FF2B5EF4-FFF2-40B4-BE49-F238E27FC236}">
                <a16:creationId xmlns:a16="http://schemas.microsoft.com/office/drawing/2014/main" id="{6E92A1E3-3D0E-4EBD-8D64-27CEF6E64D44}"/>
              </a:ext>
            </a:extLst>
          </p:cNvPr>
          <p:cNvSpPr txBox="1"/>
          <p:nvPr/>
        </p:nvSpPr>
        <p:spPr>
          <a:xfrm>
            <a:off x="557192" y="1112429"/>
            <a:ext cx="7537325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2400" u="sng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In-house</a:t>
            </a:r>
            <a:r>
              <a:rPr lang="tr-TR" sz="24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Şirket içinde etiketleme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tr-TR" sz="24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2400" u="sng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Out-source</a:t>
            </a:r>
            <a:r>
              <a:rPr lang="tr-TR" sz="24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Başka şirket veya kişilere yaptırma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tr-TR" sz="24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2400" u="sng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Synthetic</a:t>
            </a:r>
            <a:r>
              <a:rPr lang="tr-TR" sz="24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Yapay zeka modelleri kullanarak oluşturma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tr-TR" sz="24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2400" u="sng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Crowdsourcing</a:t>
            </a:r>
            <a:r>
              <a:rPr lang="tr-TR" sz="24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Kitlelerden yararlanarak etiketleme (en etkili)</a:t>
            </a:r>
          </a:p>
        </p:txBody>
      </p:sp>
    </p:spTree>
    <p:extLst>
      <p:ext uri="{BB962C8B-B14F-4D97-AF65-F5344CB8AC3E}">
        <p14:creationId xmlns:p14="http://schemas.microsoft.com/office/powerpoint/2010/main" val="200319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699B58-C397-4D45-83E5-ECB639E18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 Kaydetme</a:t>
            </a:r>
            <a:endParaRPr lang="en-US" dirty="0"/>
          </a:p>
        </p:txBody>
      </p:sp>
      <p:pic>
        <p:nvPicPr>
          <p:cNvPr id="3" name="Google Shape;243;p30" descr="Logo&#10;&#10;Description automatically generated">
            <a:extLst>
              <a:ext uri="{FF2B5EF4-FFF2-40B4-BE49-F238E27FC236}">
                <a16:creationId xmlns:a16="http://schemas.microsoft.com/office/drawing/2014/main" id="{49E57B0B-3625-4234-AB6C-CF940D7FF6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91373FEF-5E51-4ED2-A9B9-9EB031782C67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5" name="Picture 7" descr="Icon&#10;&#10;Description automatically generated">
              <a:extLst>
                <a:ext uri="{FF2B5EF4-FFF2-40B4-BE49-F238E27FC236}">
                  <a16:creationId xmlns:a16="http://schemas.microsoft.com/office/drawing/2014/main" id="{EDD03826-B811-4718-950C-72A57D9AA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6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DAB0D008-0EC4-4E6B-BF36-CB919F17B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sp>
        <p:nvSpPr>
          <p:cNvPr id="7" name="Google Shape;245;p30">
            <a:extLst>
              <a:ext uri="{FF2B5EF4-FFF2-40B4-BE49-F238E27FC236}">
                <a16:creationId xmlns:a16="http://schemas.microsoft.com/office/drawing/2014/main" id="{0040EC18-2D9D-450E-B528-6DB20BBC81A3}"/>
              </a:ext>
            </a:extLst>
          </p:cNvPr>
          <p:cNvSpPr txBox="1"/>
          <p:nvPr/>
        </p:nvSpPr>
        <p:spPr>
          <a:xfrm>
            <a:off x="557192" y="1112429"/>
            <a:ext cx="75373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2400" u="sng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Cloud</a:t>
            </a:r>
            <a:r>
              <a:rPr lang="tr-TR" sz="24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Bir bulutta saklamak (</a:t>
            </a:r>
            <a:r>
              <a:rPr lang="tr-TR" sz="240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drive+colab</a:t>
            </a:r>
            <a:r>
              <a:rPr lang="tr-TR" sz="24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tr-TR" sz="24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441003F-F0A9-44A2-93EE-A8D349CF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39" y="1747972"/>
            <a:ext cx="5005361" cy="3042678"/>
          </a:xfrm>
          <a:prstGeom prst="rect">
            <a:avLst/>
          </a:prstGeom>
        </p:spPr>
      </p:pic>
      <p:sp>
        <p:nvSpPr>
          <p:cNvPr id="12" name="Google Shape;245;p30">
            <a:extLst>
              <a:ext uri="{FF2B5EF4-FFF2-40B4-BE49-F238E27FC236}">
                <a16:creationId xmlns:a16="http://schemas.microsoft.com/office/drawing/2014/main" id="{DAEE3679-E657-4854-A040-9C352CFFFAFD}"/>
              </a:ext>
            </a:extLst>
          </p:cNvPr>
          <p:cNvSpPr txBox="1"/>
          <p:nvPr/>
        </p:nvSpPr>
        <p:spPr>
          <a:xfrm>
            <a:off x="5778500" y="2148991"/>
            <a:ext cx="331630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16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Sadece görsel </a:t>
            </a:r>
            <a:r>
              <a:rPr lang="tr-TR" sz="160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ID’leri</a:t>
            </a:r>
            <a:r>
              <a:rPr lang="tr-TR" sz="16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3 GB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tr-TR" sz="16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30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699B58-C397-4D45-83E5-ECB639E18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 Kaydetme</a:t>
            </a:r>
            <a:endParaRPr lang="en-US" dirty="0"/>
          </a:p>
        </p:txBody>
      </p:sp>
      <p:pic>
        <p:nvPicPr>
          <p:cNvPr id="3" name="Google Shape;243;p30" descr="Logo&#10;&#10;Description automatically generated">
            <a:extLst>
              <a:ext uri="{FF2B5EF4-FFF2-40B4-BE49-F238E27FC236}">
                <a16:creationId xmlns:a16="http://schemas.microsoft.com/office/drawing/2014/main" id="{49E57B0B-3625-4234-AB6C-CF940D7FF6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4993" y="-12481"/>
            <a:ext cx="1769862" cy="408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91373FEF-5E51-4ED2-A9B9-9EB031782C67}"/>
              </a:ext>
            </a:extLst>
          </p:cNvPr>
          <p:cNvGrpSpPr/>
          <p:nvPr/>
        </p:nvGrpSpPr>
        <p:grpSpPr>
          <a:xfrm>
            <a:off x="13201" y="-12481"/>
            <a:ext cx="422700" cy="428246"/>
            <a:chOff x="13201" y="-12481"/>
            <a:chExt cx="422700" cy="428246"/>
          </a:xfrm>
        </p:grpSpPr>
        <p:pic>
          <p:nvPicPr>
            <p:cNvPr id="5" name="Picture 7" descr="Icon&#10;&#10;Description automatically generated">
              <a:extLst>
                <a:ext uri="{FF2B5EF4-FFF2-40B4-BE49-F238E27FC236}">
                  <a16:creationId xmlns:a16="http://schemas.microsoft.com/office/drawing/2014/main" id="{EDD03826-B811-4718-950C-72A57D9AA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1" y="-12481"/>
              <a:ext cx="288900" cy="288900"/>
            </a:xfrm>
            <a:prstGeom prst="rect">
              <a:avLst/>
            </a:prstGeom>
          </p:spPr>
        </p:pic>
        <p:pic>
          <p:nvPicPr>
            <p:cNvPr id="6" name="Picture 8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DAB0D008-0EC4-4E6B-BF36-CB919F17B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1" y="191734"/>
              <a:ext cx="422700" cy="224031"/>
            </a:xfrm>
            <a:prstGeom prst="rect">
              <a:avLst/>
            </a:prstGeom>
          </p:spPr>
        </p:pic>
      </p:grpSp>
      <p:sp>
        <p:nvSpPr>
          <p:cNvPr id="7" name="Google Shape;245;p30">
            <a:extLst>
              <a:ext uri="{FF2B5EF4-FFF2-40B4-BE49-F238E27FC236}">
                <a16:creationId xmlns:a16="http://schemas.microsoft.com/office/drawing/2014/main" id="{0040EC18-2D9D-450E-B528-6DB20BBC81A3}"/>
              </a:ext>
            </a:extLst>
          </p:cNvPr>
          <p:cNvSpPr txBox="1"/>
          <p:nvPr/>
        </p:nvSpPr>
        <p:spPr>
          <a:xfrm>
            <a:off x="557192" y="1112429"/>
            <a:ext cx="7537325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2400" u="sng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Cold</a:t>
            </a:r>
            <a:r>
              <a:rPr lang="tr-TR" sz="2400" u="sng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Storage</a:t>
            </a:r>
            <a:r>
              <a:rPr lang="tr-TR" sz="24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Diskte saklamak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tr-TR" sz="24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tr-TR" sz="16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Daha ucuz ve daha güvenlidir fakat her yerden erişim zorlukları yaşanabilir.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tr-TR" sz="24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050" name="Picture 2" descr="D120-S3G (rev. 220) | ARM Servers - GIGABYTE Turkey">
            <a:extLst>
              <a:ext uri="{FF2B5EF4-FFF2-40B4-BE49-F238E27FC236}">
                <a16:creationId xmlns:a16="http://schemas.microsoft.com/office/drawing/2014/main" id="{7DABC03B-41C6-41DD-8BE6-7BA19281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00" b="822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83" y="1906827"/>
            <a:ext cx="3256395" cy="325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3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ctrTitle"/>
          </p:nvPr>
        </p:nvSpPr>
        <p:spPr>
          <a:xfrm flipH="1">
            <a:off x="1112363" y="2571750"/>
            <a:ext cx="6831116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Unsupervised</a:t>
            </a:r>
            <a:r>
              <a:rPr lang="tr-TR" dirty="0"/>
              <a:t> Eğitim Yöntemleri</a:t>
            </a: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 idx="2"/>
          </p:nvPr>
        </p:nvSpPr>
        <p:spPr>
          <a:xfrm flipH="1">
            <a:off x="4964179" y="188785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tr-TR" dirty="0">
                <a:solidFill>
                  <a:srgbClr val="C3996C"/>
                </a:solidFill>
              </a:rPr>
              <a:t>03</a:t>
            </a:r>
            <a:endParaRPr dirty="0">
              <a:solidFill>
                <a:srgbClr val="C3996C"/>
              </a:solidFill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645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-TR" b="0">
                <a:solidFill>
                  <a:schemeClr val="dk1"/>
                </a:solidFill>
              </a:rPr>
              <a:t>TABLE OF CONTENTS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dirty="0" err="1"/>
              <a:t>Exploratory</a:t>
            </a:r>
            <a:r>
              <a:rPr lang="tr-TR" dirty="0"/>
              <a:t> Data Analysis (EDA)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3"/>
          </p:nvPr>
        </p:nvSpPr>
        <p:spPr>
          <a:xfrm>
            <a:off x="600636" y="1622677"/>
            <a:ext cx="176411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tr-TR" dirty="0"/>
              <a:t>EDA yani keşifçi veri analizi</a:t>
            </a:r>
            <a:endParaRPr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C3996C"/>
                </a:solidFill>
              </a:rPr>
              <a:t>0</a:t>
            </a:r>
            <a:r>
              <a:rPr lang="en-GB" dirty="0">
                <a:solidFill>
                  <a:srgbClr val="C3996C"/>
                </a:solidFill>
              </a:rPr>
              <a:t>2</a:t>
            </a:r>
            <a:endParaRPr dirty="0">
              <a:solidFill>
                <a:srgbClr val="C3996C"/>
              </a:solidFill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C3996C"/>
                </a:solidFill>
              </a:rPr>
              <a:t>0</a:t>
            </a:r>
            <a:r>
              <a:rPr lang="en-GB" dirty="0">
                <a:solidFill>
                  <a:srgbClr val="C3996C"/>
                </a:solidFill>
              </a:rPr>
              <a:t>1</a:t>
            </a:r>
            <a:endParaRPr dirty="0">
              <a:solidFill>
                <a:srgbClr val="C3996C"/>
              </a:solidFill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13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 idx="7"/>
          </p:nvPr>
        </p:nvSpPr>
        <p:spPr>
          <a:xfrm>
            <a:off x="5935213" y="2221945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C3996C"/>
                </a:solidFill>
              </a:rPr>
              <a:t>0</a:t>
            </a:r>
            <a:r>
              <a:rPr lang="en-GB" dirty="0">
                <a:solidFill>
                  <a:srgbClr val="C3996C"/>
                </a:solidFill>
              </a:rPr>
              <a:t>3</a:t>
            </a:r>
            <a:endParaRPr dirty="0">
              <a:solidFill>
                <a:srgbClr val="C3996C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8"/>
          </p:nvPr>
        </p:nvSpPr>
        <p:spPr>
          <a:xfrm>
            <a:off x="5940585" y="323420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C3996C"/>
                </a:solidFill>
              </a:rPr>
              <a:t>0</a:t>
            </a:r>
            <a:r>
              <a:rPr lang="en-GB" dirty="0">
                <a:solidFill>
                  <a:srgbClr val="C3996C"/>
                </a:solidFill>
              </a:rPr>
              <a:t>4</a:t>
            </a:r>
            <a:endParaRPr dirty="0">
              <a:solidFill>
                <a:srgbClr val="C3996C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dirty="0"/>
              <a:t>Veri Toplama, Etiketleme ve Kaydetme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5"/>
          </p:nvPr>
        </p:nvSpPr>
        <p:spPr>
          <a:xfrm>
            <a:off x="600636" y="2596156"/>
            <a:ext cx="176411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tr-TR" dirty="0"/>
              <a:t>Veri toplama nasıl yapılmalıdır? Etiketleme ile ilgili dikkat edilmesi gereken şeyler nelerdir?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18"/>
          </p:nvPr>
        </p:nvSpPr>
        <p:spPr>
          <a:xfrm>
            <a:off x="6820708" y="190127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Unsupervised</a:t>
            </a:r>
            <a:r>
              <a:rPr lang="tr-TR" dirty="0"/>
              <a:t> Eğitim Yöntemleri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9"/>
          </p:nvPr>
        </p:nvSpPr>
        <p:spPr>
          <a:xfrm>
            <a:off x="6820708" y="2356092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tr-TR" dirty="0"/>
              <a:t>Gözetimli ve gözetimsiz eğitim yöntemleri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20"/>
          </p:nvPr>
        </p:nvSpPr>
        <p:spPr>
          <a:xfrm>
            <a:off x="6820708" y="291352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Soru</a:t>
            </a:r>
            <a:r>
              <a:rPr lang="en-GB" dirty="0"/>
              <a:t> &amp; </a:t>
            </a:r>
            <a:r>
              <a:rPr lang="en-GB" dirty="0" err="1"/>
              <a:t>Cevap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6820708" y="336834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GB" dirty="0" err="1"/>
              <a:t>Soru</a:t>
            </a:r>
            <a:r>
              <a:rPr lang="en-GB" dirty="0"/>
              <a:t> &amp; </a:t>
            </a:r>
            <a:r>
              <a:rPr lang="en-GB" dirty="0" err="1"/>
              <a:t>Cevap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>
            <a:spLocks noGrp="1"/>
          </p:cNvSpPr>
          <p:nvPr>
            <p:ph type="ctrTitle"/>
          </p:nvPr>
        </p:nvSpPr>
        <p:spPr>
          <a:xfrm flipH="1">
            <a:off x="1180002" y="1347038"/>
            <a:ext cx="7172145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Soru</a:t>
            </a:r>
            <a:r>
              <a:rPr lang="en-GB" dirty="0"/>
              <a:t> &amp; </a:t>
            </a:r>
            <a:r>
              <a:rPr lang="en-GB" dirty="0" err="1"/>
              <a:t>Cevap</a:t>
            </a:r>
            <a:endParaRPr lang="en-GB" dirty="0"/>
          </a:p>
        </p:txBody>
      </p:sp>
      <p:sp>
        <p:nvSpPr>
          <p:cNvPr id="377" name="Google Shape;377;p45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tr-TR">
                <a:solidFill>
                  <a:srgbClr val="C3996C"/>
                </a:solidFill>
              </a:rPr>
              <a:t>04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378" name="Google Shape;378;p45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Soru</a:t>
            </a:r>
            <a:r>
              <a:rPr lang="en-GB" dirty="0"/>
              <a:t> &amp; </a:t>
            </a:r>
            <a:r>
              <a:rPr lang="en-GB" dirty="0" err="1"/>
              <a:t>Cevap</a:t>
            </a:r>
            <a:endParaRPr dirty="0"/>
          </a:p>
        </p:txBody>
      </p:sp>
      <p:cxnSp>
        <p:nvCxnSpPr>
          <p:cNvPr id="403" name="Google Shape;403;p48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p48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carbonconsulting.com</a:t>
            </a:r>
            <a:endParaRPr dirty="0"/>
          </a:p>
        </p:txBody>
      </p:sp>
      <p:sp>
        <p:nvSpPr>
          <p:cNvPr id="479" name="Google Shape;479;p57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/>
              <a:t>Teşekkürler</a:t>
            </a:r>
            <a:endParaRPr dirty="0"/>
          </a:p>
        </p:txBody>
      </p:sp>
      <p:cxnSp>
        <p:nvCxnSpPr>
          <p:cNvPr id="480" name="Google Shape;480;p57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p57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 flipH="1">
            <a:off x="1147648" y="3085150"/>
            <a:ext cx="7891027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dirty="0" err="1"/>
              <a:t>Exploratory</a:t>
            </a:r>
            <a:r>
              <a:rPr lang="tr-TR" dirty="0"/>
              <a:t> Data Analysis (EDA)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tr-TR">
                <a:solidFill>
                  <a:srgbClr val="C3996C"/>
                </a:solidFill>
              </a:rPr>
              <a:t>01</a:t>
            </a:r>
            <a:endParaRPr>
              <a:solidFill>
                <a:srgbClr val="C3996C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Birlikte</a:t>
            </a:r>
            <a:r>
              <a:rPr lang="en-GB" dirty="0"/>
              <a:t> #Kodluyoruz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64E2253-3A30-4B1B-A922-B9B93FB9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50" y1="24000" x2="37250" y2="39250"/>
                        <a14:foregroundMark x1="43750" y1="23000" x2="37000" y2="35250"/>
                        <a14:foregroundMark x1="33750" y1="70000" x2="33750" y2="70000"/>
                        <a14:foregroundMark x1="65500" y1="68750" x2="65500" y2="68750"/>
                        <a14:backgroundMark x1="33906" y1="33691" x2="30000" y2="42750"/>
                        <a14:backgroundMark x1="41750" y1="15500" x2="38252" y2="23612"/>
                        <a14:backgroundMark x1="52750" y1="37750" x2="52750" y2="3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1062">
            <a:off x="7258681" y="1844285"/>
            <a:ext cx="740556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15 </a:t>
            </a:r>
            <a:r>
              <a:rPr lang="en-GB" dirty="0" err="1"/>
              <a:t>Dakika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632514" y="1694404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Çay</a:t>
            </a:r>
            <a:r>
              <a:rPr lang="en-GB" dirty="0"/>
              <a:t>/</a:t>
            </a:r>
            <a:r>
              <a:rPr lang="en-GB" dirty="0" err="1"/>
              <a:t>Kahve</a:t>
            </a:r>
            <a:r>
              <a:rPr lang="en-GB" dirty="0"/>
              <a:t> </a:t>
            </a:r>
            <a:r>
              <a:rPr lang="en-GB" dirty="0" err="1"/>
              <a:t>Molası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6406007B-5AAE-407C-B3A3-2ACA51C3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098" y="850871"/>
            <a:ext cx="1099189" cy="130108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39FC931-9B04-44CC-B9E9-1616790B4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2838" y="89181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Birlikte</a:t>
            </a:r>
            <a:r>
              <a:rPr lang="en-GB" dirty="0"/>
              <a:t> #Kodluyoruz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64E2253-3A30-4B1B-A922-B9B93FB9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50" y1="24000" x2="37250" y2="39250"/>
                        <a14:foregroundMark x1="43750" y1="23000" x2="37000" y2="35250"/>
                        <a14:foregroundMark x1="33750" y1="70000" x2="33750" y2="70000"/>
                        <a14:foregroundMark x1="65500" y1="68750" x2="65500" y2="68750"/>
                        <a14:backgroundMark x1="33906" y1="33691" x2="30000" y2="42750"/>
                        <a14:backgroundMark x1="41750" y1="15500" x2="38252" y2="23612"/>
                        <a14:backgroundMark x1="52750" y1="37750" x2="52750" y2="3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1062">
            <a:off x="7258681" y="1844285"/>
            <a:ext cx="740556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45 </a:t>
            </a:r>
            <a:r>
              <a:rPr lang="en-GB" dirty="0" err="1"/>
              <a:t>Dakika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632514" y="1694404"/>
            <a:ext cx="5677897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Öğle</a:t>
            </a:r>
            <a:r>
              <a:rPr lang="en-GB" dirty="0"/>
              <a:t> </a:t>
            </a:r>
            <a:r>
              <a:rPr lang="en-GB" dirty="0" err="1"/>
              <a:t>Arası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1546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287820" y="1694404"/>
            <a:ext cx="6520485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Birlikte</a:t>
            </a:r>
            <a:r>
              <a:rPr lang="en-GB" dirty="0"/>
              <a:t> #Kodluyoruz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64E2253-3A30-4B1B-A922-B9B93FB9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250" y1="24000" x2="37250" y2="39250"/>
                        <a14:foregroundMark x1="43750" y1="23000" x2="37000" y2="35250"/>
                        <a14:foregroundMark x1="33750" y1="70000" x2="33750" y2="70000"/>
                        <a14:foregroundMark x1="65500" y1="68750" x2="65500" y2="68750"/>
                        <a14:backgroundMark x1="33906" y1="33691" x2="30000" y2="42750"/>
                        <a14:backgroundMark x1="41750" y1="15500" x2="38252" y2="23612"/>
                        <a14:backgroundMark x1="52750" y1="37750" x2="52750" y2="3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1062">
            <a:off x="7258681" y="1844285"/>
            <a:ext cx="740556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152500" y="3028254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Kendinize</a:t>
            </a:r>
            <a:r>
              <a:rPr lang="en-GB" dirty="0"/>
              <a:t> </a:t>
            </a:r>
            <a:r>
              <a:rPr lang="en-GB" dirty="0" err="1"/>
              <a:t>iyi</a:t>
            </a:r>
            <a:r>
              <a:rPr lang="en-GB" dirty="0"/>
              <a:t> </a:t>
            </a:r>
            <a:r>
              <a:rPr lang="en-GB" dirty="0" err="1"/>
              <a:t>bakın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 flipH="1">
            <a:off x="1183758" y="1694404"/>
            <a:ext cx="6556743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 err="1"/>
              <a:t>Yarın</a:t>
            </a:r>
            <a:r>
              <a:rPr lang="en-GB" dirty="0"/>
              <a:t> </a:t>
            </a:r>
            <a:r>
              <a:rPr lang="en-GB" dirty="0" err="1"/>
              <a:t>görüşmek</a:t>
            </a:r>
            <a:r>
              <a:rPr lang="en-GB" dirty="0"/>
              <a:t> üzere</a:t>
            </a:r>
            <a:endParaRPr dirty="0"/>
          </a:p>
        </p:txBody>
      </p:sp>
      <p:cxnSp>
        <p:nvCxnSpPr>
          <p:cNvPr id="261" name="Google Shape;261;p3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566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256</Words>
  <Application>Microsoft Office PowerPoint</Application>
  <PresentationFormat>Ekran Gösterisi (16:9)</PresentationFormat>
  <Paragraphs>62</Paragraphs>
  <Slides>22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Squada One</vt:lpstr>
      <vt:lpstr>Fira Sans Extra Condensed Medium</vt:lpstr>
      <vt:lpstr>Exo 2</vt:lpstr>
      <vt:lpstr>Arial</vt:lpstr>
      <vt:lpstr>Roboto Condensed Light</vt:lpstr>
      <vt:lpstr>Tech Newsletter by Slidesgo</vt:lpstr>
      <vt:lpstr>Veri Bilimi Bootcamp’i 2. Hafta</vt:lpstr>
      <vt:lpstr>TABLE OF CONTENTS</vt:lpstr>
      <vt:lpstr>Exploratory Data Analysis (EDA)</vt:lpstr>
      <vt:lpstr>Birlikte #Kodluyoruz</vt:lpstr>
      <vt:lpstr>Çay/Kahve Molası</vt:lpstr>
      <vt:lpstr>Birlikte #Kodluyoruz</vt:lpstr>
      <vt:lpstr>Öğle Arası</vt:lpstr>
      <vt:lpstr>Birlikte #Kodluyoruz</vt:lpstr>
      <vt:lpstr>Yarın görüşmek üzere</vt:lpstr>
      <vt:lpstr>Veri Toplama,  Etiketleme ve Kaydetme</vt:lpstr>
      <vt:lpstr>Veri Toplama</vt:lpstr>
      <vt:lpstr>Veri Toplama – Big Data</vt:lpstr>
      <vt:lpstr>Veri Toplama – Data-Centric AI</vt:lpstr>
      <vt:lpstr>Veri Toplama - Sınıflar</vt:lpstr>
      <vt:lpstr>Veri Etiketleme - Tutarlılık</vt:lpstr>
      <vt:lpstr>Veri Etiketleme Kaynakları</vt:lpstr>
      <vt:lpstr>Veri Kaydetme</vt:lpstr>
      <vt:lpstr>Veri Kaydetme</vt:lpstr>
      <vt:lpstr>Supervised Unsupervised Eğitim Yöntemleri</vt:lpstr>
      <vt:lpstr>Soru &amp; Cevap</vt:lpstr>
      <vt:lpstr>Soru &amp; Cevap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Bootcamp’I 1. Hafta</dc:title>
  <cp:lastModifiedBy>Salih Talha Akgün</cp:lastModifiedBy>
  <cp:revision>64</cp:revision>
  <dcterms:modified xsi:type="dcterms:W3CDTF">2022-01-31T15:08:15Z</dcterms:modified>
</cp:coreProperties>
</file>