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Fira Sans Extra Condensed Medium"/>
      <p:regular r:id="rId19"/>
      <p:bold r:id="rId20"/>
      <p:italic r:id="rId21"/>
      <p:boldItalic r:id="rId22"/>
    </p:embeddedFont>
    <p:embeddedFont>
      <p:font typeface="Squada One"/>
      <p:regular r:id="rId23"/>
    </p:embeddedFont>
    <p:embeddedFont>
      <p:font typeface="Roboto Condensed Light"/>
      <p:regular r:id="rId24"/>
      <p:bold r:id="rId25"/>
      <p:italic r:id="rId26"/>
      <p:boldItalic r:id="rId27"/>
    </p:embeddedFont>
    <p:embeddedFont>
      <p:font typeface="Exo 2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DB007E-DB67-4E6E-A6C3-305A5A1FE441}">
  <a:tblStyle styleId="{52DB007E-DB67-4E6E-A6C3-305A5A1FE4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Squada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8" Type="http://schemas.openxmlformats.org/officeDocument/2006/relationships/font" Target="fonts/Exo2-regular.fntdata"/><Relationship Id="rId27" Type="http://schemas.openxmlformats.org/officeDocument/2006/relationships/font" Target="fonts/RobotoCondensed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xo2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xo2-boldItalic.fntdata"/><Relationship Id="rId30" Type="http://schemas.openxmlformats.org/officeDocument/2006/relationships/font" Target="fonts/Exo2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SansExtraCondensed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 + Desig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Section 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Section 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 amt="50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>
                <a:solidFill>
                  <a:srgbClr val="C3996C"/>
                </a:solidFill>
              </a:rPr>
              <a:t>Veri Bilimi Bootcamp’i</a:t>
            </a:r>
            <a:br>
              <a:rPr lang="en-GB">
                <a:solidFill>
                  <a:srgbClr val="C3996C"/>
                </a:solidFill>
              </a:rPr>
            </a:br>
            <a:r>
              <a:rPr lang="en-GB">
                <a:solidFill>
                  <a:srgbClr val="C3996C"/>
                </a:solidFill>
              </a:rPr>
              <a:t>1. Hafta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8" name="Google Shape;58;p11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3670681" y="3299973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www.CarbonConsulting.com</a:t>
            </a:r>
            <a:br>
              <a:rPr lang="en-GB" u="sng"/>
            </a:br>
            <a:r>
              <a:rPr lang="en-GB"/>
              <a:t>info@carbonconsulting.com</a:t>
            </a:r>
            <a:br>
              <a:rPr lang="en-GB"/>
            </a:br>
            <a:br>
              <a:rPr lang="en-GB"/>
            </a:br>
            <a:r>
              <a:rPr lang="en-GB"/>
              <a:t>@ Meysam Asgari-Chenaghlu &amp; Hasan Kemik</a:t>
            </a:r>
            <a:endParaRPr/>
          </a:p>
        </p:txBody>
      </p:sp>
      <p:pic>
        <p:nvPicPr>
          <p:cNvPr id="60" name="Google Shape;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9497" y="3233712"/>
            <a:ext cx="132522" cy="13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497" y="3413919"/>
            <a:ext cx="132522" cy="132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ctrTitle"/>
          </p:nvPr>
        </p:nvSpPr>
        <p:spPr>
          <a:xfrm flipH="1">
            <a:off x="1287820" y="1694404"/>
            <a:ext cx="6520485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Birlikte #Kodluyoruz</a:t>
            </a: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0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icon&#10;&#10;Description automatically generated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01062">
            <a:off x="7258681" y="1844285"/>
            <a:ext cx="740556" cy="74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ctrTitle"/>
          </p:nvPr>
        </p:nvSpPr>
        <p:spPr>
          <a:xfrm flipH="1">
            <a:off x="1180002" y="1347038"/>
            <a:ext cx="7172145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152" name="Google Shape;152;p21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GB">
                <a:solidFill>
                  <a:srgbClr val="C3996C"/>
                </a:solidFill>
              </a:rPr>
              <a:t>04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type="ctrTitle"/>
          </p:nvPr>
        </p:nvSpPr>
        <p:spPr>
          <a:xfrm flipH="1">
            <a:off x="3919950" y="1536300"/>
            <a:ext cx="13041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Q/A</a:t>
            </a:r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Does anyone have any questions?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carbonconsulting.com</a:t>
            </a:r>
            <a:endParaRPr/>
          </a:p>
        </p:txBody>
      </p:sp>
      <p:sp>
        <p:nvSpPr>
          <p:cNvPr id="167" name="Google Shape;167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THANKS</a:t>
            </a:r>
            <a:endParaRPr/>
          </a:p>
        </p:txBody>
      </p:sp>
      <p:cxnSp>
        <p:nvCxnSpPr>
          <p:cNvPr id="168" name="Google Shape;168;p23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3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GB">
                <a:solidFill>
                  <a:schemeClr val="dk1"/>
                </a:solidFill>
              </a:rPr>
              <a:t>TABLE OF CONTENTS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67" name="Google Shape;67;p12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68" name="Google Shape;68;p12"/>
          <p:cNvSpPr txBox="1"/>
          <p:nvPr>
            <p:ph idx="13" type="subTitle"/>
          </p:nvPr>
        </p:nvSpPr>
        <p:spPr>
          <a:xfrm>
            <a:off x="600636" y="1622677"/>
            <a:ext cx="176411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/>
              <a:t>Understanding the theory behind linear regression and its application with sklearn library</a:t>
            </a:r>
            <a:endParaRPr/>
          </a:p>
        </p:txBody>
      </p:sp>
      <p:sp>
        <p:nvSpPr>
          <p:cNvPr id="69" name="Google Shape;69;p12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>
                <a:solidFill>
                  <a:srgbClr val="C3996C"/>
                </a:solidFill>
              </a:rPr>
              <a:t>02</a:t>
            </a:r>
            <a:endParaRPr>
              <a:solidFill>
                <a:srgbClr val="C3996C"/>
              </a:solidFill>
            </a:endParaRPr>
          </a:p>
        </p:txBody>
      </p:sp>
      <p:sp>
        <p:nvSpPr>
          <p:cNvPr id="70" name="Google Shape;70;p12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>
                <a:solidFill>
                  <a:srgbClr val="C3996C"/>
                </a:solidFill>
              </a:rPr>
              <a:t>01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71" name="Google Shape;71;p12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2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2"/>
          <p:cNvSpPr txBox="1"/>
          <p:nvPr>
            <p:ph idx="7" type="title"/>
          </p:nvPr>
        </p:nvSpPr>
        <p:spPr>
          <a:xfrm>
            <a:off x="5935213" y="2221945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>
                <a:solidFill>
                  <a:srgbClr val="C3996C"/>
                </a:solidFill>
              </a:rPr>
              <a:t>03</a:t>
            </a:r>
            <a:endParaRPr>
              <a:solidFill>
                <a:srgbClr val="C3996C"/>
              </a:solidFill>
            </a:endParaRPr>
          </a:p>
        </p:txBody>
      </p:sp>
      <p:sp>
        <p:nvSpPr>
          <p:cNvPr id="74" name="Google Shape;74;p12"/>
          <p:cNvSpPr txBox="1"/>
          <p:nvPr>
            <p:ph idx="8" type="title"/>
          </p:nvPr>
        </p:nvSpPr>
        <p:spPr>
          <a:xfrm>
            <a:off x="5940585" y="323420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>
                <a:solidFill>
                  <a:srgbClr val="C3996C"/>
                </a:solidFill>
              </a:rPr>
              <a:t>04</a:t>
            </a:r>
            <a:endParaRPr>
              <a:solidFill>
                <a:srgbClr val="C3996C"/>
              </a:solidFill>
            </a:endParaRPr>
          </a:p>
        </p:txBody>
      </p:sp>
      <p:sp>
        <p:nvSpPr>
          <p:cNvPr id="75" name="Google Shape;75;p12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76" name="Google Shape;76;p12"/>
          <p:cNvSpPr txBox="1"/>
          <p:nvPr>
            <p:ph idx="15" type="subTitle"/>
          </p:nvPr>
        </p:nvSpPr>
        <p:spPr>
          <a:xfrm>
            <a:off x="600636" y="2596156"/>
            <a:ext cx="176411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/>
              <a:t>Exploring the Titanic dataset and and application with logistic regression classifier</a:t>
            </a:r>
            <a:endParaRPr/>
          </a:p>
        </p:txBody>
      </p:sp>
      <p:sp>
        <p:nvSpPr>
          <p:cNvPr id="77" name="Google Shape;77;p12"/>
          <p:cNvSpPr txBox="1"/>
          <p:nvPr>
            <p:ph idx="18" type="ctrTitle"/>
          </p:nvPr>
        </p:nvSpPr>
        <p:spPr>
          <a:xfrm>
            <a:off x="6820708" y="190127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Decision Trees</a:t>
            </a:r>
            <a:endParaRPr/>
          </a:p>
        </p:txBody>
      </p:sp>
      <p:sp>
        <p:nvSpPr>
          <p:cNvPr id="78" name="Google Shape;78;p12"/>
          <p:cNvSpPr txBox="1"/>
          <p:nvPr>
            <p:ph idx="19" type="subTitle"/>
          </p:nvPr>
        </p:nvSpPr>
        <p:spPr>
          <a:xfrm>
            <a:off x="6820708" y="2356092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/>
              <a:t>Lorem ipsum.</a:t>
            </a:r>
            <a:endParaRPr/>
          </a:p>
        </p:txBody>
      </p:sp>
      <p:sp>
        <p:nvSpPr>
          <p:cNvPr id="79" name="Google Shape;79;p12"/>
          <p:cNvSpPr txBox="1"/>
          <p:nvPr>
            <p:ph idx="20" type="ctrTitle"/>
          </p:nvPr>
        </p:nvSpPr>
        <p:spPr>
          <a:xfrm>
            <a:off x="6820708" y="2913528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80" name="Google Shape;80;p12"/>
          <p:cNvSpPr txBox="1"/>
          <p:nvPr>
            <p:ph idx="21" type="subTitle"/>
          </p:nvPr>
        </p:nvSpPr>
        <p:spPr>
          <a:xfrm>
            <a:off x="6820708" y="336834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/>
              <a:t>Exploring Titanic Dataset</a:t>
            </a:r>
            <a:endParaRPr/>
          </a:p>
        </p:txBody>
      </p:sp>
      <p:graphicFrame>
        <p:nvGraphicFramePr>
          <p:cNvPr id="81" name="Google Shape;81;p12"/>
          <p:cNvGraphicFramePr/>
          <p:nvPr/>
        </p:nvGraphicFramePr>
        <p:xfrm>
          <a:off x="600629" y="3671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{52DB007E-DB67-4E6E-A6C3-305A5A1FE441}</a:tableStyleId>
              </a:tblPr>
              <a:tblGrid>
                <a:gridCol w="1410150"/>
                <a:gridCol w="12864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Table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10:00-11:00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start_course()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11:00-11:15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11:15-12:15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12:15-13:00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13:00-14:00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 flipH="1">
            <a:off x="1147648" y="3085150"/>
            <a:ext cx="7891027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87" name="Google Shape;87;p13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GB">
                <a:solidFill>
                  <a:srgbClr val="C3996C"/>
                </a:solidFill>
              </a:rPr>
              <a:t>01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title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4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97" name="Google Shape;9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98" name="Google Shape;98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 flipH="1">
            <a:off x="1112363" y="2635675"/>
            <a:ext cx="6831116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104" name="Google Shape;104;p15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GB">
                <a:solidFill>
                  <a:srgbClr val="C3996C"/>
                </a:solidFill>
              </a:rPr>
              <a:t>02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Title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6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114" name="Google Shape;114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115" name="Google Shape;11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45 Dakika</a:t>
            </a:r>
            <a:endParaRPr/>
          </a:p>
        </p:txBody>
      </p:sp>
      <p:sp>
        <p:nvSpPr>
          <p:cNvPr id="121" name="Google Shape;121;p17"/>
          <p:cNvSpPr txBox="1"/>
          <p:nvPr>
            <p:ph type="ctrTitle"/>
          </p:nvPr>
        </p:nvSpPr>
        <p:spPr>
          <a:xfrm flipH="1">
            <a:off x="1632611" y="1694404"/>
            <a:ext cx="56778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Öğle Arası</a:t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7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See you tomorrow</a:t>
            </a:r>
            <a:endParaRPr/>
          </a:p>
        </p:txBody>
      </p:sp>
      <p:sp>
        <p:nvSpPr>
          <p:cNvPr id="129" name="Google Shape;129;p18"/>
          <p:cNvSpPr txBox="1"/>
          <p:nvPr>
            <p:ph type="ctrTitle"/>
          </p:nvPr>
        </p:nvSpPr>
        <p:spPr>
          <a:xfrm flipH="1">
            <a:off x="1183758" y="1694404"/>
            <a:ext cx="6556743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Sunday</a:t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Decision Trees</a:t>
            </a:r>
            <a:endParaRPr/>
          </a:p>
        </p:txBody>
      </p:sp>
      <p:sp>
        <p:nvSpPr>
          <p:cNvPr id="137" name="Google Shape;137;p19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GB">
                <a:solidFill>
                  <a:srgbClr val="C3996C"/>
                </a:solidFill>
              </a:rPr>
              <a:t>03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