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59" r:id="rId6"/>
    <p:sldId id="266" r:id="rId7"/>
    <p:sldId id="270" r:id="rId8"/>
    <p:sldId id="272" r:id="rId9"/>
    <p:sldId id="273" r:id="rId10"/>
    <p:sldId id="264" r:id="rId11"/>
    <p:sldId id="274" r:id="rId12"/>
    <p:sldId id="265" r:id="rId1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33D0D-A2D3-4F04-BC81-5718AC2F960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22A9D-E676-4832-88EA-D1B27420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2A9D-E676-4832-88EA-D1B2742063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8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F3F2-FFF9-4DBE-B61B-CE4D3DC9FB9C}" type="datetime1">
              <a:rPr lang="vi-VN" smtClean="0"/>
              <a:t>12/08/2018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750661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341E-6495-4A48-B803-1413E015146F}" type="datetime1">
              <a:rPr lang="vi-VN" smtClean="0"/>
              <a:t>12/08/2018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44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6708-303C-4D48-AAA9-6B8FF2B6284E}" type="datetime1">
              <a:rPr lang="vi-VN" smtClean="0"/>
              <a:t>12/08/2018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33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A6C6-421C-4246-AE9E-7B3734C913D5}" type="datetime1">
              <a:rPr lang="vi-VN" smtClean="0"/>
              <a:t>12/08/2018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716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0BC-D540-4838-8591-B96D9969A6E8}" type="datetime1">
              <a:rPr lang="vi-VN" smtClean="0"/>
              <a:t>12/08/2018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5227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0BC-D540-4838-8591-B96D9969A6E8}" type="datetime1">
              <a:rPr lang="vi-VN" smtClean="0"/>
              <a:t>12/08/2018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0864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13D-F8A1-4A5F-A54C-D9BF8E565B57}" type="datetime1">
              <a:rPr lang="vi-VN" smtClean="0"/>
              <a:t>12/08/2018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94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0403-1C1F-4D91-9AEF-70CDAB561EDF}" type="datetime1">
              <a:rPr lang="vi-VN" smtClean="0"/>
              <a:t>12/08/2018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689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64C8-CA43-4686-8E67-659EC74A5A0C}" type="datetime1">
              <a:rPr lang="vi-VN" smtClean="0"/>
              <a:t>12/08/2018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895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99B-75B4-4CB7-8D77-CE9D114D929D}" type="datetime1">
              <a:rPr lang="vi-VN" smtClean="0"/>
              <a:t>12/08/2018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88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D6DB-CFA0-4F01-A914-A1DC41042154}" type="datetime1">
              <a:rPr lang="vi-VN" smtClean="0"/>
              <a:t>12/08/2018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07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434-AD9F-4A87-928E-C4315DE7DB95}" type="datetime1">
              <a:rPr lang="vi-VN" smtClean="0"/>
              <a:t>12/08/2018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351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91A8-0C99-41CB-9E10-A2215DCFA7AA}" type="datetime1">
              <a:rPr lang="vi-VN" smtClean="0"/>
              <a:t>12/08/2018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637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C0A3-7DE3-4973-AC94-00F936E4AA0F}" type="datetime1">
              <a:rPr lang="vi-VN" smtClean="0"/>
              <a:t>12/08/2018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774189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BA42-B64D-4370-9C9A-41C042BABD07}" type="datetime1">
              <a:rPr lang="vi-VN" smtClean="0"/>
              <a:t>12/08/2018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018574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EA03-54FD-4B1C-A624-B18F9F25CD8E}" type="datetime1">
              <a:rPr lang="vi-VN" smtClean="0"/>
              <a:t>12/08/2018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8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A0BC-D540-4838-8591-B96D9969A6E8}" type="datetime1">
              <a:rPr lang="vi-VN" smtClean="0"/>
              <a:t>12/08/2018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005D2E-8A05-4A74-BE99-167F99DF3D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333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ĐẠI HỌC QUY NHƠN</a:t>
            </a:r>
            <a:b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</a:t>
            </a:r>
            <a:endParaRPr lang="vi-VN" sz="2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1193" y="2160590"/>
            <a:ext cx="7397087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 smtClean="0"/>
              <a:t>	</a:t>
            </a:r>
            <a:r>
              <a:rPr lang="vi-VN" sz="2000" b="1" dirty="0" smtClean="0"/>
              <a:t>ĐỘ TƯƠNG TỰ VỀ HÀNH</a:t>
            </a:r>
            <a:r>
              <a:rPr lang="en-US" sz="2000" b="1" dirty="0" smtClean="0"/>
              <a:t> </a:t>
            </a:r>
            <a:r>
              <a:rPr lang="vi-VN" sz="2000" b="1" dirty="0" smtClean="0"/>
              <a:t>VI CỦA CHƯƠNG TRÌNH </a:t>
            </a:r>
            <a:endParaRPr lang="en-US" sz="2000" b="1" dirty="0" smtClean="0"/>
          </a:p>
          <a:p>
            <a:pPr marL="0" indent="0" algn="ctr">
              <a:buNone/>
            </a:pPr>
            <a:r>
              <a:rPr lang="vi-VN" sz="2000" b="1" smtClean="0"/>
              <a:t>VÀ </a:t>
            </a:r>
            <a:r>
              <a:rPr lang="vi-VN" sz="2000" b="1" smtClean="0"/>
              <a:t>THỰC </a:t>
            </a:r>
            <a:r>
              <a:rPr lang="vi-VN" sz="2000" b="1" dirty="0" smtClean="0"/>
              <a:t>NGHIỆM.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Chuyên ngành: 	</a:t>
            </a:r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Khoa Học Máy Tính</a:t>
            </a:r>
            <a:endParaRPr lang="vi-VN" sz="2000" dirty="0">
              <a:cs typeface="Arial" panose="020B0604020202020204" pitchFamily="34" charset="0"/>
            </a:endParaRPr>
          </a:p>
          <a:p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Khóa: 			</a:t>
            </a:r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K19</a:t>
            </a:r>
            <a:endParaRPr lang="vi-VN" sz="2000" dirty="0">
              <a:cs typeface="Arial" panose="020B0604020202020204" pitchFamily="34" charset="0"/>
            </a:endParaRPr>
          </a:p>
          <a:p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Học viên: 		</a:t>
            </a:r>
            <a:r>
              <a:rPr lang="nl-N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Đỗ </a:t>
            </a:r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Đăng Khoa</a:t>
            </a:r>
            <a:endParaRPr lang="vi-VN" sz="2000" dirty="0">
              <a:cs typeface="Arial" panose="020B0604020202020204" pitchFamily="34" charset="0"/>
            </a:endParaRPr>
          </a:p>
          <a:p>
            <a:r>
              <a:rPr lang="nl-NL" sz="2000" dirty="0">
                <a:latin typeface="Arial" panose="020B0604020202020204" pitchFamily="34" charset="0"/>
                <a:cs typeface="Arial" panose="020B0604020202020204" pitchFamily="34" charset="0"/>
              </a:rPr>
              <a:t>Hướng dẫn: 		</a:t>
            </a:r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TS. Phạm Văn Việt    </a:t>
            </a:r>
            <a:r>
              <a:rPr lang="nl-NL" sz="2000" b="1" dirty="0"/>
              <a:t>                                    </a:t>
            </a:r>
            <a:endParaRPr lang="vi-VN" sz="2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vi-VN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14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94" y="516057"/>
            <a:ext cx="6856990" cy="54591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</a:t>
            </a:r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KIẾN KẾ HOẠCH THỰC HIỆN</a:t>
            </a:r>
            <a:endParaRPr lang="vi-V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582391"/>
              </p:ext>
            </p:extLst>
          </p:nvPr>
        </p:nvGraphicFramePr>
        <p:xfrm>
          <a:off x="307075" y="1392073"/>
          <a:ext cx="6953533" cy="464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272"/>
                <a:gridCol w="2463941"/>
                <a:gridCol w="4021320"/>
              </a:tblGrid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T.T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21" marR="61321" marT="34290" marB="34290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THỜI GIAN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21" marR="61321" marT="34290" marB="34290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21" marR="61321" marT="34290" marB="34290"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1186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91" marR="45991" marT="0" marB="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01/12/2017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31/01/2018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652" marR="76652" marT="0" marB="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Kiến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thức cơ sở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nghiên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quan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652" marR="76652" marT="0" marB="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1521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20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91" marR="45991" marT="0" marB="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01/02/2018 </a:t>
                      </a:r>
                    </a:p>
                    <a:p>
                      <a:pPr algn="ctr"/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30/4/2018</a:t>
                      </a:r>
                      <a:endParaRPr lang="vi-V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21" marR="61321" marT="34290" marB="3429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Kỹ thuật sinh test case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thuyết về một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So sánh các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đo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hợp</a:t>
                      </a:r>
                      <a:endParaRPr lang="vi-VN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21" marR="61321" marT="34290" marB="3429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891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20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91" marR="45991" marT="0" marB="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01/5/2018 </a:t>
                      </a:r>
                    </a:p>
                    <a:p>
                      <a:pPr algn="ctr"/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15/6/2018</a:t>
                      </a:r>
                      <a:endParaRPr lang="vi-V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21" marR="61321" marT="34290" marB="3429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Một số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tế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endParaRPr lang="vi-VN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21" marR="61321" marT="34290" marB="3429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  <a:tr h="7090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20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91" marR="45991" marT="0" marB="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16/6/2018 </a:t>
                      </a:r>
                    </a:p>
                    <a:p>
                      <a:pPr algn="ctr"/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30/6/2018</a:t>
                      </a:r>
                      <a:endParaRPr lang="vi-V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21" marR="61321" marT="34290" marB="3429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Hoàn thiện </a:t>
                      </a:r>
                      <a:endParaRPr lang="vi-VN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21" marR="61321" marT="34290" marB="34290" anchor="ctr">
                    <a:cell3D prstMaterial="dkEdge">
                      <a:bevel h="50800" prst="divo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23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3" y="454642"/>
            <a:ext cx="6447501" cy="55071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khảo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92" y="1255594"/>
            <a:ext cx="6783160" cy="4571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</a:t>
            </a:r>
            <a:r>
              <a:rPr lang="en-US" dirty="0" err="1" smtClean="0">
                <a:solidFill>
                  <a:srgbClr val="00B050"/>
                </a:solidFill>
              </a:rPr>
              <a:t>Kaur</a:t>
            </a:r>
            <a:r>
              <a:rPr lang="en-US" dirty="0" smtClean="0">
                <a:solidFill>
                  <a:srgbClr val="00B050"/>
                </a:solidFill>
              </a:rPr>
              <a:t>, 2015</a:t>
            </a:r>
            <a:r>
              <a:rPr lang="en-US" dirty="0" smtClean="0"/>
              <a:t>] – A novel approach for syntactic similarity between two short text</a:t>
            </a:r>
          </a:p>
          <a:p>
            <a:r>
              <a:rPr lang="en-US" dirty="0" smtClean="0"/>
              <a:t>[</a:t>
            </a:r>
            <a:r>
              <a:rPr lang="en-US" dirty="0" err="1" smtClean="0">
                <a:solidFill>
                  <a:srgbClr val="00B050"/>
                </a:solidFill>
              </a:rPr>
              <a:t>Gamallo</a:t>
            </a:r>
            <a:r>
              <a:rPr lang="en-US" dirty="0" smtClean="0">
                <a:solidFill>
                  <a:srgbClr val="00B050"/>
                </a:solidFill>
              </a:rPr>
              <a:t>, 2001</a:t>
            </a:r>
            <a:r>
              <a:rPr lang="en-US" dirty="0" smtClean="0"/>
              <a:t>] – Syntactic-based methods for measuring word similarity</a:t>
            </a:r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Baster, 1998</a:t>
            </a:r>
            <a:r>
              <a:rPr lang="en-US" dirty="0" smtClean="0"/>
              <a:t>] – Clone detection using abstract syntax trees</a:t>
            </a:r>
          </a:p>
          <a:p>
            <a:pPr>
              <a:spcBef>
                <a:spcPts val="2250"/>
              </a:spcBef>
            </a:pPr>
            <a:r>
              <a:rPr lang="en-US" dirty="0"/>
              <a:t>[</a:t>
            </a:r>
            <a:r>
              <a:rPr lang="en-US" dirty="0" err="1">
                <a:solidFill>
                  <a:srgbClr val="00B050"/>
                </a:solidFill>
              </a:rPr>
              <a:t>Sihan</a:t>
            </a:r>
            <a:r>
              <a:rPr lang="en-US" dirty="0">
                <a:solidFill>
                  <a:srgbClr val="00B050"/>
                </a:solidFill>
              </a:rPr>
              <a:t>, 2016</a:t>
            </a:r>
            <a:r>
              <a:rPr lang="en-US" dirty="0"/>
              <a:t>] - Measuring code behavioral similarity for programming and software engineering </a:t>
            </a:r>
            <a:r>
              <a:rPr lang="en-US" dirty="0" smtClean="0"/>
              <a:t>education</a:t>
            </a:r>
          </a:p>
          <a:p>
            <a:r>
              <a:rPr lang="en-US" dirty="0"/>
              <a:t>[</a:t>
            </a:r>
            <a:r>
              <a:rPr lang="en-US" dirty="0">
                <a:solidFill>
                  <a:srgbClr val="00B050"/>
                </a:solidFill>
              </a:rPr>
              <a:t>Jiang, 2009</a:t>
            </a:r>
            <a:r>
              <a:rPr lang="en-US" dirty="0"/>
              <a:t>] - Automatic mining of functionally equivalent </a:t>
            </a:r>
            <a:r>
              <a:rPr lang="en-US" dirty="0" smtClean="0"/>
              <a:t>code fragments </a:t>
            </a:r>
            <a:r>
              <a:rPr lang="en-US" dirty="0"/>
              <a:t>via random testing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>
                <a:solidFill>
                  <a:srgbClr val="00B050"/>
                </a:solidFill>
              </a:rPr>
              <a:t>Bollegala</a:t>
            </a:r>
            <a:r>
              <a:rPr lang="en-US" dirty="0" smtClean="0">
                <a:solidFill>
                  <a:srgbClr val="00B050"/>
                </a:solidFill>
              </a:rPr>
              <a:t>, 2007</a:t>
            </a:r>
            <a:r>
              <a:rPr lang="en-US" dirty="0" smtClean="0"/>
              <a:t>] – Measuring semantic similarity between words using web search engines</a:t>
            </a:r>
          </a:p>
          <a:p>
            <a:r>
              <a:rPr lang="en-US" dirty="0" smtClean="0"/>
              <a:t>[</a:t>
            </a:r>
            <a:r>
              <a:rPr lang="en-US" dirty="0" err="1" smtClean="0">
                <a:solidFill>
                  <a:srgbClr val="00B050"/>
                </a:solidFill>
              </a:rPr>
              <a:t>Roover</a:t>
            </a:r>
            <a:r>
              <a:rPr lang="en-US" dirty="0">
                <a:solidFill>
                  <a:srgbClr val="00B050"/>
                </a:solidFill>
              </a:rPr>
              <a:t>, 2007</a:t>
            </a:r>
            <a:r>
              <a:rPr lang="en-US" dirty="0"/>
              <a:t>] - Behavioral similarity matching using concrete source code templates </a:t>
            </a:r>
            <a:r>
              <a:rPr lang="en-US" dirty="0" smtClean="0"/>
              <a:t>in logic </a:t>
            </a:r>
            <a:r>
              <a:rPr lang="en-US" dirty="0"/>
              <a:t>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0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12</a:t>
            </a:fld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02751" y="1672870"/>
            <a:ext cx="5241925" cy="2911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!</a:t>
            </a:r>
          </a:p>
        </p:txBody>
      </p:sp>
    </p:spTree>
    <p:extLst>
      <p:ext uri="{BB962C8B-B14F-4D97-AF65-F5344CB8AC3E}">
        <p14:creationId xmlns:p14="http://schemas.microsoft.com/office/powerpoint/2010/main" val="14444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45994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364776"/>
            <a:ext cx="6447501" cy="3655006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chọn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Wingdings 3" charset="2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Wingdings 3" charset="2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tượng, phạm vi nghiên cứu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Wingdings 3" charset="2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dự kiến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Wingdings 3" charset="2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8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68693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 DO CHỌN ĐỀ TÀI</a:t>
            </a:r>
            <a:endParaRPr lang="vi-VN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97097"/>
            <a:ext cx="2848599" cy="2534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57" y="1778084"/>
            <a:ext cx="3776640" cy="2553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3</a:t>
            </a:fld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153392" y="4955534"/>
            <a:ext cx="570460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chương trình</a:t>
            </a:r>
            <a:endParaRPr lang="vi-V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5171" y="606494"/>
            <a:ext cx="6447501" cy="5658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 SỐ NGHIÊN CỨU LIÊN QUAN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13402" y="1390756"/>
            <a:ext cx="7268053" cy="4546019"/>
          </a:xfrm>
        </p:spPr>
        <p:txBody>
          <a:bodyPr>
            <a:normAutofit/>
          </a:bodyPr>
          <a:lstStyle/>
          <a:p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r>
              <a:rPr lang="en-US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800" b="1" i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8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Gamallo</a:t>
            </a:r>
            <a:r>
              <a:rPr lang="en-US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2001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corpus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Baster, 1998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endParaRPr lang="en-US" sz="1950" b="1" i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Sihan</a:t>
            </a:r>
            <a:r>
              <a:rPr lang="en-US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Jiang, 2009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Bollegala</a:t>
            </a:r>
            <a:r>
              <a:rPr lang="en-US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2007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Roover</a:t>
            </a:r>
            <a:r>
              <a:rPr lang="en-US" sz="18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2007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so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code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3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48" y="750932"/>
            <a:ext cx="6447501" cy="386800"/>
          </a:xfrm>
        </p:spPr>
        <p:txBody>
          <a:bodyPr>
            <a:no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NGHIÊN CỨU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51748" y="1616290"/>
            <a:ext cx="3747407" cy="2764641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 = 0;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(x)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1: y += 4;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2: y *= 2;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y = y * y;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vi-V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218710" y="1616290"/>
            <a:ext cx="3709554" cy="2764641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 = 0;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(x == 1)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y += 4;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(x == 2)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y *= 2;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y = y * y;</a:t>
            </a:r>
            <a:endParaRPr lang="vi-V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5</a:t>
            </a:fld>
            <a:endParaRPr lang="vi-VN"/>
          </a:p>
        </p:txBody>
      </p:sp>
      <p:sp>
        <p:nvSpPr>
          <p:cNvPr id="11" name="TextBox 10"/>
          <p:cNvSpPr txBox="1"/>
          <p:nvPr/>
        </p:nvSpPr>
        <p:spPr>
          <a:xfrm>
            <a:off x="573206" y="4859489"/>
            <a:ext cx="6277969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hành vi </a:t>
            </a:r>
          </a:p>
          <a:p>
            <a:pPr algn="ctr"/>
            <a:r>
              <a:rPr lang="en-US" sz="24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chương trình</a:t>
            </a:r>
            <a:endParaRPr lang="vi-V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9" y="719580"/>
            <a:ext cx="6447501" cy="540327"/>
          </a:xfrm>
        </p:spPr>
        <p:txBody>
          <a:bodyPr>
            <a:norm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NGHIÊN CỨU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CỤ THỂ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637964"/>
            <a:ext cx="7668366" cy="3485015"/>
          </a:xfrm>
        </p:spPr>
        <p:txBody>
          <a:bodyPr>
            <a:noAutofit/>
          </a:bodyPr>
          <a:lstStyle/>
          <a:p>
            <a:pPr algn="just">
              <a:spcBef>
                <a:spcPts val="225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25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25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25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25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740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609600"/>
            <a:ext cx="7629098" cy="755176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ĐỐI TƯỢNG, PHẠM VI NGHIÊN CỨU</a:t>
            </a:r>
            <a:endParaRPr lang="en-US" sz="3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1364777"/>
            <a:ext cx="7956644" cy="4157992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 tương tự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98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1888" cy="755176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NGHIÊN CỨU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364776"/>
            <a:ext cx="7626065" cy="4023497"/>
          </a:xfrm>
        </p:spPr>
        <p:txBody>
          <a:bodyPr>
            <a:noAutofit/>
          </a:bodyPr>
          <a:lstStyle/>
          <a:p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8663" lvl="1" indent="-385763"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8663" lvl="1" indent="-385763"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Pex4fun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43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3" y="461465"/>
            <a:ext cx="6447501" cy="658505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1255594"/>
            <a:ext cx="7992314" cy="5150894"/>
          </a:xfrm>
        </p:spPr>
        <p:txBody>
          <a:bodyPr>
            <a:noAutofit/>
          </a:bodyPr>
          <a:lstStyle/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000" b="1" i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CƠ SỞ</a:t>
            </a:r>
            <a:endParaRPr lang="en-US" sz="2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TƯƠNG TỰ HÀNH VI CỦA CHƯƠNG TRÌNH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test-cases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4: 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ỨNG DỤNG, KẾT QUẢ THỰC NGHIỆM</a:t>
            </a:r>
            <a:endParaRPr lang="en-US" sz="2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pPr lvl="1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5D2E-8A05-4A74-BE99-167F99DF3DF6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22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952</TotalTime>
  <Words>734</Words>
  <Application>Microsoft Office PowerPoint</Application>
  <PresentationFormat>On-screen Show (4:3)</PresentationFormat>
  <Paragraphs>126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TRƯỜNG ĐẠI HỌC QUY NHƠN </vt:lpstr>
      <vt:lpstr>NỘI DUNG TRÌNH BÀY</vt:lpstr>
      <vt:lpstr>LÝ DO CHỌN ĐỀ TÀI</vt:lpstr>
      <vt:lpstr>MỘT SỐ NGHIÊN CỨU LIÊN QUAN</vt:lpstr>
      <vt:lpstr>MỤC TIÊU NGHIÊN CỨU CHÍNH</vt:lpstr>
      <vt:lpstr>MỤC TIÊU NGHIÊN CỨU CỤ THỂ</vt:lpstr>
      <vt:lpstr>ĐỐI TƯỢNG, PHẠM VI NGHIÊN CỨU</vt:lpstr>
      <vt:lpstr>PHƯƠNG PHÁP NGHIÊN CỨU</vt:lpstr>
      <vt:lpstr>NỘI DUNG DỰ KIẾN</vt:lpstr>
      <vt:lpstr>DỰ KIẾN KẾ HOẠCH THỰC HIỆN</vt:lpstr>
      <vt:lpstr>Tham khảo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GIÁO DỤC VÀ ĐÀO TẠO TRƯỜNG ĐẠI HỌC QUY NHƠN </dc:title>
  <dc:creator>123</dc:creator>
  <cp:lastModifiedBy>admin</cp:lastModifiedBy>
  <cp:revision>237</cp:revision>
  <dcterms:created xsi:type="dcterms:W3CDTF">2017-12-01T01:50:01Z</dcterms:created>
  <dcterms:modified xsi:type="dcterms:W3CDTF">2018-08-12T04:47:35Z</dcterms:modified>
</cp:coreProperties>
</file>