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74" r:id="rId8"/>
    <p:sldId id="275" r:id="rId9"/>
    <p:sldId id="276" r:id="rId10"/>
    <p:sldId id="277" r:id="rId11"/>
    <p:sldId id="261" r:id="rId12"/>
    <p:sldId id="262" r:id="rId13"/>
    <p:sldId id="263" r:id="rId14"/>
    <p:sldId id="264" r:id="rId15"/>
    <p:sldId id="265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432" y="1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4BE3-907D-4578-8DF0-B08B602C7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7465B-5D45-42F1-910A-3A4646412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C2461-E387-4D09-8F04-03BCC3F4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7824-6FEE-4624-965B-3A5316EF5D5B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A4EA6-02CF-43A7-806C-0CB6CA2E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66DE1-A8C6-43D1-98D4-153B7D31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B48D-F22F-4CDE-BC76-A9F13D47D6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65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DFFDC-6026-40EF-B364-C4708F71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7F6DC-73E3-40A2-A90B-BE2D11B3D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65FB2-D56F-4845-B840-B0E82E8B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7824-6FEE-4624-965B-3A5316EF5D5B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391D7-7506-4FAD-895D-880CCFA8D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B9403-4069-457F-939C-22DBDD70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B48D-F22F-4CDE-BC76-A9F13D47D6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89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97345A-95B1-4902-8C8A-03A8FA692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A877C-4082-4CE0-9011-D2D0554F6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71C3B-AA8E-4720-9FA4-0DD7A098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7824-6FEE-4624-965B-3A5316EF5D5B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793A5-EDD7-4325-A306-3715C511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59FDE-68A7-468A-90C8-70AC1071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B48D-F22F-4CDE-BC76-A9F13D47D6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04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5739-3422-4398-8714-C1DAD4E85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E09A0-D3F2-47C7-808A-48F16BDCA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D0D2F-22D4-4DE3-90BB-1901E3886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7824-6FEE-4624-965B-3A5316EF5D5B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AF800-35D2-4B49-A5CE-3FD0F3AD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2C296-F593-49CD-833A-9E469100E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B48D-F22F-4CDE-BC76-A9F13D47D6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94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9EAC4-2CF7-4A3D-9147-E472D171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EF9F2-0A9F-4055-89BE-0042EB8C8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0108B-5A6A-4FBC-B712-2A9F3EA54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7824-6FEE-4624-965B-3A5316EF5D5B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5CB3A-952B-48CB-B414-5FD803AA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83260-2DB6-4A33-A72B-77BDBFE9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B48D-F22F-4CDE-BC76-A9F13D47D6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714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49EA-3B20-4B8D-AC46-A7CBEAA6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92682-CF7A-4ABB-BDED-D652091F1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64CF3-95BA-4E07-BA08-28D78BC67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110EA-F099-4A00-BF47-A871F866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7824-6FEE-4624-965B-3A5316EF5D5B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612D7-4E22-4AA6-B3BA-956681CF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63BBB-8309-41FD-BCA1-FD11B0522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B48D-F22F-4CDE-BC76-A9F13D47D6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49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E70C4-3EF5-4D8E-A285-F967C686B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DD9FA-5227-45AF-A84D-ED2DDE786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40391-7A24-4F9A-A9A0-DFA7D0F47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17D052-A7E8-49FC-8373-2BF81FF7E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25A6F-3F15-4736-BC08-40F73EE73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F6D7D1-4D0B-4341-B698-3854F2DC7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7824-6FEE-4624-965B-3A5316EF5D5B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7019AC-86BE-4E93-A6FE-4DFF21CC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61A261-B7B1-455E-9CD0-752D2A75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B48D-F22F-4CDE-BC76-A9F13D47D6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36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8B8A-9F55-4C06-91C4-13251908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79E496-8C98-4617-80AB-D587630B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7824-6FEE-4624-965B-3A5316EF5D5B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EF482-655A-4ADE-BD69-F1EFAC196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94E95-6B28-419B-95F6-33079268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B48D-F22F-4CDE-BC76-A9F13D47D6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3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BBE84-0566-41CC-84E8-CB9264A7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7824-6FEE-4624-965B-3A5316EF5D5B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4AE4D4-1E72-4049-A57B-1C04D3C73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7E77F-C5E3-4DA7-A68D-944602A4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B48D-F22F-4CDE-BC76-A9F13D47D6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68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08AA-D533-4037-BF9D-9B579C16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D4F7-6789-4135-8BC7-94E76A498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DFF98-A2B9-4AD7-A6A1-5657BE6DE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737A8-D61E-472B-ABED-A697671C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7824-6FEE-4624-965B-3A5316EF5D5B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23057-69D2-46C1-A09C-5806F823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225EB-C296-4572-843B-BAB852DA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B48D-F22F-4CDE-BC76-A9F13D47D6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57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68EB-47F2-4FAF-914A-F8FC2E688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DB96BA-AA2C-4376-BC63-F1B31F2B5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445FA-386E-4257-985A-01D9BAE5E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D3AB6-156D-41BB-984B-13D4B2F4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7824-6FEE-4624-965B-3A5316EF5D5B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4286D-5668-4A1E-BC3C-1C255716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49399-332E-4B2E-8A27-3E64B718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B48D-F22F-4CDE-BC76-A9F13D47D6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52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59A62C-6618-465C-8DD7-5718DF5B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B1105-9397-4990-9ED6-1EA878840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00D6B-CC7C-4E64-9719-0065D9363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77824-6FEE-4624-965B-3A5316EF5D5B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6FF80-A573-49A2-9C22-9E83AFFE9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A00C9-7DDF-4AFC-8BCD-3BFB4BFAC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1B48D-F22F-4CDE-BC76-A9F13D47D6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49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6E106-3A27-40A8-9BC7-25787313C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0200" y="1470796"/>
            <a:ext cx="2530950" cy="1456565"/>
          </a:xfrm>
        </p:spPr>
        <p:txBody>
          <a:bodyPr>
            <a:noAutofit/>
          </a:bodyPr>
          <a:lstStyle/>
          <a:p>
            <a:r>
              <a:rPr lang="en-US" sz="9600" dirty="0" err="1">
                <a:latin typeface="Lilita One" panose="02000000000000000000" pitchFamily="2" charset="0"/>
              </a:rPr>
              <a:t>eber</a:t>
            </a:r>
            <a:endParaRPr lang="ru-RU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5B46B-5D72-43B1-B1FD-E4227D3D4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2251" y="3631809"/>
            <a:ext cx="5888648" cy="1655762"/>
          </a:xfrm>
        </p:spPr>
        <p:txBody>
          <a:bodyPr>
            <a:noAutofit/>
          </a:bodyPr>
          <a:lstStyle/>
          <a:p>
            <a:pPr algn="l"/>
            <a:r>
              <a:rPr lang="ru-RU" sz="3600" dirty="0">
                <a:latin typeface="Inter" panose="02000503000000020004" pitchFamily="2" charset="0"/>
                <a:ea typeface="Inter" panose="02000503000000020004" pitchFamily="2" charset="0"/>
              </a:rPr>
              <a:t>ПЛАТФОРМА ДЛЯ ОБУЧЕНИЯ ВЕБ-ПРОГРАММИРОВАНИЮ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EFA8FE6-58D2-4FE1-A5EE-71771C4CB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2251" y="1470797"/>
            <a:ext cx="1547949" cy="15192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703331-1911-4BEC-A2A4-5FDC77EF0DBA}"/>
              </a:ext>
            </a:extLst>
          </p:cNvPr>
          <p:cNvSpPr txBox="1"/>
          <p:nvPr/>
        </p:nvSpPr>
        <p:spPr>
          <a:xfrm>
            <a:off x="8836696" y="3933029"/>
            <a:ext cx="24144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ru-RU" sz="2400" dirty="0">
                <a:latin typeface="Inter" panose="02000503000000020004" pitchFamily="2" charset="0"/>
                <a:ea typeface="Inter" panose="02000503000000020004" pitchFamily="2" charset="0"/>
              </a:rPr>
              <a:t>Выполнил:</a:t>
            </a:r>
          </a:p>
          <a:p>
            <a:pPr rtl="0"/>
            <a:r>
              <a:rPr lang="ru-RU" sz="2400" dirty="0">
                <a:latin typeface="Inter" panose="02000503000000020004" pitchFamily="2" charset="0"/>
                <a:ea typeface="Inter" panose="02000503000000020004" pitchFamily="2" charset="0"/>
              </a:rPr>
              <a:t>студент группы 2994</a:t>
            </a:r>
          </a:p>
          <a:p>
            <a:pPr rtl="0"/>
            <a:r>
              <a:rPr lang="ru-RU" sz="2400" dirty="0">
                <a:latin typeface="Inter" panose="02000503000000020004" pitchFamily="2" charset="0"/>
                <a:ea typeface="Inter" panose="02000503000000020004" pitchFamily="2" charset="0"/>
              </a:rPr>
              <a:t>К. А. Козырев</a:t>
            </a:r>
          </a:p>
          <a:p>
            <a:pPr rtl="0"/>
            <a:r>
              <a:rPr lang="ru-RU" sz="2400" dirty="0">
                <a:latin typeface="Inter" panose="02000503000000020004" pitchFamily="2" charset="0"/>
                <a:ea typeface="Inter" panose="02000503000000020004" pitchFamily="2" charset="0"/>
              </a:rPr>
              <a:t>Руководитель:</a:t>
            </a:r>
          </a:p>
          <a:p>
            <a:pPr rtl="0"/>
            <a:r>
              <a:rPr lang="ru-RU" sz="2400" dirty="0">
                <a:latin typeface="Inter" panose="02000503000000020004" pitchFamily="2" charset="0"/>
                <a:ea typeface="Inter" panose="02000503000000020004" pitchFamily="2" charset="0"/>
              </a:rPr>
              <a:t>Ильин В.Р.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2F66B711-8140-4E01-8053-A075BE426F27}"/>
              </a:ext>
            </a:extLst>
          </p:cNvPr>
          <p:cNvSpPr/>
          <p:nvPr/>
        </p:nvSpPr>
        <p:spPr>
          <a:xfrm rot="10800000">
            <a:off x="10842090" y="3817589"/>
            <a:ext cx="818111" cy="253920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2607D918-5446-4E73-9CB8-A894174BF173}"/>
              </a:ext>
            </a:extLst>
          </p:cNvPr>
          <p:cNvSpPr/>
          <p:nvPr/>
        </p:nvSpPr>
        <p:spPr>
          <a:xfrm>
            <a:off x="8049732" y="3817589"/>
            <a:ext cx="818111" cy="253920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664C287-4226-40B8-9511-B3FB36286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4494">
            <a:off x="7793033" y="371986"/>
            <a:ext cx="1295618" cy="1271225"/>
          </a:xfrm>
          <a:prstGeom prst="rect">
            <a:avLst/>
          </a:prstGeom>
        </p:spPr>
      </p:pic>
      <p:pic>
        <p:nvPicPr>
          <p:cNvPr id="22" name="Рисунок 13">
            <a:extLst>
              <a:ext uri="{FF2B5EF4-FFF2-40B4-BE49-F238E27FC236}">
                <a16:creationId xmlns:a16="http://schemas.microsoft.com/office/drawing/2014/main" id="{F8C29A0F-AEB3-48AE-BDEB-F276C3613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2481">
            <a:off x="9090474" y="1182157"/>
            <a:ext cx="2096561" cy="2096561"/>
          </a:xfrm>
          <a:prstGeom prst="rect">
            <a:avLst/>
          </a:prstGeom>
        </p:spPr>
      </p:pic>
      <p:pic>
        <p:nvPicPr>
          <p:cNvPr id="23" name="Рисунок 11">
            <a:extLst>
              <a:ext uri="{FF2B5EF4-FFF2-40B4-BE49-F238E27FC236}">
                <a16:creationId xmlns:a16="http://schemas.microsoft.com/office/drawing/2014/main" id="{D938A9AA-E2BA-471D-8142-0CAE8DB35E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839836">
            <a:off x="7328749" y="2299576"/>
            <a:ext cx="924327" cy="92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0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E6DC86-FC06-4E84-ACDE-691C79ABF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720" y="1390365"/>
            <a:ext cx="3353268" cy="4077269"/>
          </a:xfrm>
          <a:prstGeom prst="rect">
            <a:avLst/>
          </a:prstGeom>
          <a:ln w="25400"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4481AA-33B7-49E9-B153-B5A1E25DF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055" y="0"/>
            <a:ext cx="4086225" cy="6858000"/>
          </a:xfrm>
          <a:prstGeom prst="rect">
            <a:avLst/>
          </a:prstGeom>
          <a:ln w="25400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77175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6372DA0-6F96-438D-9FCB-E14F18D6BF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24" y="406921"/>
            <a:ext cx="8511742" cy="931546"/>
          </a:xfrm>
        </p:spPr>
        <p:txBody>
          <a:bodyPr rtlCol="0">
            <a:noAutofit/>
          </a:bodyPr>
          <a:lstStyle/>
          <a:p>
            <a:r>
              <a:rPr lang="ru-RU" sz="4400" dirty="0">
                <a:latin typeface="Inter Medium" panose="02000503000000020004" pitchFamily="2" charset="0"/>
                <a:ea typeface="Inter Medium" panose="02000503000000020004" pitchFamily="2" charset="0"/>
              </a:rPr>
              <a:t>Реализация регистрации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514EE3-C42B-4330-820D-657A6F0A2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473" y="1338467"/>
            <a:ext cx="3850527" cy="5508922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2" name="Рисунок 8">
            <a:extLst>
              <a:ext uri="{FF2B5EF4-FFF2-40B4-BE49-F238E27FC236}">
                <a16:creationId xmlns:a16="http://schemas.microsoft.com/office/drawing/2014/main" id="{3FB63F1E-B773-4C41-A280-6E7719D5B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107" y="1338467"/>
            <a:ext cx="3025916" cy="54971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25400" cap="sq">
            <a:solidFill>
              <a:schemeClr val="bg2">
                <a:lumMod val="75000"/>
              </a:schemeClr>
            </a:solidFill>
            <a:miter lim="800000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prstClr val="black"/>
            </a:outerShdw>
            <a:reflection blurRad="12700" endPos="0" dist="5000" dir="5400000" sy="-100000" algn="bl" rotWithShape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39586E-6883-444D-BC18-BE7AECFE0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55" y="1617784"/>
            <a:ext cx="3873402" cy="4651579"/>
          </a:xfrm>
          <a:prstGeom prst="rect">
            <a:avLst/>
          </a:prstGeom>
          <a:ln w="25400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01354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11">
            <a:extLst>
              <a:ext uri="{FF2B5EF4-FFF2-40B4-BE49-F238E27FC236}">
                <a16:creationId xmlns:a16="http://schemas.microsoft.com/office/drawing/2014/main" id="{D6261577-CE34-4A34-8160-50017B09D3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59" t="9653" r="19351"/>
          <a:stretch/>
        </p:blipFill>
        <p:spPr>
          <a:xfrm>
            <a:off x="4224247" y="1788499"/>
            <a:ext cx="3327491" cy="402913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25400" cap="sq">
            <a:solidFill>
              <a:schemeClr val="bg2">
                <a:lumMod val="75000"/>
              </a:schemeClr>
            </a:solidFill>
            <a:miter lim="800000"/>
          </a:ln>
          <a:effectLst>
            <a:glow>
              <a:schemeClr val="accent3">
                <a:satMod val="175000"/>
                <a:alpha val="0"/>
              </a:schemeClr>
            </a:glow>
            <a:outerShdw sx="1000" sy="1000" algn="ctr" rotWithShape="0">
              <a:schemeClr val="bg1"/>
            </a:outerShdw>
            <a:reflection endPos="0" dist="5000" dir="5400000" sy="-100000" algn="bl" rotWithShape="0"/>
          </a:effec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3CFFF10-35D8-49F9-9B62-69BEAD628B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24" y="406921"/>
            <a:ext cx="8511742" cy="931546"/>
          </a:xfrm>
        </p:spPr>
        <p:txBody>
          <a:bodyPr rtlCol="0">
            <a:noAutofit/>
          </a:bodyPr>
          <a:lstStyle/>
          <a:p>
            <a:r>
              <a:rPr lang="ru-RU" sz="4400" dirty="0">
                <a:latin typeface="Inter Medium" panose="02000503000000020004" pitchFamily="2" charset="0"/>
                <a:ea typeface="Inter Medium" panose="02000503000000020004" pitchFamily="2" charset="0"/>
              </a:rPr>
              <a:t>Реализация </a:t>
            </a:r>
            <a:r>
              <a:rPr lang="ru-RU" dirty="0">
                <a:latin typeface="Inter Medium" panose="02000503000000020004" pitchFamily="2" charset="0"/>
                <a:ea typeface="Inter Medium" panose="02000503000000020004" pitchFamily="2" charset="0"/>
              </a:rPr>
              <a:t>авторизации</a:t>
            </a:r>
            <a:endParaRPr lang="ru-RU" sz="4400" dirty="0"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68F503-FBE1-4E29-91AB-9ED583EE1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463" y="748135"/>
            <a:ext cx="4337538" cy="6109865"/>
          </a:xfrm>
          <a:prstGeom prst="rect">
            <a:avLst/>
          </a:prstGeom>
          <a:ln w="25400"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9F3AAF-D415-46D9-90EC-7379B648B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33" y="2186847"/>
            <a:ext cx="3554074" cy="3232438"/>
          </a:xfrm>
          <a:prstGeom prst="rect">
            <a:avLst/>
          </a:prstGeom>
          <a:ln w="25400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60842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9268BC-B69E-4EF5-B281-E2642DAEA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1168"/>
            <a:ext cx="12192000" cy="587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77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BDD55A-CF10-41F8-9D8C-08B3AB5A3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76" y="2270727"/>
            <a:ext cx="5544324" cy="3629532"/>
          </a:xfrm>
          <a:prstGeom prst="rect">
            <a:avLst/>
          </a:prstGeom>
          <a:ln w="25400"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0A6A85-1E07-4EDD-8A53-12095DE54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205" y="1727727"/>
            <a:ext cx="4544059" cy="4172532"/>
          </a:xfrm>
          <a:prstGeom prst="rect">
            <a:avLst/>
          </a:prstGeom>
          <a:ln w="25400">
            <a:solidFill>
              <a:schemeClr val="bg2">
                <a:lumMod val="75000"/>
              </a:schemeClr>
            </a:solidFill>
          </a:ln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E339700-4603-40CE-99E6-2D6D402D431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24" y="406921"/>
            <a:ext cx="8511742" cy="931546"/>
          </a:xfrm>
        </p:spPr>
        <p:txBody>
          <a:bodyPr rtlCol="0">
            <a:noAutofit/>
          </a:bodyPr>
          <a:lstStyle/>
          <a:p>
            <a:r>
              <a:rPr lang="ru-RU" sz="4400" dirty="0">
                <a:latin typeface="Inter Medium" panose="02000503000000020004" pitchFamily="2" charset="0"/>
                <a:ea typeface="Inter Medium" panose="02000503000000020004" pitchFamily="2" charset="0"/>
              </a:rPr>
              <a:t>Реализация </a:t>
            </a:r>
            <a:r>
              <a:rPr lang="ru-RU" dirty="0">
                <a:latin typeface="Inter Medium" panose="02000503000000020004" pitchFamily="2" charset="0"/>
                <a:ea typeface="Inter Medium" panose="02000503000000020004" pitchFamily="2" charset="0"/>
              </a:rPr>
              <a:t>страницы курсов</a:t>
            </a:r>
            <a:endParaRPr lang="ru-RU" sz="4400" dirty="0"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519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539A30-16C2-492F-BB2E-465F55965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3982"/>
            <a:ext cx="12192000" cy="593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82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436AC74-1C5C-4527-B678-95FF5E63D40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24" y="406921"/>
            <a:ext cx="9072430" cy="931546"/>
          </a:xfrm>
        </p:spPr>
        <p:txBody>
          <a:bodyPr rtlCol="0">
            <a:noAutofit/>
          </a:bodyPr>
          <a:lstStyle/>
          <a:p>
            <a:r>
              <a:rPr lang="ru-RU" sz="4400" dirty="0">
                <a:latin typeface="Inter Medium" panose="02000503000000020004" pitchFamily="2" charset="0"/>
                <a:ea typeface="Inter Medium" panose="02000503000000020004" pitchFamily="2" charset="0"/>
              </a:rPr>
              <a:t>Реализация </a:t>
            </a:r>
            <a:r>
              <a:rPr lang="ru-RU" dirty="0">
                <a:latin typeface="Inter Medium" panose="02000503000000020004" pitchFamily="2" charset="0"/>
                <a:ea typeface="Inter Medium" panose="02000503000000020004" pitchFamily="2" charset="0"/>
              </a:rPr>
              <a:t>личного кабинета</a:t>
            </a:r>
            <a:endParaRPr lang="ru-RU" sz="4400" dirty="0"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B1707C-AFAA-4DB6-B555-529FCF2C5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4" y="1338467"/>
            <a:ext cx="7219452" cy="5287108"/>
          </a:xfrm>
          <a:prstGeom prst="rect">
            <a:avLst/>
          </a:prstGeom>
          <a:ln w="25400"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A12504-F208-47CA-B567-21D655C56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240" y="4356014"/>
            <a:ext cx="6096851" cy="2124371"/>
          </a:xfrm>
          <a:prstGeom prst="rect">
            <a:avLst/>
          </a:prstGeom>
          <a:ln w="25400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5266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5D82CE-8BA6-40B8-990A-ED37448FC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800"/>
            <a:ext cx="12192000" cy="59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23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2D0D1B-703B-49BD-AF51-EFA106E99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661" y="485364"/>
            <a:ext cx="7316221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89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3896EA-5FBD-41D3-85A9-15F7899C7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529"/>
            <a:ext cx="12192000" cy="588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4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F0FFEEC-3963-4B4F-BAE9-9C8AA3B3BFF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95" y="503524"/>
            <a:ext cx="8328661" cy="931546"/>
          </a:xfrm>
        </p:spPr>
        <p:txBody>
          <a:bodyPr rtlCol="0">
            <a:noAutofit/>
          </a:bodyPr>
          <a:lstStyle/>
          <a:p>
            <a:pPr rtl="0"/>
            <a:r>
              <a:rPr lang="ru-RU" sz="4400" dirty="0">
                <a:latin typeface="Inter Medium" panose="02000503000000020004" pitchFamily="2" charset="0"/>
                <a:ea typeface="Inter Medium" panose="02000503000000020004" pitchFamily="2" charset="0"/>
              </a:rPr>
              <a:t>Постановка задачи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AF2BF7D-3E95-4043-BA75-D9BAF372CF2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7749" y="2054716"/>
            <a:ext cx="7556501" cy="3592106"/>
          </a:xfrm>
        </p:spPr>
        <p:txBody>
          <a:bodyPr rtlCol="0">
            <a:noAutofit/>
          </a:bodyPr>
          <a:lstStyle/>
          <a:p>
            <a:pPr marL="0" indent="0" rtl="0">
              <a:buNone/>
            </a:pPr>
            <a:r>
              <a:rPr lang="ru-RU" dirty="0">
                <a:latin typeface="Inter" panose="02000503000000020004" pitchFamily="2" charset="0"/>
                <a:ea typeface="Inter" panose="02000503000000020004" pitchFamily="2" charset="0"/>
              </a:rPr>
              <a:t>Целью данного проекта является разработка платформы обучения веб-программированию. Платформа должна предоставлять курсы, которые охватывают все ключевые аспекты веб-программирования, включая HTML, CSS, JavaScript и т.д. Курсы должны быть структурированы таким образом, чтобы подходить как начинающим, так и опытным программистам. </a:t>
            </a:r>
            <a:endParaRPr lang="ru-RU" sz="28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AF7747-6FB3-4697-845D-3CE06922AE28}"/>
              </a:ext>
            </a:extLst>
          </p:cNvPr>
          <p:cNvSpPr txBox="1"/>
          <p:nvPr/>
        </p:nvSpPr>
        <p:spPr>
          <a:xfrm>
            <a:off x="1886951" y="1816070"/>
            <a:ext cx="430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rgbClr val="C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76600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E88024C-2B74-4983-9965-7AA1A269A68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24" y="406921"/>
            <a:ext cx="9072430" cy="931546"/>
          </a:xfrm>
        </p:spPr>
        <p:txBody>
          <a:bodyPr rtlCol="0">
            <a:noAutofit/>
          </a:bodyPr>
          <a:lstStyle/>
          <a:p>
            <a:r>
              <a:rPr lang="ru-RU" sz="4400" dirty="0">
                <a:latin typeface="Inter Medium" panose="02000503000000020004" pitchFamily="2" charset="0"/>
                <a:ea typeface="Inter Medium" panose="02000503000000020004" pitchFamily="2" charset="0"/>
              </a:rPr>
              <a:t>Реализация </a:t>
            </a:r>
            <a:r>
              <a:rPr lang="ru-RU" dirty="0">
                <a:latin typeface="Inter Medium" panose="02000503000000020004" pitchFamily="2" charset="0"/>
                <a:ea typeface="Inter Medium" panose="02000503000000020004" pitchFamily="2" charset="0"/>
              </a:rPr>
              <a:t>уроков</a:t>
            </a:r>
            <a:endParaRPr lang="ru-RU" sz="4400" dirty="0"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97EEF9-2174-423B-A1FF-6AE1BB3B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85" y="2304608"/>
            <a:ext cx="5496692" cy="3238952"/>
          </a:xfrm>
          <a:prstGeom prst="rect">
            <a:avLst/>
          </a:prstGeom>
          <a:ln w="25400"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73DA9C-051D-44A2-BF6C-73F0DFE4C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777" y="1690160"/>
            <a:ext cx="6115904" cy="4467849"/>
          </a:xfrm>
          <a:prstGeom prst="rect">
            <a:avLst/>
          </a:prstGeom>
          <a:ln w="25400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7070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E625478-1EAB-409D-807B-03F20C83E09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24" y="406921"/>
            <a:ext cx="9072430" cy="931546"/>
          </a:xfrm>
        </p:spPr>
        <p:txBody>
          <a:bodyPr rtlCol="0">
            <a:noAutofit/>
          </a:bodyPr>
          <a:lstStyle/>
          <a:p>
            <a:r>
              <a:rPr lang="ru-RU" sz="4400" dirty="0">
                <a:latin typeface="Inter Medium" panose="02000503000000020004" pitchFamily="2" charset="0"/>
                <a:ea typeface="Inter Medium" panose="02000503000000020004" pitchFamily="2" charset="0"/>
              </a:rPr>
              <a:t>Доступ пользователя</a:t>
            </a:r>
          </a:p>
        </p:txBody>
      </p:sp>
      <p:sp>
        <p:nvSpPr>
          <p:cNvPr id="5" name="Текст 16">
            <a:extLst>
              <a:ext uri="{FF2B5EF4-FFF2-40B4-BE49-F238E27FC236}">
                <a16:creationId xmlns:a16="http://schemas.microsoft.com/office/drawing/2014/main" id="{8ADB7D0A-9A0C-4031-A7FB-BC9F5FA717E5}"/>
              </a:ext>
            </a:extLst>
          </p:cNvPr>
          <p:cNvSpPr txBox="1">
            <a:spLocks/>
          </p:cNvSpPr>
          <p:nvPr/>
        </p:nvSpPr>
        <p:spPr>
          <a:xfrm>
            <a:off x="1146349" y="1898754"/>
            <a:ext cx="5431971" cy="2602907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Inter" panose="02000503000000020004" pitchFamily="2" charset="0"/>
                <a:ea typeface="Inter" panose="02000503000000020004" pitchFamily="2" charset="0"/>
              </a:rPr>
              <a:t>Разобьём пользователей информационной системы на две группы: пользователи, которые будут иметь неограниченный и ограниченный тип доступа.</a:t>
            </a:r>
          </a:p>
        </p:txBody>
      </p:sp>
      <p:pic>
        <p:nvPicPr>
          <p:cNvPr id="6" name="Рисунок 18">
            <a:extLst>
              <a:ext uri="{FF2B5EF4-FFF2-40B4-BE49-F238E27FC236}">
                <a16:creationId xmlns:a16="http://schemas.microsoft.com/office/drawing/2014/main" id="{0F5B0163-9242-4C36-9915-DF6948E9A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320" y="3200207"/>
            <a:ext cx="5099596" cy="3082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47DA43-3BC7-422C-BD1B-DA439D202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688" y="1617935"/>
            <a:ext cx="3332860" cy="93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63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6AB86E4-D859-42DF-8318-580E97CA6B2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24" y="406921"/>
            <a:ext cx="9072430" cy="931546"/>
          </a:xfrm>
        </p:spPr>
        <p:txBody>
          <a:bodyPr rtlCol="0">
            <a:noAutofit/>
          </a:bodyPr>
          <a:lstStyle/>
          <a:p>
            <a:r>
              <a:rPr lang="ru-RU" sz="4400" dirty="0">
                <a:latin typeface="Inter Medium" panose="02000503000000020004" pitchFamily="2" charset="0"/>
                <a:ea typeface="Inter Medium" panose="02000503000000020004" pitchFamily="2" charset="0"/>
              </a:rPr>
              <a:t>Заключение</a:t>
            </a:r>
          </a:p>
        </p:txBody>
      </p:sp>
      <p:sp>
        <p:nvSpPr>
          <p:cNvPr id="5" name="Текст 16">
            <a:extLst>
              <a:ext uri="{FF2B5EF4-FFF2-40B4-BE49-F238E27FC236}">
                <a16:creationId xmlns:a16="http://schemas.microsoft.com/office/drawing/2014/main" id="{098AEE04-5720-4462-97C3-11257C18F264}"/>
              </a:ext>
            </a:extLst>
          </p:cNvPr>
          <p:cNvSpPr txBox="1">
            <a:spLocks/>
          </p:cNvSpPr>
          <p:nvPr/>
        </p:nvSpPr>
        <p:spPr>
          <a:xfrm>
            <a:off x="838200" y="1689301"/>
            <a:ext cx="6507480" cy="43129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Inter" panose="02000503000000020004" pitchFamily="2" charset="0"/>
                <a:ea typeface="Inter" panose="02000503000000020004" pitchFamily="2" charset="0"/>
              </a:rPr>
              <a:t>Выполнение этой работы позволило углубить свои знания и навыки в области разработки веб-приложений.</a:t>
            </a:r>
          </a:p>
          <a:p>
            <a:pPr marL="0" indent="0">
              <a:buNone/>
            </a:pPr>
            <a:r>
              <a:rPr lang="ru-RU" dirty="0">
                <a:latin typeface="Inter" panose="02000503000000020004" pitchFamily="2" charset="0"/>
                <a:ea typeface="Inter" panose="02000503000000020004" pitchFamily="2" charset="0"/>
              </a:rPr>
              <a:t>Проект завершился удачно.</a:t>
            </a:r>
          </a:p>
          <a:p>
            <a:pPr marL="0" indent="0">
              <a:buNone/>
            </a:pPr>
            <a:r>
              <a:rPr lang="ru-RU" dirty="0">
                <a:latin typeface="Inter" panose="02000503000000020004" pitchFamily="2" charset="0"/>
                <a:ea typeface="Inter" panose="02000503000000020004" pitchFamily="2" charset="0"/>
              </a:rPr>
              <a:t>Были решены все поставленные задачи, начиная знакомством с предметной областью и заканчивая разработкой самого приложения.</a:t>
            </a:r>
          </a:p>
        </p:txBody>
      </p:sp>
      <p:pic>
        <p:nvPicPr>
          <p:cNvPr id="6" name="Рисунок 9">
            <a:extLst>
              <a:ext uri="{FF2B5EF4-FFF2-40B4-BE49-F238E27FC236}">
                <a16:creationId xmlns:a16="http://schemas.microsoft.com/office/drawing/2014/main" id="{FE9DD633-2693-4461-96C3-00DBA55B5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769" y="3574450"/>
            <a:ext cx="2168769" cy="2157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339385-C1F5-4AA5-A451-FA1C76C4B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443" y="686461"/>
            <a:ext cx="1939893" cy="200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7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8B8DFE8-B58B-44F6-89C7-1EBBBF0C9A9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24" y="406921"/>
            <a:ext cx="8511742" cy="931546"/>
          </a:xfrm>
        </p:spPr>
        <p:txBody>
          <a:bodyPr rtlCol="0">
            <a:noAutofit/>
          </a:bodyPr>
          <a:lstStyle/>
          <a:p>
            <a:r>
              <a:rPr lang="ru-RU" sz="4400" dirty="0">
                <a:latin typeface="Inter Medium" panose="02000503000000020004" pitchFamily="2" charset="0"/>
                <a:ea typeface="Inter Medium" panose="02000503000000020004" pitchFamily="2" charset="0"/>
              </a:rPr>
              <a:t>Инструментальные средства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14B75135-AC3D-4F3E-88E1-00D360CF3E77}"/>
              </a:ext>
            </a:extLst>
          </p:cNvPr>
          <p:cNvSpPr txBox="1">
            <a:spLocks/>
          </p:cNvSpPr>
          <p:nvPr/>
        </p:nvSpPr>
        <p:spPr>
          <a:xfrm>
            <a:off x="866698" y="3938971"/>
            <a:ext cx="1797491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VS Code</a:t>
            </a:r>
          </a:p>
        </p:txBody>
      </p:sp>
      <p:pic>
        <p:nvPicPr>
          <p:cNvPr id="12" name="Рисунок 10">
            <a:extLst>
              <a:ext uri="{FF2B5EF4-FFF2-40B4-BE49-F238E27FC236}">
                <a16:creationId xmlns:a16="http://schemas.microsoft.com/office/drawing/2014/main" id="{D113ECF1-8C03-4EB6-8007-2E4833A74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5879"/>
            <a:ext cx="1854488" cy="1854488"/>
          </a:xfrm>
          <a:prstGeom prst="rect">
            <a:avLst/>
          </a:prstGeom>
        </p:spPr>
      </p:pic>
      <p:pic>
        <p:nvPicPr>
          <p:cNvPr id="13" name="Рисунок 18">
            <a:extLst>
              <a:ext uri="{FF2B5EF4-FFF2-40B4-BE49-F238E27FC236}">
                <a16:creationId xmlns:a16="http://schemas.microsoft.com/office/drawing/2014/main" id="{75680236-28DD-4904-A2F3-D5D1943D1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704" y="1635879"/>
            <a:ext cx="1932992" cy="1854488"/>
          </a:xfrm>
          <a:prstGeom prst="rect">
            <a:avLst/>
          </a:prstGeom>
        </p:spPr>
      </p:pic>
      <p:sp>
        <p:nvSpPr>
          <p:cNvPr id="14" name="Текст 4">
            <a:extLst>
              <a:ext uri="{FF2B5EF4-FFF2-40B4-BE49-F238E27FC236}">
                <a16:creationId xmlns:a16="http://schemas.microsoft.com/office/drawing/2014/main" id="{4FCFDC73-94BF-40F2-BF88-71F460DABA81}"/>
              </a:ext>
            </a:extLst>
          </p:cNvPr>
          <p:cNvSpPr txBox="1">
            <a:spLocks/>
          </p:cNvSpPr>
          <p:nvPr/>
        </p:nvSpPr>
        <p:spPr>
          <a:xfrm>
            <a:off x="9255843" y="3938972"/>
            <a:ext cx="1452714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Figma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83D2D6B-307D-4B5A-8503-4D3AAC32D4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053" y="1635879"/>
            <a:ext cx="1939893" cy="2005679"/>
          </a:xfrm>
          <a:prstGeom prst="rect">
            <a:avLst/>
          </a:prstGeom>
        </p:spPr>
      </p:pic>
      <p:sp>
        <p:nvSpPr>
          <p:cNvPr id="19" name="Объект 2">
            <a:extLst>
              <a:ext uri="{FF2B5EF4-FFF2-40B4-BE49-F238E27FC236}">
                <a16:creationId xmlns:a16="http://schemas.microsoft.com/office/drawing/2014/main" id="{34FC5395-9C4B-4DD2-8231-91DDA01AD281}"/>
              </a:ext>
            </a:extLst>
          </p:cNvPr>
          <p:cNvSpPr txBox="1">
            <a:spLocks/>
          </p:cNvSpPr>
          <p:nvPr/>
        </p:nvSpPr>
        <p:spPr>
          <a:xfrm>
            <a:off x="5061270" y="3938970"/>
            <a:ext cx="1797491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Laravel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B958929-703D-4911-A8F1-A03141B92F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826" y="4103467"/>
            <a:ext cx="3964347" cy="264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4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1692277-3F8C-4CCA-AD5E-7B67A126B5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23" y="406921"/>
            <a:ext cx="10635919" cy="931546"/>
          </a:xfrm>
        </p:spPr>
        <p:txBody>
          <a:bodyPr rtlCol="0">
            <a:noAutofit/>
          </a:bodyPr>
          <a:lstStyle/>
          <a:p>
            <a:r>
              <a:rPr lang="ru-RU" sz="4400" dirty="0">
                <a:latin typeface="Inter Medium" panose="02000503000000020004" pitchFamily="2" charset="0"/>
                <a:ea typeface="Inter Medium" panose="02000503000000020004" pitchFamily="2" charset="0"/>
              </a:rPr>
              <a:t>Основные технологии для создания веб-страниц</a:t>
            </a:r>
          </a:p>
        </p:txBody>
      </p:sp>
      <p:pic>
        <p:nvPicPr>
          <p:cNvPr id="5" name="Рисунок 13">
            <a:extLst>
              <a:ext uri="{FF2B5EF4-FFF2-40B4-BE49-F238E27FC236}">
                <a16:creationId xmlns:a16="http://schemas.microsoft.com/office/drawing/2014/main" id="{2804B611-8D40-4DA9-B5D7-AF51F51E8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154" y="2050377"/>
            <a:ext cx="2757246" cy="2757246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B35CA9B5-45AD-4D02-9F84-BF382D019B84}"/>
              </a:ext>
            </a:extLst>
          </p:cNvPr>
          <p:cNvSpPr txBox="1">
            <a:spLocks/>
          </p:cNvSpPr>
          <p:nvPr/>
        </p:nvSpPr>
        <p:spPr>
          <a:xfrm>
            <a:off x="7482916" y="5154407"/>
            <a:ext cx="1831722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CSS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36AF79-2CC3-4D1D-AADC-1A0448D9E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600" y="2203027"/>
            <a:ext cx="2498995" cy="2451946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CA99DC07-DF34-40DD-9AE7-FC39CE039BDD}"/>
              </a:ext>
            </a:extLst>
          </p:cNvPr>
          <p:cNvSpPr txBox="1">
            <a:spLocks/>
          </p:cNvSpPr>
          <p:nvPr/>
        </p:nvSpPr>
        <p:spPr>
          <a:xfrm>
            <a:off x="2748236" y="5154408"/>
            <a:ext cx="1831722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421157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101052DF-80FC-412B-B7B8-1A3345590B61}"/>
              </a:ext>
            </a:extLst>
          </p:cNvPr>
          <p:cNvSpPr txBox="1">
            <a:spLocks/>
          </p:cNvSpPr>
          <p:nvPr/>
        </p:nvSpPr>
        <p:spPr>
          <a:xfrm>
            <a:off x="2670811" y="4938944"/>
            <a:ext cx="1831722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JavaScript</a:t>
            </a:r>
            <a:endParaRPr lang="ru-RU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5" name="Рисунок 11">
            <a:extLst>
              <a:ext uri="{FF2B5EF4-FFF2-40B4-BE49-F238E27FC236}">
                <a16:creationId xmlns:a16="http://schemas.microsoft.com/office/drawing/2014/main" id="{0B86E9AF-258E-4887-95B2-93657B81D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813" y="2152127"/>
            <a:ext cx="2155719" cy="2155719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5E0BED0-772F-422F-969B-363A8EA438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24" y="406921"/>
            <a:ext cx="8511742" cy="931546"/>
          </a:xfrm>
        </p:spPr>
        <p:txBody>
          <a:bodyPr rtlCol="0">
            <a:noAutofit/>
          </a:bodyPr>
          <a:lstStyle/>
          <a:p>
            <a:r>
              <a:rPr lang="ru-RU" sz="4400" dirty="0">
                <a:latin typeface="Inter Medium" panose="02000503000000020004" pitchFamily="2" charset="0"/>
                <a:ea typeface="Inter Medium" panose="02000503000000020004" pitchFamily="2" charset="0"/>
              </a:rPr>
              <a:t>Языки программирования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1E6041-FC00-4DEF-AF73-A52326CA0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569" y="2753737"/>
            <a:ext cx="190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3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113D8A-B615-447A-9FDB-74501C1E2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091" y="2234040"/>
            <a:ext cx="6429375" cy="2971800"/>
          </a:xfr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EB88230-5CC4-49E1-BE8E-854DE0E30C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24" y="406921"/>
            <a:ext cx="8511742" cy="931546"/>
          </a:xfrm>
        </p:spPr>
        <p:txBody>
          <a:bodyPr rtlCol="0">
            <a:noAutofit/>
          </a:bodyPr>
          <a:lstStyle/>
          <a:p>
            <a:r>
              <a:rPr lang="en-US" dirty="0">
                <a:latin typeface="Inter Medium" panose="02000503000000020004" pitchFamily="2" charset="0"/>
                <a:ea typeface="Inter Medium" panose="02000503000000020004" pitchFamily="2" charset="0"/>
              </a:rPr>
              <a:t>IDEF1x </a:t>
            </a:r>
            <a:r>
              <a:rPr lang="ru-RU" dirty="0">
                <a:latin typeface="Inter Medium" panose="02000503000000020004" pitchFamily="2" charset="0"/>
                <a:ea typeface="Inter Medium" panose="02000503000000020004" pitchFamily="2" charset="0"/>
              </a:rPr>
              <a:t>диаграмма</a:t>
            </a:r>
            <a:endParaRPr lang="ru-RU" sz="4400" dirty="0"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403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AF26A-235D-445A-AA24-16D06A39C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84" y="1221124"/>
            <a:ext cx="4020111" cy="5229955"/>
          </a:xfrm>
          <a:prstGeom prst="rect">
            <a:avLst/>
          </a:prstGeom>
          <a:ln w="25400">
            <a:solidFill>
              <a:schemeClr val="bg2">
                <a:lumMod val="75000"/>
              </a:schemeClr>
            </a:solidFill>
          </a:ln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93C9E99-E442-4156-BC2A-352CC1F9497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24" y="406921"/>
            <a:ext cx="8511742" cy="931546"/>
          </a:xfrm>
        </p:spPr>
        <p:txBody>
          <a:bodyPr rtlCol="0">
            <a:noAutofit/>
          </a:bodyPr>
          <a:lstStyle/>
          <a:p>
            <a:r>
              <a:rPr lang="ru-RU" sz="4400" dirty="0">
                <a:latin typeface="Inter Medium" panose="02000503000000020004" pitchFamily="2" charset="0"/>
                <a:ea typeface="Inter Medium" panose="02000503000000020004" pitchFamily="2" charset="0"/>
              </a:rPr>
              <a:t>Миграции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979D46-AC71-4D65-BCF1-2C3EFBC63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267" y="1678387"/>
            <a:ext cx="5973009" cy="4315427"/>
          </a:xfrm>
          <a:prstGeom prst="rect">
            <a:avLst/>
          </a:prstGeom>
          <a:ln w="25400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54446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FA0F9C-21DB-4A90-9EC1-C4E52EAD0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65" y="1080760"/>
            <a:ext cx="7354326" cy="4696480"/>
          </a:xfrm>
          <a:prstGeom prst="rect">
            <a:avLst/>
          </a:prstGeom>
          <a:ln w="25400"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B92E10-43B3-452E-A492-8F551D285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591" y="1152207"/>
            <a:ext cx="4134427" cy="4553585"/>
          </a:xfrm>
          <a:prstGeom prst="rect">
            <a:avLst/>
          </a:prstGeom>
          <a:ln w="25400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020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C51999B-606C-48FB-A3C8-9721CB5A3AD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24" y="406921"/>
            <a:ext cx="8511742" cy="931546"/>
          </a:xfrm>
        </p:spPr>
        <p:txBody>
          <a:bodyPr rtlCol="0">
            <a:noAutofit/>
          </a:bodyPr>
          <a:lstStyle/>
          <a:p>
            <a:r>
              <a:rPr lang="ru-RU" sz="4400" dirty="0">
                <a:latin typeface="Inter Medium" panose="02000503000000020004" pitchFamily="2" charset="0"/>
                <a:ea typeface="Inter Medium" panose="02000503000000020004" pitchFamily="2" charset="0"/>
              </a:rPr>
              <a:t>Модели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6BB64B-FE86-48EB-AEA1-D970D86A3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774" y="563807"/>
            <a:ext cx="4163006" cy="5887272"/>
          </a:xfrm>
          <a:prstGeom prst="rect">
            <a:avLst/>
          </a:prstGeom>
          <a:ln w="25400"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2A919E-E4A8-45A2-89B9-5021F2207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21" y="1338467"/>
            <a:ext cx="4115374" cy="5325218"/>
          </a:xfrm>
          <a:prstGeom prst="rect">
            <a:avLst/>
          </a:prstGeom>
          <a:ln w="25400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8597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163</Words>
  <Application>Microsoft Office PowerPoint</Application>
  <PresentationFormat>Widescreen</PresentationFormat>
  <Paragraphs>33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Inter</vt:lpstr>
      <vt:lpstr>Inter Medium</vt:lpstr>
      <vt:lpstr>Lilita One</vt:lpstr>
      <vt:lpstr>Office Theme</vt:lpstr>
      <vt:lpstr>eber</vt:lpstr>
      <vt:lpstr>Постановка задачи</vt:lpstr>
      <vt:lpstr>Инструментальные средства</vt:lpstr>
      <vt:lpstr>Основные технологии для создания веб-страниц</vt:lpstr>
      <vt:lpstr>Языки программирования</vt:lpstr>
      <vt:lpstr>IDEF1x диаграмма</vt:lpstr>
      <vt:lpstr>Миграции</vt:lpstr>
      <vt:lpstr>PowerPoint Presentation</vt:lpstr>
      <vt:lpstr>Модели</vt:lpstr>
      <vt:lpstr>PowerPoint Presentation</vt:lpstr>
      <vt:lpstr>Реализация регистрации</vt:lpstr>
      <vt:lpstr>Реализация авторизации</vt:lpstr>
      <vt:lpstr>PowerPoint Presentation</vt:lpstr>
      <vt:lpstr>Реализация страницы курсов</vt:lpstr>
      <vt:lpstr>PowerPoint Presentation</vt:lpstr>
      <vt:lpstr>Реализация личного кабинета</vt:lpstr>
      <vt:lpstr>PowerPoint Presentation</vt:lpstr>
      <vt:lpstr>PowerPoint Presentation</vt:lpstr>
      <vt:lpstr>PowerPoint Presentation</vt:lpstr>
      <vt:lpstr>Реализация уроков</vt:lpstr>
      <vt:lpstr>Доступ пользователя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Кирилл Козырев</dc:creator>
  <cp:lastModifiedBy>Кирилл Козырев</cp:lastModifiedBy>
  <cp:revision>14</cp:revision>
  <dcterms:created xsi:type="dcterms:W3CDTF">2024-05-03T19:23:16Z</dcterms:created>
  <dcterms:modified xsi:type="dcterms:W3CDTF">2024-05-04T00:19:15Z</dcterms:modified>
</cp:coreProperties>
</file>