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слав Кислинский" userId="379920f55b445149" providerId="LiveId" clId="{893EDEDC-C741-4460-BAAA-4D55F989A90A}"/>
    <pc:docChg chg="modSld">
      <pc:chgData name="Владислав Кислинский" userId="379920f55b445149" providerId="LiveId" clId="{893EDEDC-C741-4460-BAAA-4D55F989A90A}" dt="2024-05-09T08:37:28.840" v="3" actId="20577"/>
      <pc:docMkLst>
        <pc:docMk/>
      </pc:docMkLst>
      <pc:sldChg chg="modSp mod">
        <pc:chgData name="Владислав Кислинский" userId="379920f55b445149" providerId="LiveId" clId="{893EDEDC-C741-4460-BAAA-4D55F989A90A}" dt="2024-05-09T08:37:28.840" v="3" actId="20577"/>
        <pc:sldMkLst>
          <pc:docMk/>
          <pc:sldMk cId="3345952470" sldId="260"/>
        </pc:sldMkLst>
        <pc:graphicFrameChg chg="modGraphic">
          <ac:chgData name="Владислав Кислинский" userId="379920f55b445149" providerId="LiveId" clId="{893EDEDC-C741-4460-BAAA-4D55F989A90A}" dt="2024-05-09T08:37:28.840" v="3" actId="20577"/>
          <ac:graphicFrameMkLst>
            <pc:docMk/>
            <pc:sldMk cId="3345952470" sldId="260"/>
            <ac:graphicFrameMk id="4" creationId="{BDCD6581-2134-E46B-51BB-C341BBE1F59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pingdom.com/" TargetMode="External"/><Relationship Id="rId2" Type="http://schemas.openxmlformats.org/officeDocument/2006/relationships/hyperlink" Target="https://parsesite.ru/ru/cost/sez.i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owsershots.org" TargetMode="External"/><Relationship Id="rId4" Type="http://schemas.openxmlformats.org/officeDocument/2006/relationships/hyperlink" Target="https://gtmetrix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7DF7C-D505-4F3F-7BC2-D46794D7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5"/>
            <a:ext cx="9144000" cy="16371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МИНИСТЕРСТВО НАУКИ И ВЫСШЕГО ОБРАЗОВАНИЯ РЕСПУБЛИКИ КАЗАХСТАН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СЕВЕРО-КАЗАХСТАНСКИЙ УНИВЕРСИТЕТ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ИМ. М. КОЗЫБАЕВА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ФАКУЛЬТЕТ ИНЖЕНЕРИИ И ЦИФРОВЫХ ТЕХНОЛОГИЙ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КАФЕДРА "ИНФОРМАЦИОННО-КОММУНИКАЦИОННЫЕ ТЕХНОЛОГИИ"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6A4E8C-4B31-F93B-0B72-D4E01DD4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66"/>
            <a:ext cx="9144000" cy="916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latin typeface="Times New Roman"/>
                <a:cs typeface="Times New Roman"/>
              </a:rPr>
              <a:t>ТВОРЧЕСКИЙ ЭКЗАМЕН</a:t>
            </a:r>
            <a:endParaRPr lang="ru-RU">
              <a:latin typeface="Calibri" panose="020F0502020204030204"/>
              <a:cs typeface="Calibri" panose="020F0502020204030204"/>
            </a:endParaRPr>
          </a:p>
          <a:p>
            <a:r>
              <a:rPr lang="ru-RU" sz="1800">
                <a:latin typeface="Times New Roman"/>
                <a:cs typeface="Times New Roman"/>
              </a:rPr>
              <a:t>ПО ДИСЦИПЛИНЕ "ПРОТОКОЛЫ И ИНТЕРФЕЙСЫ КОМПЬЮТЕРНЫХ СИСТЕМ"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1E3A6-072B-703B-243E-11F3EF3DBFEE}"/>
              </a:ext>
            </a:extLst>
          </p:cNvPr>
          <p:cNvSpPr txBox="1"/>
          <p:nvPr/>
        </p:nvSpPr>
        <p:spPr>
          <a:xfrm>
            <a:off x="906410" y="4179547"/>
            <a:ext cx="10631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Выполнил: студент группы ИС-22                                                                                           Кислинский В. 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D5493-4737-846D-5D5C-9EE53F3FD1B3}"/>
              </a:ext>
            </a:extLst>
          </p:cNvPr>
          <p:cNvSpPr txBox="1"/>
          <p:nvPr/>
        </p:nvSpPr>
        <p:spPr>
          <a:xfrm>
            <a:off x="5062030" y="6210989"/>
            <a:ext cx="2314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Петропавловск, 2024</a:t>
            </a:r>
            <a:endParaRPr lang="ru-RU"/>
          </a:p>
          <a:p>
            <a:pPr algn="l"/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67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EBF296-206C-360B-3F29-F7A277B0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F43EC3-369A-F797-B854-823548FB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37" y="136525"/>
            <a:ext cx="6928126" cy="62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7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FAA3CE-D368-7794-A8AF-D4FCB744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17" y="770220"/>
            <a:ext cx="4346593" cy="4336069"/>
          </a:xfrm>
          <a:prstGeom prst="rect">
            <a:avLst/>
          </a:prstGeom>
          <a:ln>
            <a:solidFill>
              <a:schemeClr val="tx1">
                <a:alpha val="98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32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FBAB-8903-CBAD-077E-E2DE2A7A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2"/>
            <a:ext cx="10515600" cy="71365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Times New Roman"/>
                <a:cs typeface="Times New Roman"/>
              </a:rPr>
              <a:t>Актуальность проекта</a:t>
            </a:r>
            <a:endParaRPr lang="ru-RU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C095F-277D-D763-664C-42F81534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132"/>
            <a:ext cx="10515600" cy="46608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  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кондитерского магазина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Сладкая жизнь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специализирующегося на продуктах без сахара и глютена, весьма актуален в современном мире, где растет интерес к здоровому образу жизни и правильному питанию. </a:t>
            </a:r>
          </a:p>
          <a:p>
            <a:pPr marL="0" indent="0" algn="just">
              <a:buNone/>
            </a:pP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Спрос на альтернативные продукты для людей с диабетом, целиакией или теми кто просто следит за уровнем сахара и глютена в рационе, постоянно возрастает. Такой магазин может привлечь внимание не только тех, кто имеет диетические ограничения, но и всех, кто стремится к здоровому питанию и выбирает продукты с более натуральным составом.</a:t>
            </a:r>
            <a:endParaRPr lang="ru-RU" sz="2000" dirty="0">
              <a:solidFill>
                <a:srgbClr val="0D0D0D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20CD23-F583-24B1-A4DE-49B63BC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2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3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1417-7006-1E40-6836-4161C6B3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7"/>
            <a:ext cx="10515600" cy="840652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Times New Roman"/>
              </a:rPr>
              <a:t>2. Цель и задачи проекта</a:t>
            </a:r>
            <a:endParaRPr lang="ru-RU" dirty="0">
              <a:cs typeface="Calibri Light" panose="020F03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063E1-2F80-93C1-03F1-DA715D6E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3</a:t>
            </a:fld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EC801-B6B6-99D1-B7C3-FF80448FFEF9}"/>
              </a:ext>
            </a:extLst>
          </p:cNvPr>
          <p:cNvSpPr txBox="1"/>
          <p:nvPr/>
        </p:nvSpPr>
        <p:spPr>
          <a:xfrm>
            <a:off x="832670" y="1158363"/>
            <a:ext cx="10522973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dirty="0">
                <a:latin typeface="Times New Roman"/>
                <a:cs typeface="Calibri"/>
              </a:rPr>
              <a:t>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 Цель проекта: Разработка </a:t>
            </a:r>
            <a:r>
              <a:rPr lang="ru-RU" sz="2000" dirty="0">
                <a:solidFill>
                  <a:srgbClr val="0D0D0D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кондитерского магазина  нацелена</a:t>
            </a:r>
            <a:r>
              <a:rPr lang="ru-RU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на создание уникального торгового пространства, специализирующегося на продуктах без сахара и глютена</a:t>
            </a:r>
            <a:r>
              <a:rPr lang="ru-RU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0D0D0D"/>
                </a:solidFill>
                <a:latin typeface="Times New Roman"/>
                <a:cs typeface="Calibri"/>
              </a:rPr>
              <a:t> </a:t>
            </a:r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 Задачи проекта: </a:t>
            </a:r>
          </a:p>
          <a:p>
            <a:pPr algn="just"/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  1. 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Сравнительный анализ аналогичных сайтов.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  2. Проектирование пользовательского интерфейса. 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  3. Разработка ментальной карты (схемы) сайта.</a:t>
            </a:r>
          </a:p>
          <a:p>
            <a:pPr algn="just"/>
            <a:r>
              <a:rPr lang="ru-RU" sz="2000" dirty="0">
                <a:latin typeface="Times New Roman"/>
                <a:cs typeface="Times New Roman"/>
              </a:rPr>
              <a:t>  4.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Изучение синтаксиса и применения функций JavaScript.</a:t>
            </a:r>
            <a:endParaRPr lang="ru-RU" dirty="0">
              <a:latin typeface="Times New Roman"/>
              <a:cs typeface="Calibri" panose="020F0502020204030204"/>
            </a:endParaRPr>
          </a:p>
          <a:p>
            <a:pPr algn="just"/>
            <a:r>
              <a:rPr lang="ru-RU" sz="2000" dirty="0">
                <a:latin typeface="Times New Roman"/>
                <a:cs typeface="Times New Roman"/>
              </a:rPr>
              <a:t>  5. Создание диаграммы с использованием библиотеки chart.js.</a:t>
            </a:r>
            <a:endParaRPr lang="ru-RU" dirty="0">
              <a:latin typeface="Calibri" panose="020F0502020204030204"/>
              <a:cs typeface="Calibri"/>
            </a:endParaRPr>
          </a:p>
          <a:p>
            <a:pPr algn="just"/>
            <a:r>
              <a:rPr lang="ru-RU" sz="2000" dirty="0">
                <a:latin typeface="Times New Roman"/>
                <a:cs typeface="Times New Roman"/>
              </a:rPr>
              <a:t>  6. Создание </a:t>
            </a:r>
            <a:r>
              <a:rPr lang="ru-RU" sz="20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обратной связи пользователей.</a:t>
            </a:r>
            <a:endParaRPr lang="ru-RU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92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0"/>
            <a:ext cx="10515600" cy="1094653"/>
          </a:xfrm>
        </p:spPr>
        <p:txBody>
          <a:bodyPr/>
          <a:lstStyle/>
          <a:p>
            <a:pPr algn="just"/>
            <a:r>
              <a:rPr lang="ru-RU" sz="2400" dirty="0">
                <a:latin typeface="Times New Roman"/>
                <a:cs typeface="Calibri Light"/>
              </a:rPr>
              <a:t>  3. П</a:t>
            </a:r>
            <a:r>
              <a:rPr lang="ru-RU" sz="2400" dirty="0">
                <a:latin typeface="Times New Roman"/>
                <a:cs typeface="Times New Roman"/>
              </a:rPr>
              <a:t>рактическая значимость</a:t>
            </a:r>
            <a:endParaRPr lang="ru-RU" sz="2400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55C49-9AFD-24F0-3770-04DA5EBE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19"/>
            <a:ext cx="10515600" cy="497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Забота о здоровье: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Для людей, страдающих от диабета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продукты без сахара и глютена являются жизненно важными, поскольку помогают им избежать негативных последствий употребления этих компонентов.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Диетическое питание: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Продукты без сахара и глютена широко используются в диетическом питании для контроля уровня глюкозы в крови, поддержания здорового веса и общего благополучия.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выбора: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Предоставление альтернативных продуктов без сахара и глютена расширяет выбор потребителей, включая тех, кто ищет здоровые или диетические варианты в питании.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Популяризация здорового образа жизни:</a:t>
            </a:r>
            <a:r>
              <a:rPr lang="ru-RU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Повышение осведомленности о продуктах без сахара и глютена способствует популяризации здорового образа жизни и ведения правильного питания, что может сократить риск развития многих хронических заболеваний.</a:t>
            </a:r>
          </a:p>
          <a:p>
            <a:pPr marL="0" indent="0" algn="just">
              <a:buNone/>
            </a:pPr>
            <a:endParaRPr lang="ru-RU" sz="2000" dirty="0">
              <a:latin typeface="Times New Roman"/>
              <a:cs typeface="Calibri" panose="020F05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48405F-6AC1-F429-1BD9-F1D23209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4</a:t>
            </a:fld>
            <a:endParaRPr lang="ru-RU" sz="140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99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243840"/>
            <a:ext cx="10510520" cy="664680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4. С</a:t>
            </a:r>
            <a:r>
              <a:rPr lang="ru-RU" sz="2400" dirty="0">
                <a:latin typeface="Times New Roman"/>
                <a:cs typeface="Times New Roman"/>
              </a:rPr>
              <a:t>равнительный анализ аналогичных проектов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4EFDE5-E0E1-2769-D429-5C1DE345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5</a:t>
            </a:fld>
            <a:endParaRPr lang="ru-RU" sz="1400">
              <a:latin typeface="Times New Roman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DCD6581-2134-E46B-51BB-C341BBE1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60642"/>
              </p:ext>
            </p:extLst>
          </p:nvPr>
        </p:nvGraphicFramePr>
        <p:xfrm>
          <a:off x="843280" y="807989"/>
          <a:ext cx="10165080" cy="533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8">
                  <a:extLst>
                    <a:ext uri="{9D8B030D-6E8A-4147-A177-3AD203B41FA5}">
                      <a16:colId xmlns:a16="http://schemas.microsoft.com/office/drawing/2014/main" val="314961353"/>
                    </a:ext>
                  </a:extLst>
                </a:gridCol>
                <a:gridCol w="2662232">
                  <a:extLst>
                    <a:ext uri="{9D8B030D-6E8A-4147-A177-3AD203B41FA5}">
                      <a16:colId xmlns:a16="http://schemas.microsoft.com/office/drawing/2014/main" val="520151094"/>
                    </a:ext>
                  </a:extLst>
                </a:gridCol>
                <a:gridCol w="2901693">
                  <a:extLst>
                    <a:ext uri="{9D8B030D-6E8A-4147-A177-3AD203B41FA5}">
                      <a16:colId xmlns:a16="http://schemas.microsoft.com/office/drawing/2014/main" val="4171031481"/>
                    </a:ext>
                  </a:extLst>
                </a:gridCol>
                <a:gridCol w="2790847">
                  <a:extLst>
                    <a:ext uri="{9D8B030D-6E8A-4147-A177-3AD203B41FA5}">
                      <a16:colId xmlns:a16="http://schemas.microsoft.com/office/drawing/2014/main" val="2706636345"/>
                    </a:ext>
                  </a:extLst>
                </a:gridCol>
              </a:tblGrid>
              <a:tr h="314430"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Характеристика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/>
                        </a:rPr>
                        <a:t>Сайт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96708"/>
                  </a:ext>
                </a:extLst>
              </a:tr>
              <a:tr h="3430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Поварёнок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ID" sz="1400" dirty="0" err="1">
                          <a:latin typeface="Times New Roman"/>
                        </a:rPr>
                        <a:t>Mrkonditer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Allrecipes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18955"/>
                  </a:ext>
                </a:extLst>
              </a:tr>
              <a:tr h="365943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dirty="0">
                          <a:latin typeface="Times New Roman"/>
                        </a:rPr>
                        <a:t>Целевая аудитория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dirty="0">
                          <a:latin typeface="Times New Roman"/>
                        </a:rPr>
                        <a:t>14+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dirty="0">
                          <a:latin typeface="Times New Roman"/>
                        </a:rPr>
                        <a:t>16+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dirty="0">
                          <a:latin typeface="Times New Roman"/>
                        </a:rPr>
                        <a:t>16+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78892"/>
                  </a:ext>
                </a:extLst>
              </a:tr>
              <a:tr h="122913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Сервисы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Поиск, форма обратной связи, ссылки-баннеры, переходы на другие сервисы или сайты, регистрация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Поиск, форма обратной связи, ссылки-баннеры, переходы на другие сервисы или сайты, регистрация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>
                        <a:buNone/>
                      </a:pP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оиск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форма обратной связи, ссылки-баннеры, переходы на другие сервисы или сайты, регистрация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01304"/>
                  </a:ext>
                </a:extLst>
              </a:tr>
              <a:tr h="543107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Навигация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87190"/>
                  </a:ext>
                </a:extLst>
              </a:tr>
              <a:tr h="543107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Логотип и его тип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соответствует тематике, эмблема и надпись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соответствует тематике, эмблема и надпись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соответствует тематике, эмблема и надпись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8306"/>
                  </a:ext>
                </a:extLst>
              </a:tr>
              <a:tr h="543107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Коэффициент привлекательности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9/10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8/10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69783"/>
                  </a:ext>
                </a:extLst>
              </a:tr>
              <a:tr h="543107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Адаптивность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5519"/>
                  </a:ext>
                </a:extLst>
              </a:tr>
              <a:tr h="543107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Производительность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64/100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78/100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79/100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3690"/>
                  </a:ext>
                </a:extLst>
              </a:tr>
              <a:tr h="365943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Скорость загрузки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13,8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5,4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/>
                        </a:rPr>
                        <a:t>9,2 сек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89185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89EF7E-20E2-7168-89A5-2EB1B8FF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5" t="-15367" r="-14799" b="-5457"/>
          <a:stretch/>
        </p:blipFill>
        <p:spPr>
          <a:xfrm>
            <a:off x="9656134" y="1158746"/>
            <a:ext cx="818826" cy="2936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233A6E-32EA-B13B-1D5B-A0F76197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1" y="1138426"/>
            <a:ext cx="458465" cy="3124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BB2C4B-2DAB-0714-7AF5-0AE2047CF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585" y="1140333"/>
            <a:ext cx="921622" cy="3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603C-6E4B-EE26-8F6A-2FA18F7D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7" y="315964"/>
            <a:ext cx="10245213" cy="352553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/>
                <a:cs typeface="Calibri Light"/>
              </a:rPr>
              <a:t>Сервисы</a:t>
            </a: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400" dirty="0">
                <a:latin typeface="Times New Roman"/>
                <a:cs typeface="Calibri Light"/>
              </a:rPr>
            </a:br>
            <a:r>
              <a:rPr lang="ru-RU" sz="2400" dirty="0">
                <a:latin typeface="Times New Roman"/>
                <a:cs typeface="Times New Roman"/>
              </a:rPr>
              <a:t>Коэффициент привлекательности сайта: </a:t>
            </a:r>
            <a:r>
              <a:rPr lang="ru-RU" sz="2400" u="sng" dirty="0">
                <a:latin typeface="Times New Roman"/>
                <a:cs typeface="Times New Roman"/>
                <a:hlinkClick r:id="rId2"/>
              </a:rPr>
              <a:t>https://parsesite.ru/ru/cost/sez.im</a:t>
            </a:r>
            <a:endParaRPr lang="ru-RU" sz="2400" dirty="0">
              <a:latin typeface="Times New Roman"/>
              <a:cs typeface="Times New Roman"/>
            </a:endParaRPr>
          </a:p>
          <a:p>
            <a:pPr algn="just"/>
            <a:r>
              <a:rPr lang="ru-RU" sz="2400" dirty="0">
                <a:latin typeface="Times New Roman"/>
                <a:cs typeface="Times New Roman"/>
              </a:rPr>
              <a:t>Производительность: </a:t>
            </a:r>
            <a:r>
              <a:rPr lang="ru-RU" sz="2400" u="sng" dirty="0">
                <a:latin typeface="Times New Roman"/>
                <a:cs typeface="Times New Roman"/>
                <a:hlinkClick r:id="rId3"/>
              </a:rPr>
              <a:t>https://tools.pingdom.com/</a:t>
            </a:r>
            <a:r>
              <a:rPr lang="ru-RU" sz="2400" dirty="0">
                <a:latin typeface="Times New Roman"/>
                <a:cs typeface="Times New Roman"/>
              </a:rPr>
              <a:t> </a:t>
            </a:r>
          </a:p>
          <a:p>
            <a:r>
              <a:rPr lang="ru-RU" sz="2400" dirty="0">
                <a:latin typeface="Times New Roman"/>
                <a:cs typeface="Calibri Light"/>
              </a:rPr>
              <a:t>Скорость загрузки: </a:t>
            </a:r>
            <a:r>
              <a:rPr lang="ru-RU" sz="2400" dirty="0">
                <a:latin typeface="Times New Roman"/>
                <a:ea typeface="+mj-lt"/>
                <a:cs typeface="+mj-lt"/>
                <a:hlinkClick r:id="rId4"/>
              </a:rPr>
              <a:t>https://gtmetrix.com</a:t>
            </a:r>
            <a:br>
              <a:rPr lang="ru-RU" sz="2400" dirty="0">
                <a:latin typeface="Times New Roman"/>
                <a:ea typeface="+mj-lt"/>
                <a:cs typeface="+mj-lt"/>
              </a:rPr>
            </a:br>
            <a:r>
              <a:rPr lang="ru-RU" sz="2400" dirty="0">
                <a:latin typeface="Times New Roman"/>
                <a:ea typeface="+mj-lt"/>
                <a:cs typeface="+mj-lt"/>
              </a:rPr>
              <a:t>Кросс-</a:t>
            </a:r>
            <a:r>
              <a:rPr lang="ru-RU" sz="2400" dirty="0" err="1">
                <a:latin typeface="Times New Roman"/>
                <a:ea typeface="+mj-lt"/>
                <a:cs typeface="+mj-lt"/>
              </a:rPr>
              <a:t>браузерность</a:t>
            </a:r>
            <a:r>
              <a:rPr lang="ru-RU" sz="2400" dirty="0">
                <a:latin typeface="Times New Roman"/>
                <a:ea typeface="+mj-lt"/>
                <a:cs typeface="+mj-lt"/>
              </a:rPr>
              <a:t>: </a:t>
            </a:r>
            <a:r>
              <a:rPr lang="ru-RU" sz="2400" dirty="0">
                <a:latin typeface="Times New Roman"/>
                <a:ea typeface="+mj-lt"/>
                <a:cs typeface="+mj-lt"/>
                <a:hlinkClick r:id="rId5"/>
              </a:rPr>
              <a:t>http://browsershots.org</a:t>
            </a:r>
            <a:r>
              <a:rPr lang="ru-RU" sz="2400" dirty="0">
                <a:latin typeface="Times New Roman"/>
                <a:ea typeface="+mj-lt"/>
                <a:cs typeface="+mj-lt"/>
              </a:rPr>
              <a:t>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B80882-040B-40E3-1415-0D8ABA74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6</a:t>
            </a:fld>
            <a:endParaRPr 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7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0" y="346025"/>
            <a:ext cx="10449560" cy="755845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5. С</a:t>
            </a:r>
            <a:r>
              <a:rPr lang="ru-RU" sz="2400" dirty="0">
                <a:latin typeface="Times New Roman"/>
                <a:cs typeface="Times New Roman"/>
              </a:rPr>
              <a:t>труктурная схема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107DE6-213C-9EC0-69B5-AF5A3BD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smtClean="0">
                <a:latin typeface="Times New Roman"/>
                <a:cs typeface="Times New Roman"/>
              </a:rPr>
              <a:t>7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9856C64-0CD1-A2BE-54CD-40A683C3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632" y="960336"/>
            <a:ext cx="6145234" cy="4781703"/>
          </a:xfrm>
        </p:spPr>
      </p:pic>
    </p:spTree>
    <p:extLst>
      <p:ext uri="{BB962C8B-B14F-4D97-AF65-F5344CB8AC3E}">
        <p14:creationId xmlns:p14="http://schemas.microsoft.com/office/powerpoint/2010/main" val="29432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6. С</a:t>
            </a:r>
            <a:r>
              <a:rPr lang="ru-RU" sz="2400" dirty="0">
                <a:latin typeface="Times New Roman"/>
                <a:cs typeface="Times New Roman"/>
              </a:rPr>
              <a:t>крины основных интерфейсов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0A1189-7BD3-DC83-FFB7-DBF8C27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8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67B394-C87E-89F8-191D-F5E1A7FC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9" y="1101870"/>
            <a:ext cx="4686283" cy="47132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8472A1-F572-4B1B-C12F-2BC0D4CE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9" y="1200633"/>
            <a:ext cx="3499946" cy="44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E4A94-2F25-0092-AD33-44E58E5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8910DF-6F73-2E3B-DC29-84A5985F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72" y="388586"/>
            <a:ext cx="9036899" cy="596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563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Актуальность проекта</vt:lpstr>
      <vt:lpstr>2. Цель и задачи проекта</vt:lpstr>
      <vt:lpstr>  3. Практическая значимость</vt:lpstr>
      <vt:lpstr>4. Сравнительный анализ аналогичных проектов</vt:lpstr>
      <vt:lpstr>Сервисы     Коэффициент привлекательности сайта: https://parsesite.ru/ru/cost/sez.im Производительность: https://tools.pingdom.com/  Скорость загрузки: https://gtmetrix.com Кросс-браузерность: http://browsershots.org </vt:lpstr>
      <vt:lpstr>5. Структурная схема</vt:lpstr>
      <vt:lpstr>6. Скрины основных интерфейсов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Владислав Кислинский</cp:lastModifiedBy>
  <cp:revision>286</cp:revision>
  <dcterms:created xsi:type="dcterms:W3CDTF">2013-07-15T20:26:40Z</dcterms:created>
  <dcterms:modified xsi:type="dcterms:W3CDTF">2024-05-09T08:37:31Z</dcterms:modified>
</cp:coreProperties>
</file>