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8" r:id="rId11"/>
    <p:sldId id="269" r:id="rId12"/>
    <p:sldId id="270" r:id="rId13"/>
    <p:sldId id="262" r:id="rId14"/>
    <p:sldId id="267" r:id="rId15"/>
    <p:sldId id="263" r:id="rId16"/>
    <p:sldId id="271" r:id="rId17"/>
    <p:sldId id="264" r:id="rId18"/>
    <p:sldId id="274" r:id="rId19"/>
    <p:sldId id="27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470-7298-4BFB-A223-320E9E4F09C2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AE7-C7F0-4A35-B3F3-D8CC9CD7A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91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470-7298-4BFB-A223-320E9E4F09C2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AE7-C7F0-4A35-B3F3-D8CC9CD7A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88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470-7298-4BFB-A223-320E9E4F09C2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AE7-C7F0-4A35-B3F3-D8CC9CD7A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424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470-7298-4BFB-A223-320E9E4F09C2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AE7-C7F0-4A35-B3F3-D8CC9CD7A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597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470-7298-4BFB-A223-320E9E4F09C2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AE7-C7F0-4A35-B3F3-D8CC9CD7A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364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470-7298-4BFB-A223-320E9E4F09C2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AE7-C7F0-4A35-B3F3-D8CC9CD7A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610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470-7298-4BFB-A223-320E9E4F09C2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AE7-C7F0-4A35-B3F3-D8CC9CD7A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111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470-7298-4BFB-A223-320E9E4F09C2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AE7-C7F0-4A35-B3F3-D8CC9CD7A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971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470-7298-4BFB-A223-320E9E4F09C2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AE7-C7F0-4A35-B3F3-D8CC9CD7A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1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470-7298-4BFB-A223-320E9E4F09C2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AE7-C7F0-4A35-B3F3-D8CC9CD7A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21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470-7298-4BFB-A223-320E9E4F09C2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AE7-C7F0-4A35-B3F3-D8CC9CD7A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69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470-7298-4BFB-A223-320E9E4F09C2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AE7-C7F0-4A35-B3F3-D8CC9CD7A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4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470-7298-4BFB-A223-320E9E4F09C2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AE7-C7F0-4A35-B3F3-D8CC9CD7A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7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470-7298-4BFB-A223-320E9E4F09C2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AE7-C7F0-4A35-B3F3-D8CC9CD7A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35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470-7298-4BFB-A223-320E9E4F09C2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AE7-C7F0-4A35-B3F3-D8CC9CD7A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42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0470-7298-4BFB-A223-320E9E4F09C2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B0AE7-C7F0-4A35-B3F3-D8CC9CD7A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5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46B0470-7298-4BFB-A223-320E9E4F09C2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73B0AE7-C7F0-4A35-B3F3-D8CC9CD7A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77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46B0470-7298-4BFB-A223-320E9E4F09C2}" type="datetimeFigureOut">
              <a:rPr lang="ru-RU" smtClean="0"/>
              <a:t>26.12.2023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73B0AE7-C7F0-4A35-B3F3-D8CC9CD7A6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253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Обучающиеся системы.</a:t>
            </a:r>
            <a:br>
              <a:rPr lang="ru-RU" dirty="0" smtClean="0"/>
            </a:br>
            <a:r>
              <a:rPr lang="ru-RU" dirty="0" smtClean="0"/>
              <a:t>Нейронные сети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20495"/>
            <a:ext cx="9112898" cy="2210934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Работу выполнил студент 449 группы 4 курса</a:t>
            </a:r>
          </a:p>
          <a:p>
            <a:pPr algn="r"/>
            <a:r>
              <a:rPr lang="ru-RU" dirty="0"/>
              <a:t>о</a:t>
            </a:r>
            <a:r>
              <a:rPr lang="ru-RU" dirty="0" smtClean="0"/>
              <a:t>чной формы обучения</a:t>
            </a:r>
          </a:p>
          <a:p>
            <a:pPr algn="r"/>
            <a:r>
              <a:rPr lang="ru-RU" dirty="0" smtClean="0"/>
              <a:t> института </a:t>
            </a:r>
            <a:r>
              <a:rPr lang="ru-RU" dirty="0" err="1" smtClean="0"/>
              <a:t>ИСиКТ</a:t>
            </a:r>
            <a:endParaRPr lang="ru-RU" dirty="0"/>
          </a:p>
          <a:p>
            <a:pPr algn="r"/>
            <a:r>
              <a:rPr lang="ru-RU" dirty="0" smtClean="0"/>
              <a:t>Семёнов Кирилл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82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79918"/>
            <a:ext cx="9905998" cy="1170992"/>
          </a:xfrm>
        </p:spPr>
        <p:txBody>
          <a:bodyPr/>
          <a:lstStyle/>
          <a:p>
            <a:r>
              <a:rPr lang="ru-RU" dirty="0" smtClean="0"/>
              <a:t>Нейрон смещения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5542384"/>
            <a:ext cx="5772571" cy="276808"/>
          </a:xfrm>
        </p:spPr>
        <p:txBody>
          <a:bodyPr>
            <a:normAutofit fontScale="70000" lnSpcReduction="20000"/>
          </a:bodyPr>
          <a:lstStyle/>
          <a:p>
            <a:endParaRPr lang="ru-RU" dirty="0"/>
          </a:p>
        </p:txBody>
      </p:sp>
      <p:pic>
        <p:nvPicPr>
          <p:cNvPr id="3074" name="Picture 2" descr="Многослойные перцептрон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599" y="1294006"/>
            <a:ext cx="9953625" cy="49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02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13" y="609600"/>
            <a:ext cx="10744767" cy="580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426720"/>
            <a:ext cx="9905998" cy="1061720"/>
          </a:xfrm>
        </p:spPr>
        <p:txBody>
          <a:bodyPr/>
          <a:lstStyle/>
          <a:p>
            <a:r>
              <a:rPr lang="ru-RU" dirty="0" smtClean="0"/>
              <a:t>Функция потерь и оптимизация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90392" y="5542281"/>
            <a:ext cx="3320368" cy="1016000"/>
          </a:xfrm>
        </p:spPr>
        <p:txBody>
          <a:bodyPr/>
          <a:lstStyle/>
          <a:p>
            <a:r>
              <a:rPr lang="ru-RU" dirty="0" smtClean="0"/>
              <a:t>Функция потерь </a:t>
            </a:r>
            <a:r>
              <a:rPr lang="en-US" dirty="0" smtClean="0"/>
              <a:t>MSE</a:t>
            </a:r>
            <a:endParaRPr lang="ru-RU" dirty="0"/>
          </a:p>
        </p:txBody>
      </p:sp>
      <p:pic>
        <p:nvPicPr>
          <p:cNvPr id="4" name="Рисунок 3" descr="machine learning - Why COST FUNCTION AND MSE IS CALLED THE SAME? - Data  Science Stack Exchang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" y="1488440"/>
            <a:ext cx="5662978" cy="4008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 descr="https://robotdreams.cc/ckeditor/blog/331-gradiyentniy-spusk-algoritm-ta-priklad-na-python/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297" y="1488441"/>
            <a:ext cx="5679440" cy="400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7099004" y="5542281"/>
            <a:ext cx="3948407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Градиентный спуск(алгоритм оптимизации ф-</a:t>
            </a:r>
            <a:r>
              <a:rPr lang="ru-RU" dirty="0" err="1" smtClean="0"/>
              <a:t>ии</a:t>
            </a:r>
            <a:r>
              <a:rPr lang="ru-RU" dirty="0" smtClean="0"/>
              <a:t> потерь)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1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5962" y="214853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Алгоритм обратного распространения ошибки</a:t>
            </a:r>
            <a:endParaRPr lang="ru-RU" sz="4000" dirty="0"/>
          </a:p>
        </p:txBody>
      </p:sp>
      <p:pic>
        <p:nvPicPr>
          <p:cNvPr id="5" name="Объект 4" descr="Neural Networks: The Backpropagation algorithm in a picture -  DataScienceCentral.com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760" y="1540416"/>
            <a:ext cx="6611467" cy="49724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53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2587" y="251927"/>
            <a:ext cx="9905998" cy="1450910"/>
          </a:xfrm>
        </p:spPr>
        <p:txBody>
          <a:bodyPr/>
          <a:lstStyle/>
          <a:p>
            <a:r>
              <a:rPr lang="en-US" dirty="0" smtClean="0"/>
              <a:t>Forward </a:t>
            </a:r>
            <a:r>
              <a:rPr lang="ru-RU" dirty="0" smtClean="0"/>
              <a:t>и </a:t>
            </a:r>
            <a:r>
              <a:rPr lang="en-US" dirty="0" smtClean="0"/>
              <a:t>back propagation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330" y="1498205"/>
            <a:ext cx="6951307" cy="4836749"/>
          </a:xfrm>
        </p:spPr>
      </p:pic>
    </p:spTree>
    <p:extLst>
      <p:ext uri="{BB962C8B-B14F-4D97-AF65-F5344CB8AC3E}">
        <p14:creationId xmlns:p14="http://schemas.microsoft.com/office/powerpoint/2010/main" val="90831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70971"/>
            <a:ext cx="9905998" cy="1905000"/>
          </a:xfrm>
        </p:spPr>
        <p:txBody>
          <a:bodyPr/>
          <a:lstStyle/>
          <a:p>
            <a:r>
              <a:rPr lang="ru-RU" dirty="0" err="1" smtClean="0"/>
              <a:t>Свёрточные</a:t>
            </a:r>
            <a:r>
              <a:rPr lang="ru-RU" dirty="0" smtClean="0"/>
              <a:t> </a:t>
            </a:r>
            <a:r>
              <a:rPr lang="ru-RU" dirty="0" err="1" smtClean="0"/>
              <a:t>нейросети</a:t>
            </a:r>
            <a:endParaRPr lang="ru-RU" dirty="0"/>
          </a:p>
        </p:txBody>
      </p:sp>
      <p:pic>
        <p:nvPicPr>
          <p:cNvPr id="4" name="Объект 3" descr="https://habrastorage.org/r/w1560/getpro/habr/post_images/d45/f30/a26/d45f30a26e57d437828f90567867c96f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559" y="2545230"/>
            <a:ext cx="541972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https://habrastorage.org/r/w1560/getpro/habr/post_images/2da/120/014/2da120014faf76c47fa4294c7206e29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" y="2094697"/>
            <a:ext cx="5760085" cy="28251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83689" y="5407798"/>
            <a:ext cx="566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Классическая нейронная сеть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721846" y="5407798"/>
            <a:ext cx="44095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err="1" smtClean="0"/>
              <a:t>Свёрточная</a:t>
            </a:r>
            <a:r>
              <a:rPr lang="ru-RU" sz="2800" dirty="0" smtClean="0"/>
              <a:t> нейронная сеть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188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65759"/>
            <a:ext cx="9905998" cy="1905000"/>
          </a:xfrm>
        </p:spPr>
        <p:txBody>
          <a:bodyPr/>
          <a:lstStyle/>
          <a:p>
            <a:r>
              <a:rPr lang="ru-RU" dirty="0" smtClean="0"/>
              <a:t>Визуализация работы </a:t>
            </a:r>
            <a:r>
              <a:rPr lang="ru-RU" dirty="0" err="1" smtClean="0"/>
              <a:t>сверточной</a:t>
            </a:r>
            <a:r>
              <a:rPr lang="ru-RU" dirty="0"/>
              <a:t> </a:t>
            </a:r>
            <a:r>
              <a:rPr lang="ru-RU" dirty="0" smtClean="0"/>
              <a:t>нейронной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Свёрточные нейронные сети — надежда и опора генеративного ИИ / Offсян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6" y="2331719"/>
            <a:ext cx="11243732" cy="37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75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5552" y="225425"/>
            <a:ext cx="9905998" cy="1905000"/>
          </a:xfrm>
        </p:spPr>
        <p:txBody>
          <a:bodyPr/>
          <a:lstStyle/>
          <a:p>
            <a:r>
              <a:rPr lang="ru-RU" dirty="0" smtClean="0"/>
              <a:t>Применение </a:t>
            </a:r>
            <a:r>
              <a:rPr lang="ru-RU" dirty="0" err="1" smtClean="0"/>
              <a:t>нейросети</a:t>
            </a:r>
            <a:r>
              <a:rPr lang="ru-RU" dirty="0" smtClean="0"/>
              <a:t> на примере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674" y="1475874"/>
            <a:ext cx="3609473" cy="5133473"/>
          </a:xfrm>
        </p:spPr>
        <p:txBody>
          <a:bodyPr>
            <a:normAutofit/>
          </a:bodyPr>
          <a:lstStyle/>
          <a:p>
            <a:r>
              <a:rPr lang="ru-RU" dirty="0" smtClean="0"/>
              <a:t>У нас есть изображение синей футболки.</a:t>
            </a:r>
          </a:p>
          <a:p>
            <a:r>
              <a:rPr lang="ru-RU" dirty="0" smtClean="0"/>
              <a:t>Мы обрабатываем его так, чтобы наша </a:t>
            </a:r>
            <a:r>
              <a:rPr lang="ru-RU" dirty="0" err="1" smtClean="0"/>
              <a:t>нейросеть</a:t>
            </a:r>
            <a:r>
              <a:rPr lang="ru-RU" dirty="0" smtClean="0"/>
              <a:t> могла понять, что именно находится на картинке, а затем мы просим её классифицировать объект на картинке.</a:t>
            </a:r>
          </a:p>
          <a:p>
            <a:r>
              <a:rPr lang="ru-RU" dirty="0" smtClean="0"/>
              <a:t>В итоге получаем верный ответ.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098" y="2130425"/>
            <a:ext cx="2381250" cy="27622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144" y="1577433"/>
            <a:ext cx="4521460" cy="386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92359"/>
            <a:ext cx="9905998" cy="1905000"/>
          </a:xfrm>
        </p:spPr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265783"/>
            <a:ext cx="9905998" cy="3124201"/>
          </a:xfrm>
        </p:spPr>
        <p:txBody>
          <a:bodyPr>
            <a:noAutofit/>
          </a:bodyPr>
          <a:lstStyle/>
          <a:p>
            <a:r>
              <a:rPr lang="ru-RU" sz="3200" dirty="0" smtClean="0"/>
              <a:t>Все поставленные в начале презентации цели были достигнуты.</a:t>
            </a:r>
          </a:p>
          <a:p>
            <a:r>
              <a:rPr lang="ru-RU" sz="3200" dirty="0" smtClean="0"/>
              <a:t>Были изучены нейронные сети, способы их применения, принципы работы и разновидности.</a:t>
            </a:r>
          </a:p>
          <a:p>
            <a:r>
              <a:rPr lang="ru-RU" sz="3200" dirty="0" smtClean="0"/>
              <a:t>Более подробно были рассмотрены </a:t>
            </a:r>
            <a:r>
              <a:rPr lang="ru-RU" sz="3200" dirty="0" err="1" smtClean="0"/>
              <a:t>свёрточные</a:t>
            </a:r>
            <a:r>
              <a:rPr lang="ru-RU" sz="3200" dirty="0" smtClean="0"/>
              <a:t> нейронные сети, также был приведён пример, </a:t>
            </a:r>
            <a:r>
              <a:rPr lang="ru-RU" sz="3200" dirty="0" smtClean="0"/>
              <a:t>реализованный </a:t>
            </a:r>
            <a:r>
              <a:rPr lang="ru-RU" sz="3200" dirty="0" smtClean="0"/>
              <a:t>самостоятельно.</a:t>
            </a:r>
          </a:p>
        </p:txBody>
      </p:sp>
    </p:spTree>
    <p:extLst>
      <p:ext uri="{BB962C8B-B14F-4D97-AF65-F5344CB8AC3E}">
        <p14:creationId xmlns:p14="http://schemas.microsoft.com/office/powerpoint/2010/main" val="28695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" y="0"/>
            <a:ext cx="11719560" cy="1905000"/>
          </a:xfrm>
        </p:spPr>
        <p:txBody>
          <a:bodyPr/>
          <a:lstStyle/>
          <a:p>
            <a:r>
              <a:rPr lang="ru-RU" dirty="0" smtClean="0"/>
              <a:t>Спасибо за внимание, задавайте ваши вопросы!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спасибо за внимание волшебный кот наколдует мне пятерку - Memchik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72" y="1328222"/>
            <a:ext cx="7746974" cy="519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презентации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Понять, как и почему появились нейронные сети.</a:t>
            </a:r>
          </a:p>
          <a:p>
            <a:r>
              <a:rPr lang="ru-RU" sz="3200" dirty="0" smtClean="0"/>
              <a:t>Изучить принципы их работы.</a:t>
            </a:r>
          </a:p>
          <a:p>
            <a:r>
              <a:rPr lang="ru-RU" sz="3200" dirty="0" smtClean="0"/>
              <a:t>Познакомиться со </a:t>
            </a:r>
            <a:r>
              <a:rPr lang="ru-RU" sz="3200" dirty="0" err="1" smtClean="0"/>
              <a:t>свёрточными</a:t>
            </a:r>
            <a:r>
              <a:rPr lang="ru-RU" sz="3200" dirty="0" smtClean="0"/>
              <a:t> </a:t>
            </a:r>
            <a:r>
              <a:rPr lang="ru-RU" sz="3200" dirty="0" err="1" smtClean="0"/>
              <a:t>нейросетями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Увидеть их работу на примере.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2665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2" y="502365"/>
            <a:ext cx="9905998" cy="1003041"/>
          </a:xfrm>
        </p:spPr>
        <p:txBody>
          <a:bodyPr/>
          <a:lstStyle/>
          <a:p>
            <a:r>
              <a:rPr lang="ru-RU" dirty="0" smtClean="0"/>
              <a:t>История нейронных сетей.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464592" y="5704115"/>
            <a:ext cx="4702595" cy="737118"/>
          </a:xfrm>
        </p:spPr>
        <p:txBody>
          <a:bodyPr/>
          <a:lstStyle/>
          <a:p>
            <a:r>
              <a:rPr lang="ru-RU" dirty="0" err="1" smtClean="0"/>
              <a:t>Уолтер</a:t>
            </a:r>
            <a:r>
              <a:rPr lang="ru-RU" dirty="0" smtClean="0"/>
              <a:t> </a:t>
            </a:r>
            <a:r>
              <a:rPr lang="ru-RU" dirty="0" err="1" smtClean="0"/>
              <a:t>Питтс</a:t>
            </a:r>
            <a:r>
              <a:rPr lang="ru-RU" dirty="0" smtClean="0"/>
              <a:t> и Уоррен Мак-</a:t>
            </a:r>
            <a:r>
              <a:rPr lang="ru-RU" dirty="0" err="1" smtClean="0"/>
              <a:t>Каллок</a:t>
            </a:r>
            <a:endParaRPr lang="ru-RU" dirty="0"/>
          </a:p>
        </p:txBody>
      </p:sp>
      <p:pic>
        <p:nvPicPr>
          <p:cNvPr id="1028" name="Picture 4" descr="Питтс и МакКалло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311" y="1505406"/>
            <a:ext cx="4071158" cy="428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Розенблатт, Фрэнк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040" y="1505724"/>
            <a:ext cx="3865918" cy="428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4"/>
          <p:cNvSpPr txBox="1">
            <a:spLocks/>
          </p:cNvSpPr>
          <p:nvPr/>
        </p:nvSpPr>
        <p:spPr>
          <a:xfrm>
            <a:off x="2088642" y="5617029"/>
            <a:ext cx="2716713" cy="91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Фрэнк </a:t>
            </a:r>
            <a:r>
              <a:rPr lang="ru-RU" dirty="0" err="1" smtClean="0"/>
              <a:t>Розенблатт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7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2620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Аналогия биологической и искусственной нейронных сетей.</a:t>
            </a:r>
            <a:endParaRPr lang="ru-RU" sz="3200" dirty="0"/>
          </a:p>
        </p:txBody>
      </p:sp>
      <p:pic>
        <p:nvPicPr>
          <p:cNvPr id="4" name="Рисунок 3" descr="Нейронные сети мозга | Знание | Дзен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1" y="2154362"/>
            <a:ext cx="5388142" cy="2969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028" y="1840446"/>
            <a:ext cx="5066699" cy="359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66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9863" y="0"/>
            <a:ext cx="10515600" cy="1325563"/>
          </a:xfrm>
        </p:spPr>
        <p:txBody>
          <a:bodyPr/>
          <a:lstStyle/>
          <a:p>
            <a:r>
              <a:rPr lang="ru-RU" dirty="0" smtClean="0"/>
              <a:t>Области применения нейронных сетей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2" name="Picture 4" descr="Применение искусственного интеллекта в промышленности - Константин Панченк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02" y="1100735"/>
            <a:ext cx="8408122" cy="561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1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Новейшие разработки в области нейронных сетей</a:t>
            </a:r>
            <a:endParaRPr lang="ru-RU" sz="3600" dirty="0"/>
          </a:p>
        </p:txBody>
      </p:sp>
      <p:pic>
        <p:nvPicPr>
          <p:cNvPr id="3074" name="Picture 2" descr="https://www.ixbt.com/img/n1/news/2023/11/6/Screenshot_1_2_larg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17" y="1325563"/>
            <a:ext cx="7838166" cy="527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49290"/>
            <a:ext cx="10515600" cy="1325563"/>
          </a:xfrm>
        </p:spPr>
        <p:txBody>
          <a:bodyPr/>
          <a:lstStyle/>
          <a:p>
            <a:r>
              <a:rPr lang="ru-RU" dirty="0" smtClean="0"/>
              <a:t>Принцип работы нейронных сетей</a:t>
            </a:r>
            <a:endParaRPr lang="ru-RU" dirty="0"/>
          </a:p>
        </p:txBody>
      </p:sp>
      <p:pic>
        <p:nvPicPr>
          <p:cNvPr id="4" name="Объект 3" descr="Структура и принцип работы полносвязных нейронных сетей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222" y="1474853"/>
            <a:ext cx="7449554" cy="4593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99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2123" y="270587"/>
            <a:ext cx="9905998" cy="1394927"/>
          </a:xfrm>
        </p:spPr>
        <p:txBody>
          <a:bodyPr/>
          <a:lstStyle/>
          <a:p>
            <a:r>
              <a:rPr lang="ru-RU" dirty="0" smtClean="0"/>
              <a:t>Вид искусственного нейрона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897" y="1436915"/>
            <a:ext cx="7638449" cy="4988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587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ru-RU" dirty="0" smtClean="0"/>
              <a:t>Активационные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 descr="Стэнфордский курс: лекция 6. Обучение нейросетей, часть 1 | Блог Рег.ру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0" y="1593377"/>
            <a:ext cx="10181144" cy="4575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89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3653</TotalTime>
  <Words>210</Words>
  <Application>Microsoft Office PowerPoint</Application>
  <PresentationFormat>Широкоэкранный</PresentationFormat>
  <Paragraphs>38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Сетка</vt:lpstr>
      <vt:lpstr>Обучающиеся системы. Нейронные сети </vt:lpstr>
      <vt:lpstr>Цели презентации</vt:lpstr>
      <vt:lpstr>История нейронных сетей.</vt:lpstr>
      <vt:lpstr>Аналогия биологической и искусственной нейронных сетей.</vt:lpstr>
      <vt:lpstr>Области применения нейронных сетей</vt:lpstr>
      <vt:lpstr>Новейшие разработки в области нейронных сетей</vt:lpstr>
      <vt:lpstr>Принцип работы нейронных сетей</vt:lpstr>
      <vt:lpstr>Вид искусственного нейрона</vt:lpstr>
      <vt:lpstr>Активационные функции</vt:lpstr>
      <vt:lpstr>Нейрон смещения</vt:lpstr>
      <vt:lpstr>Презентация PowerPoint</vt:lpstr>
      <vt:lpstr>Функция потерь и оптимизация</vt:lpstr>
      <vt:lpstr>Алгоритм обратного распространения ошибки</vt:lpstr>
      <vt:lpstr>Forward и back propagation</vt:lpstr>
      <vt:lpstr>Свёрточные нейросети</vt:lpstr>
      <vt:lpstr>Визуализация работы сверточной нейронной сети</vt:lpstr>
      <vt:lpstr>Применение нейросети на примере</vt:lpstr>
      <vt:lpstr>Вывод</vt:lpstr>
      <vt:lpstr>Спасибо за внимание, задавайте ваши вопросы!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Обучающиеся системы. Нейронные сети </dc:title>
  <dc:creator>Кирилл Семенов</dc:creator>
  <cp:lastModifiedBy>Кирилл Семенов</cp:lastModifiedBy>
  <cp:revision>39</cp:revision>
  <dcterms:created xsi:type="dcterms:W3CDTF">2023-12-19T08:06:36Z</dcterms:created>
  <dcterms:modified xsi:type="dcterms:W3CDTF">2023-12-26T08:10:03Z</dcterms:modified>
</cp:coreProperties>
</file>