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7" r:id="rId3"/>
    <p:sldId id="258" r:id="rId5"/>
    <p:sldId id="265" r:id="rId6"/>
    <p:sldId id="264" r:id="rId7"/>
    <p:sldId id="270" r:id="rId8"/>
    <p:sldId id="259" r:id="rId9"/>
    <p:sldId id="263" r:id="rId10"/>
    <p:sldId id="271" r:id="rId11"/>
    <p:sldId id="262" r:id="rId12"/>
    <p:sldId id="273" r:id="rId13"/>
    <p:sldId id="272" r:id="rId14"/>
    <p:sldId id="274" r:id="rId15"/>
    <p:sldId id="275" r:id="rId16"/>
    <p:sldId id="276" r:id="rId17"/>
    <p:sldId id="278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flipV="1">
            <a:off x="941713" y="-8543"/>
            <a:ext cx="6048672" cy="5225819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9" name="等腰三角形 18"/>
          <p:cNvSpPr/>
          <p:nvPr/>
        </p:nvSpPr>
        <p:spPr>
          <a:xfrm>
            <a:off x="3122224" y="5210628"/>
            <a:ext cx="1687652" cy="1660535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2" name="TextBox 21"/>
          <p:cNvSpPr txBox="1"/>
          <p:nvPr/>
        </p:nvSpPr>
        <p:spPr>
          <a:xfrm>
            <a:off x="6990080" y="2706158"/>
            <a:ext cx="10748433" cy="156845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6400" b="1" dirty="0" smtClean="0">
                <a:solidFill>
                  <a:schemeClr val="bg1"/>
                </a:solidFill>
              </a:rPr>
              <a:t>程序讲解</a:t>
            </a:r>
            <a:endParaRPr lang="zh-CN" altLang="en-US" sz="6400" b="1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47257" y="446227"/>
            <a:ext cx="4416491" cy="3374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0665" b="1" dirty="0" smtClean="0">
                <a:solidFill>
                  <a:schemeClr val="bg1"/>
                </a:solidFill>
                <a:latin typeface="Adobe 繁黑體 Std B" panose="020B0700000000000000" charset="-120"/>
                <a:ea typeface="Adobe 繁黑體 Std B" panose="020B0700000000000000" charset="-120"/>
                <a:cs typeface="Arial" panose="020B0604020202020204" pitchFamily="34" charset="0"/>
              </a:rPr>
              <a:t>别踩</a:t>
            </a:r>
            <a:endParaRPr lang="zh-CN" sz="10665" b="1" dirty="0" smtClean="0">
              <a:solidFill>
                <a:schemeClr val="bg1"/>
              </a:solidFill>
              <a:latin typeface="Adobe 繁黑體 Std B" panose="020B0700000000000000" charset="-120"/>
              <a:ea typeface="Adobe 繁黑體 Std B" panose="020B0700000000000000" charset="-120"/>
              <a:cs typeface="Arial" panose="020B0604020202020204" pitchFamily="34" charset="0"/>
            </a:endParaRPr>
          </a:p>
          <a:p>
            <a:r>
              <a:rPr lang="zh-CN" sz="10665" b="1" dirty="0" smtClean="0">
                <a:solidFill>
                  <a:schemeClr val="bg1"/>
                </a:solidFill>
                <a:latin typeface="Adobe 繁黑體 Std B" panose="020B0700000000000000" charset="-120"/>
                <a:ea typeface="Adobe 繁黑體 Std B" panose="020B0700000000000000" charset="-120"/>
                <a:cs typeface="Arial" panose="020B0604020202020204" pitchFamily="34" charset="0"/>
              </a:rPr>
              <a:t>白块</a:t>
            </a:r>
            <a:endParaRPr lang="zh-CN" sz="10665" b="1" dirty="0">
              <a:solidFill>
                <a:schemeClr val="bg1"/>
              </a:solidFill>
              <a:latin typeface="Adobe 繁黑體 Std B" panose="020B0700000000000000" charset="-120"/>
              <a:ea typeface="Adobe 繁黑體 Std B" panose="020B0700000000000000" charset="-120"/>
              <a:cs typeface="Arial" panose="020B0604020202020204" pitchFamily="34" charset="0"/>
            </a:endParaRPr>
          </a:p>
        </p:txBody>
      </p:sp>
      <p:pic>
        <p:nvPicPr>
          <p:cNvPr id="7" name="Armik-Red Roses.mp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447157" y="-1489901"/>
            <a:ext cx="812800" cy="812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87565" y="4565650"/>
            <a:ext cx="3468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uFillTx/>
              </a:rPr>
              <a:t>时间：</a:t>
            </a:r>
            <a:r>
              <a:rPr lang="en-US" altLang="zh-CN" sz="2400">
                <a:solidFill>
                  <a:schemeClr val="bg1"/>
                </a:solidFill>
                <a:uFillTx/>
              </a:rPr>
              <a:t>2017</a:t>
            </a:r>
            <a:r>
              <a:rPr lang="zh-CN" altLang="en-US" sz="2400">
                <a:solidFill>
                  <a:schemeClr val="bg1"/>
                </a:solidFill>
                <a:uFillTx/>
              </a:rPr>
              <a:t>年</a:t>
            </a:r>
            <a:r>
              <a:rPr lang="en-US" altLang="zh-CN" sz="2400">
                <a:solidFill>
                  <a:schemeClr val="bg1"/>
                </a:solidFill>
                <a:uFillTx/>
              </a:rPr>
              <a:t>7</a:t>
            </a:r>
            <a:r>
              <a:rPr lang="zh-CN" altLang="en-US" sz="2400">
                <a:solidFill>
                  <a:schemeClr val="bg1"/>
                </a:solidFill>
                <a:uFillTx/>
              </a:rPr>
              <a:t>月</a:t>
            </a:r>
            <a:r>
              <a:rPr lang="en-US" altLang="zh-CN" sz="2400">
                <a:solidFill>
                  <a:schemeClr val="bg1"/>
                </a:solidFill>
                <a:uFillTx/>
              </a:rPr>
              <a:t>15</a:t>
            </a:r>
            <a:r>
              <a:rPr lang="zh-CN" altLang="en-US" sz="2400">
                <a:solidFill>
                  <a:schemeClr val="bg1"/>
                </a:solidFill>
                <a:uFillTx/>
              </a:rPr>
              <a:t>日</a:t>
            </a:r>
            <a:endParaRPr lang="zh-CN" altLang="en-US" sz="2400">
              <a:solidFill>
                <a:schemeClr val="bg1"/>
              </a:solidFill>
              <a:uFillTx/>
            </a:endParaRPr>
          </a:p>
          <a:p>
            <a:r>
              <a:rPr lang="zh-CN" altLang="en-US" sz="2400">
                <a:solidFill>
                  <a:schemeClr val="bg1"/>
                </a:solidFill>
                <a:uFillTx/>
              </a:rPr>
              <a:t>主讲人：吴涛</a:t>
            </a:r>
            <a:endParaRPr lang="zh-CN" altLang="en-US" sz="240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audio>
              <p:cMediaNode vol="80000" numSld="55">
                <p:cTn id="2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00664"/>
            <a:ext cx="4304715" cy="1584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803596" y="2218167"/>
            <a:ext cx="2214880" cy="70675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第二部分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5031724" y="2435909"/>
            <a:ext cx="1805940" cy="37846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86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结构体</a:t>
            </a:r>
            <a:r>
              <a:rPr lang="en-US" altLang="zh-CN" sz="186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player</a:t>
            </a:r>
            <a:endParaRPr lang="en-US" altLang="zh-CN" sz="1865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5030877" y="3094291"/>
            <a:ext cx="1347470" cy="37846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86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核心思路</a:t>
            </a:r>
            <a:endParaRPr lang="en-US" altLang="zh-CN" sz="1865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887807" y="1617133"/>
            <a:ext cx="6651414" cy="706755"/>
            <a:chOff x="3773160" y="1247148"/>
            <a:chExt cx="4988381" cy="583267"/>
          </a:xfrm>
        </p:grpSpPr>
        <p:sp>
          <p:nvSpPr>
            <p:cNvPr id="4" name="TextBox 4"/>
            <p:cNvSpPr txBox="1"/>
            <p:nvPr/>
          </p:nvSpPr>
          <p:spPr>
            <a:xfrm>
              <a:off x="3773160" y="1247148"/>
              <a:ext cx="3399790" cy="583267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l"/>
              <a:r>
                <a:rPr lang="en-US" altLang="zh-CN" sz="4000" b="1" dirty="0">
                  <a:solidFill>
                    <a:srgbClr val="0E90BE"/>
                  </a:solidFill>
                  <a:latin typeface="Impact" panose="020B0806030902050204" pitchFamily="34" charset="0"/>
                </a:rPr>
                <a:t> Understanding</a:t>
              </a:r>
              <a:endParaRPr lang="en-US" altLang="zh-CN" sz="4000" b="1" dirty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468606" y="1298377"/>
              <a:ext cx="2292935" cy="48160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具体理解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5101219" y="4375053"/>
            <a:ext cx="7092000" cy="26728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4403189" y="1800664"/>
            <a:ext cx="407963" cy="1584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/>
          </a:p>
        </p:txBody>
      </p:sp>
      <p:sp>
        <p:nvSpPr>
          <p:cNvPr id="7" name="TextBox 24"/>
          <p:cNvSpPr txBox="1"/>
          <p:nvPr/>
        </p:nvSpPr>
        <p:spPr>
          <a:xfrm>
            <a:off x="5031512" y="3701351"/>
            <a:ext cx="1347470" cy="37846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86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关键函数</a:t>
            </a:r>
            <a:endParaRPr lang="zh-CN" altLang="en-US" sz="1865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54430" y="563880"/>
            <a:ext cx="988314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0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创建一个结构体，它应该包括哪些内容呢？</a:t>
            </a:r>
            <a:endParaRPr lang="en-US" altLang="zh-CN" sz="40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7275" y="1746885"/>
            <a:ext cx="2113280" cy="1938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m_status</a:t>
            </a:r>
            <a:endParaRPr lang="en-US" altLang="zh-CN" sz="40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altLang="zh-CN" sz="40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m_offset</a:t>
            </a:r>
            <a:endParaRPr lang="en-US" altLang="zh-CN" sz="40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altLang="zh-CN" sz="40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......</a:t>
            </a:r>
            <a:endParaRPr lang="en-US" altLang="zh-CN" sz="40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73605" y="2829560"/>
            <a:ext cx="7844790" cy="1938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0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一个问题：我们一共要完成</a:t>
            </a:r>
            <a:r>
              <a:rPr lang="en-US" altLang="zh-CN" sz="40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50</a:t>
            </a:r>
            <a:r>
              <a:rPr lang="zh-CN" altLang="en-US" sz="40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行，</a:t>
            </a:r>
            <a:endParaRPr lang="zh-CN" altLang="en-US" sz="40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zh-CN" altLang="en-US" sz="40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也就是按对</a:t>
            </a:r>
            <a:r>
              <a:rPr lang="en-US" altLang="zh-CN" sz="40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50</a:t>
            </a:r>
            <a:r>
              <a:rPr lang="zh-CN" altLang="en-US" sz="40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个黑块，</a:t>
            </a:r>
            <a:endParaRPr lang="zh-CN" altLang="en-US" sz="40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zh-CN" altLang="en-US" sz="40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每一行中黑块出现的位置是随机的</a:t>
            </a:r>
            <a:endParaRPr lang="zh-CN" altLang="en-US" sz="40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54254" y="314216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82930" y="838200"/>
            <a:ext cx="10904220" cy="37846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 fontAlgn="auto"/>
            <a:r>
              <a:rPr lang="zh-CN" altLang="en-US" sz="40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一个问题：</a:t>
            </a:r>
            <a:endParaRPr lang="zh-CN" altLang="en-US" sz="40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l" fontAlgn="auto"/>
            <a:r>
              <a:rPr lang="zh-CN" altLang="en-US" sz="40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我们一共要完成</a:t>
            </a:r>
            <a:r>
              <a:rPr lang="en-US" altLang="zh-CN" sz="40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50</a:t>
            </a:r>
            <a:r>
              <a:rPr lang="zh-CN" altLang="en-US" sz="40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行，也就是按对</a:t>
            </a:r>
            <a:r>
              <a:rPr lang="en-US" altLang="zh-CN" sz="40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50</a:t>
            </a:r>
            <a:r>
              <a:rPr lang="zh-CN" altLang="en-US" sz="40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个黑块，</a:t>
            </a:r>
            <a:endParaRPr lang="zh-CN" altLang="en-US" sz="40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l" fontAlgn="auto"/>
            <a:r>
              <a:rPr lang="zh-CN" altLang="en-US" sz="40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每一行中黑块出现的位置是四个中随机的一个。</a:t>
            </a:r>
            <a:endParaRPr lang="zh-CN" altLang="en-US" sz="40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l" fontAlgn="auto"/>
            <a:endParaRPr lang="zh-CN" altLang="en-US" sz="40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l" fontAlgn="auto"/>
            <a:endParaRPr lang="zh-CN" altLang="en-US" sz="40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l" fontAlgn="auto"/>
            <a:r>
              <a:rPr lang="zh-CN" altLang="en-US" sz="40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应该用一个什么样的数据来表示这种问题呢？</a:t>
            </a:r>
            <a:endParaRPr lang="zh-CN" altLang="en-US" sz="40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54254" y="314216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568768" y="1336040"/>
            <a:ext cx="905446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核心思路：</a:t>
            </a:r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switch</a:t>
            </a:r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结构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13510" y="2829560"/>
            <a:ext cx="9364980" cy="10147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6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不同的状态进行不同的操作</a:t>
            </a:r>
            <a:endParaRPr lang="zh-CN" altLang="en-US" sz="6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54254" y="314216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249930" y="2829560"/>
            <a:ext cx="569214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几个关键函数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54254" y="314216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00664"/>
            <a:ext cx="4304715" cy="1584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803596" y="2218167"/>
            <a:ext cx="2214880" cy="70675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第三部分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5031724" y="2435909"/>
            <a:ext cx="2477135" cy="37846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en-US" altLang="zh-CN" sz="186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easyX</a:t>
            </a:r>
            <a:r>
              <a:rPr lang="zh-CN" altLang="en-US" sz="186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图形库的使用</a:t>
            </a:r>
            <a:endParaRPr lang="zh-CN" altLang="en-US" sz="1865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5030877" y="3094291"/>
            <a:ext cx="1347470" cy="37846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86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大型程序</a:t>
            </a:r>
            <a:endParaRPr lang="zh-CN" altLang="en-US" sz="1865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887807" y="1617133"/>
            <a:ext cx="6651414" cy="706755"/>
            <a:chOff x="3773160" y="1247148"/>
            <a:chExt cx="4988381" cy="583267"/>
          </a:xfrm>
        </p:grpSpPr>
        <p:sp>
          <p:nvSpPr>
            <p:cNvPr id="4" name="TextBox 4"/>
            <p:cNvSpPr txBox="1"/>
            <p:nvPr/>
          </p:nvSpPr>
          <p:spPr>
            <a:xfrm>
              <a:off x="3773160" y="1247148"/>
              <a:ext cx="3399790" cy="583267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l"/>
              <a:r>
                <a:rPr lang="en-US" altLang="zh-CN" sz="4000" b="1" dirty="0">
                  <a:solidFill>
                    <a:srgbClr val="0E90BE"/>
                  </a:solidFill>
                  <a:latin typeface="Impact" panose="020B0806030902050204" pitchFamily="34" charset="0"/>
                </a:rPr>
                <a:t>Summary</a:t>
              </a:r>
              <a:endParaRPr lang="en-US" altLang="zh-CN" sz="4000" b="1" dirty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468606" y="1298377"/>
              <a:ext cx="2292935" cy="48160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5101219" y="4375053"/>
            <a:ext cx="7092000" cy="26728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4403189" y="1800664"/>
            <a:ext cx="407963" cy="1584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/>
          </a:p>
        </p:txBody>
      </p:sp>
      <p:sp>
        <p:nvSpPr>
          <p:cNvPr id="7" name="TextBox 24"/>
          <p:cNvSpPr txBox="1"/>
          <p:nvPr/>
        </p:nvSpPr>
        <p:spPr>
          <a:xfrm>
            <a:off x="5031512" y="3701351"/>
            <a:ext cx="1822450" cy="37846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86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介绍下一项目</a:t>
            </a:r>
            <a:endParaRPr lang="zh-CN" altLang="en-US" sz="1865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291"/>
          <p:cNvSpPr>
            <a:spLocks noChangeArrowheads="1"/>
          </p:cNvSpPr>
          <p:nvPr/>
        </p:nvSpPr>
        <p:spPr bwMode="auto">
          <a:xfrm flipV="1">
            <a:off x="8343900" y="2515941"/>
            <a:ext cx="6908800" cy="1726667"/>
          </a:xfrm>
          <a:prstGeom prst="parallelogram">
            <a:avLst>
              <a:gd name="adj" fmla="val 55130"/>
            </a:avLst>
          </a:prstGeom>
          <a:solidFill>
            <a:srgbClr val="41445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AutoShape 292"/>
          <p:cNvSpPr>
            <a:spLocks noChangeArrowheads="1"/>
          </p:cNvSpPr>
          <p:nvPr/>
        </p:nvSpPr>
        <p:spPr bwMode="auto">
          <a:xfrm flipV="1">
            <a:off x="-1320800" y="2515941"/>
            <a:ext cx="6908800" cy="1726667"/>
          </a:xfrm>
          <a:prstGeom prst="parallelogram">
            <a:avLst>
              <a:gd name="adj" fmla="val 55130"/>
            </a:avLst>
          </a:prstGeom>
          <a:solidFill>
            <a:srgbClr val="41445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WordArt 293"/>
          <p:cNvSpPr>
            <a:spLocks noChangeArrowheads="1" noChangeShapeType="1" noTextEdit="1"/>
          </p:cNvSpPr>
          <p:nvPr/>
        </p:nvSpPr>
        <p:spPr bwMode="auto">
          <a:xfrm>
            <a:off x="2336800" y="2814299"/>
            <a:ext cx="1524000" cy="71098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4800" kern="10">
                <a:blipFill dpi="0" rotWithShape="1">
                  <a:blip r:embed="rId1"/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000000">
                      <a:alpha val="8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4800" kern="10">
              <a:blipFill dpi="0" rotWithShape="1">
                <a:blip r:embed="rId1"/>
                <a:srcRect/>
                <a:tile tx="0" ty="0" sx="100000" sy="100000" flip="none" algn="tl"/>
              </a:blipFill>
              <a:effectLst>
                <a:outerShdw dist="35921" dir="2700000" algn="ctr" rotWithShape="0">
                  <a:srgbClr val="000000">
                    <a:alpha val="8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WordArt 294"/>
          <p:cNvSpPr>
            <a:spLocks noChangeArrowheads="1" noChangeShapeType="1" noTextEdit="1"/>
          </p:cNvSpPr>
          <p:nvPr/>
        </p:nvSpPr>
        <p:spPr bwMode="auto">
          <a:xfrm>
            <a:off x="2351584" y="3705916"/>
            <a:ext cx="1524000" cy="20313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zh-CN" altLang="en-US" sz="4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WordArt 20"/>
          <p:cNvSpPr>
            <a:spLocks noChangeArrowheads="1" noChangeShapeType="1" noTextEdit="1"/>
          </p:cNvSpPr>
          <p:nvPr/>
        </p:nvSpPr>
        <p:spPr bwMode="auto">
          <a:xfrm>
            <a:off x="4870219" y="1942060"/>
            <a:ext cx="406400" cy="60941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4800" b="1" kern="10">
                <a:solidFill>
                  <a:srgbClr val="414455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1</a:t>
            </a:r>
            <a:endParaRPr lang="en-US" altLang="zh-CN" sz="4800" b="1" kern="10">
              <a:solidFill>
                <a:srgbClr val="414455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5497599" y="1587126"/>
            <a:ext cx="3962400" cy="1002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endParaRPr lang="zh-CN" altLang="en-US" sz="2135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游戏介绍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WordArt 20"/>
          <p:cNvSpPr>
            <a:spLocks noChangeArrowheads="1" noChangeShapeType="1" noTextEdit="1"/>
          </p:cNvSpPr>
          <p:nvPr/>
        </p:nvSpPr>
        <p:spPr bwMode="auto">
          <a:xfrm>
            <a:off x="5378219" y="2849831"/>
            <a:ext cx="406400" cy="60941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4800" b="1" kern="10">
                <a:solidFill>
                  <a:srgbClr val="414455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2</a:t>
            </a:r>
            <a:endParaRPr lang="en-US" altLang="zh-CN" sz="4800" b="1" kern="10">
              <a:solidFill>
                <a:srgbClr val="414455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50" name="Rectangle 22"/>
          <p:cNvSpPr>
            <a:spLocks noChangeArrowheads="1"/>
          </p:cNvSpPr>
          <p:nvPr/>
        </p:nvSpPr>
        <p:spPr bwMode="auto">
          <a:xfrm>
            <a:off x="5996709" y="2849859"/>
            <a:ext cx="396240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具体讲解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WordArt 20"/>
          <p:cNvSpPr>
            <a:spLocks noChangeArrowheads="1" noChangeShapeType="1" noTextEdit="1"/>
          </p:cNvSpPr>
          <p:nvPr/>
        </p:nvSpPr>
        <p:spPr bwMode="auto">
          <a:xfrm>
            <a:off x="5886219" y="3776644"/>
            <a:ext cx="406400" cy="60941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4800" b="1" kern="10">
                <a:solidFill>
                  <a:srgbClr val="414455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3</a:t>
            </a:r>
            <a:endParaRPr lang="zh-CN" altLang="en-US" sz="4800" b="1" kern="10">
              <a:solidFill>
                <a:srgbClr val="414455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52" name="Rectangle 22"/>
          <p:cNvSpPr>
            <a:spLocks noChangeArrowheads="1"/>
          </p:cNvSpPr>
          <p:nvPr/>
        </p:nvSpPr>
        <p:spPr bwMode="auto">
          <a:xfrm>
            <a:off x="6597419" y="3681423"/>
            <a:ext cx="396240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总结回顾</a:t>
            </a:r>
            <a:endParaRPr 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00664"/>
            <a:ext cx="4304715" cy="1584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803596" y="2218167"/>
            <a:ext cx="2214880" cy="70675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第一部分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5031724" y="2435909"/>
            <a:ext cx="2297430" cy="37846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86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小黑框也能玩游戏</a:t>
            </a:r>
            <a:endParaRPr lang="zh-CN" altLang="en-US" sz="1865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5030877" y="3094291"/>
            <a:ext cx="1347470" cy="37846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86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基本思想</a:t>
            </a:r>
            <a:endParaRPr lang="zh-CN" altLang="en-US" sz="1865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887807" y="1617133"/>
            <a:ext cx="6651414" cy="706755"/>
            <a:chOff x="3773160" y="1247148"/>
            <a:chExt cx="4988381" cy="583267"/>
          </a:xfrm>
        </p:grpSpPr>
        <p:sp>
          <p:nvSpPr>
            <p:cNvPr id="4" name="TextBox 4"/>
            <p:cNvSpPr txBox="1"/>
            <p:nvPr/>
          </p:nvSpPr>
          <p:spPr>
            <a:xfrm>
              <a:off x="3773160" y="1247148"/>
              <a:ext cx="3399790" cy="583267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l"/>
              <a:r>
                <a:rPr lang="en-US" altLang="zh-CN" sz="4000" b="1" dirty="0">
                  <a:solidFill>
                    <a:srgbClr val="0E90BE"/>
                  </a:solidFill>
                  <a:latin typeface="Impact" panose="020B0806030902050204" pitchFamily="34" charset="0"/>
                </a:rPr>
                <a:t> Introduction</a:t>
              </a:r>
              <a:endParaRPr lang="en-US" altLang="zh-CN" sz="4000" b="1" dirty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468606" y="1298377"/>
              <a:ext cx="2292935" cy="48160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游戏介绍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5101219" y="4375053"/>
            <a:ext cx="7092000" cy="26728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4403189" y="1800664"/>
            <a:ext cx="407963" cy="1584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/>
          </a:p>
        </p:txBody>
      </p:sp>
      <p:sp>
        <p:nvSpPr>
          <p:cNvPr id="7" name="TextBox 24"/>
          <p:cNvSpPr txBox="1"/>
          <p:nvPr/>
        </p:nvSpPr>
        <p:spPr>
          <a:xfrm>
            <a:off x="5031512" y="3701351"/>
            <a:ext cx="1347470" cy="37846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86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游戏展示</a:t>
            </a:r>
            <a:endParaRPr lang="zh-CN" altLang="en-US" sz="1865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" name="组合 29"/>
          <p:cNvGrpSpPr/>
          <p:nvPr/>
        </p:nvGrpSpPr>
        <p:grpSpPr>
          <a:xfrm>
            <a:off x="454254" y="314216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718310" y="1635760"/>
            <a:ext cx="2519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1310" y="603250"/>
            <a:ext cx="6179185" cy="5245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00710" y="2329180"/>
            <a:ext cx="324358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小黑框程序</a:t>
            </a:r>
            <a:endParaRPr lang="zh-CN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481070" y="214630"/>
            <a:ext cx="522986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程序</a:t>
            </a:r>
            <a:r>
              <a:rPr lang="en-US" altLang="zh-CN" sz="4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=</a:t>
            </a:r>
            <a:r>
              <a:rPr lang="zh-CN" altLang="en-US" sz="4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数据结构</a:t>
            </a:r>
            <a:r>
              <a:rPr lang="en-US" altLang="zh-CN" sz="4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+</a:t>
            </a:r>
            <a:r>
              <a:rPr lang="zh-CN" altLang="en-US" sz="4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算法</a:t>
            </a:r>
            <a:endParaRPr lang="zh-CN" altLang="en-US" sz="4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0525" y="1440815"/>
            <a:ext cx="9165590" cy="255333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 fontAlgn="auto"/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数据结构：描述数据特性及数据之间存在关系的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</a:endParaRPr>
          </a:p>
          <a:p>
            <a:pPr algn="l" fontAlgn="auto"/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</a:endParaRPr>
          </a:p>
          <a:p>
            <a:pPr algn="l" fontAlgn="auto"/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数据的逻辑结构：从具体问题中抽象出的数学模型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</a:endParaRPr>
          </a:p>
          <a:p>
            <a:pPr algn="l" fontAlgn="auto"/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</a:endParaRPr>
          </a:p>
          <a:p>
            <a:pPr algn="l" fontAlgn="auto"/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算法很大程度上依赖于数据结构的设计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" name="组合 29"/>
          <p:cNvGrpSpPr/>
          <p:nvPr/>
        </p:nvGrpSpPr>
        <p:grpSpPr>
          <a:xfrm>
            <a:off x="454254" y="314216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718310" y="1645920"/>
            <a:ext cx="2519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9340" y="1138555"/>
            <a:ext cx="6341745" cy="5060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1603375" y="186690"/>
            <a:ext cx="242824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界面展示</a:t>
            </a:r>
            <a:endParaRPr lang="zh-CN" altLang="en-US" sz="4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69365" y="2757805"/>
            <a:ext cx="222504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0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开始界面</a:t>
            </a:r>
            <a:endParaRPr lang="zh-CN" altLang="en-US" sz="40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" name="组合 29"/>
          <p:cNvGrpSpPr/>
          <p:nvPr/>
        </p:nvGrpSpPr>
        <p:grpSpPr>
          <a:xfrm>
            <a:off x="454254" y="314216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718310" y="1635760"/>
            <a:ext cx="2519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7780" y="884555"/>
            <a:ext cx="6376670" cy="50888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1246505" y="2747645"/>
            <a:ext cx="222504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0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按键正确</a:t>
            </a:r>
            <a:endParaRPr lang="zh-CN" altLang="en-US" sz="40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3380" y="744220"/>
            <a:ext cx="6111875" cy="487743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01140" y="2829560"/>
            <a:ext cx="222504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0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按键错误</a:t>
            </a:r>
            <a:endParaRPr lang="zh-CN" altLang="en-US" sz="40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54254" y="314216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" name="组合 29"/>
          <p:cNvGrpSpPr/>
          <p:nvPr/>
        </p:nvGrpSpPr>
        <p:grpSpPr>
          <a:xfrm>
            <a:off x="454254" y="314216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718310" y="1635760"/>
            <a:ext cx="2519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0505" y="898525"/>
            <a:ext cx="6341745" cy="5060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909320" y="2767965"/>
            <a:ext cx="2735580" cy="13220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0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成功界面和</a:t>
            </a:r>
            <a:endParaRPr lang="zh-CN" altLang="en-US" sz="40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zh-CN" altLang="en-US" sz="40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失败界面</a:t>
            </a:r>
            <a:endParaRPr lang="zh-CN" altLang="en-US" sz="40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Application>WPS 演示</Application>
  <PresentationFormat>宽屏</PresentationFormat>
  <Paragraphs>104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Adobe 繁黑體 Std B</vt:lpstr>
      <vt:lpstr>Arial</vt:lpstr>
      <vt:lpstr>Impact</vt:lpstr>
      <vt:lpstr>Calibri</vt:lpstr>
      <vt:lpstr>黑体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wutao</dc:creator>
  <cp:lastModifiedBy>wutao</cp:lastModifiedBy>
  <cp:revision>20</cp:revision>
  <dcterms:created xsi:type="dcterms:W3CDTF">2017-07-12T14:36:00Z</dcterms:created>
  <dcterms:modified xsi:type="dcterms:W3CDTF">2017-07-15T01:30:20Z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