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95"/>
    <p:restoredTop sz="94640"/>
  </p:normalViewPr>
  <p:slideViewPr>
    <p:cSldViewPr snapToGrid="0">
      <p:cViewPr varScale="1">
        <p:scale>
          <a:sx n="107" d="100"/>
          <a:sy n="107" d="100"/>
        </p:scale>
        <p:origin x="208" y="160"/>
      </p:cViewPr>
      <p:guideLst/>
    </p:cSldViewPr>
  </p:slideViewPr>
  <p:outlineViewPr>
    <p:cViewPr>
      <p:scale>
        <a:sx n="33" d="100"/>
        <a:sy n="33" d="100"/>
      </p:scale>
      <p:origin x="0" y="-68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B157B-C808-4A43-B091-6BF522030675}" type="datetimeFigureOut">
              <a:rPr lang="sk-SK" smtClean="0"/>
              <a:t>26.11.2022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680F5-BC3A-6840-BE85-03A0BAE88F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1496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680F5-BC3A-6840-BE85-03A0BAE88F1D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3461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680F5-BC3A-6840-BE85-03A0BAE88F1D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899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374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2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0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0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3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5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2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7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1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9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8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package" Target="../embeddings/H_rok_Microsoft_Excelu.xls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arebný kresliť Pigments">
            <a:extLst>
              <a:ext uri="{FF2B5EF4-FFF2-40B4-BE49-F238E27FC236}">
                <a16:creationId xmlns:a16="http://schemas.microsoft.com/office/drawing/2014/main" id="{9F9C8814-0F87-E210-38CF-D1ACEE8464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00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9" name="Rectangle 21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B2BF8C9-C693-1723-8739-A50D29874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4775" y="1134502"/>
            <a:ext cx="4271010" cy="3204134"/>
          </a:xfrm>
        </p:spPr>
        <p:txBody>
          <a:bodyPr anchor="b">
            <a:normAutofit fontScale="90000"/>
          </a:bodyPr>
          <a:lstStyle/>
          <a:p>
            <a:r>
              <a:rPr lang="sk-SK" sz="4800" dirty="0"/>
              <a:t>Hry pre zdravie ako súčasť každodenného života</a:t>
            </a:r>
            <a:br>
              <a:rPr lang="sk-SK" sz="4800" dirty="0"/>
            </a:br>
            <a:r>
              <a:rPr lang="sk-SK" sz="2000" b="0" dirty="0"/>
              <a:t>Metódy inžinierskej práce 2022/2023</a:t>
            </a:r>
            <a:endParaRPr lang="sk-SK" sz="4800" b="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B4656B3-E24B-F1E0-DAB2-E65200F67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sk-SK" sz="2000" dirty="0">
                <a:latin typeface="Cambria Math" panose="02040503050406030204" pitchFamily="18" charset="0"/>
                <a:ea typeface="Cambria Math" panose="02040503050406030204" pitchFamily="18" charset="0"/>
                <a:cs typeface="Brush Script MT" panose="03060802040406070304" pitchFamily="66" charset="-122"/>
              </a:rPr>
              <a:t>Kristián Červenka</a:t>
            </a:r>
          </a:p>
          <a:p>
            <a:pPr algn="ctr"/>
            <a:r>
              <a:rPr lang="sk-SK" sz="2000" dirty="0">
                <a:latin typeface="Cambria Math" panose="02040503050406030204" pitchFamily="18" charset="0"/>
                <a:ea typeface="Cambria Math" panose="02040503050406030204" pitchFamily="18" charset="0"/>
                <a:cs typeface="Brush Script MT" panose="03060802040406070304" pitchFamily="66" charset="-122"/>
              </a:rPr>
              <a:t>Fakulta informatiky a informačných technológií</a:t>
            </a:r>
          </a:p>
          <a:p>
            <a:pPr algn="ctr"/>
            <a:r>
              <a:rPr lang="sk-SK" sz="2000" dirty="0">
                <a:latin typeface="Cambria Math" panose="02040503050406030204" pitchFamily="18" charset="0"/>
                <a:ea typeface="Cambria Math" panose="02040503050406030204" pitchFamily="18" charset="0"/>
                <a:cs typeface="Brush Script MT" panose="03060802040406070304" pitchFamily="66" charset="-122"/>
              </a:rPr>
              <a:t>Slovenská technická univerzita v Bratislave</a:t>
            </a:r>
          </a:p>
          <a:p>
            <a:pPr algn="ctr"/>
            <a:r>
              <a:rPr lang="sk-SK" sz="2000" dirty="0">
                <a:latin typeface="Cambria Math" panose="02040503050406030204" pitchFamily="18" charset="0"/>
                <a:ea typeface="Cambria Math" panose="02040503050406030204" pitchFamily="18" charset="0"/>
                <a:cs typeface="Brush Script MT" panose="03060802040406070304" pitchFamily="66" charset="-122"/>
              </a:rPr>
              <a:t>9.November 2022</a:t>
            </a: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31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arebný kresliť Pigments">
            <a:extLst>
              <a:ext uri="{FF2B5EF4-FFF2-40B4-BE49-F238E27FC236}">
                <a16:creationId xmlns:a16="http://schemas.microsoft.com/office/drawing/2014/main" id="{DAD06957-A30C-E885-C808-C720C3F8AC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80FAF8E-A169-F26E-61DC-D3376834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sk-SK" sz="5000" dirty="0"/>
              <a:t>Zhodnotenie a ďalšia práca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8C93AD0-CB05-1CE2-0FBC-DF73CECE5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sk-SK" sz="2000" dirty="0"/>
              <a:t>Proces zmien zapríčinených hrami pre zdravie.</a:t>
            </a:r>
          </a:p>
          <a:p>
            <a:r>
              <a:rPr lang="sk-SK" sz="2000" dirty="0"/>
              <a:t>Implikácia vo vývoji detí.</a:t>
            </a:r>
          </a:p>
          <a:p>
            <a:r>
              <a:rPr lang="sk-SK" sz="2000" dirty="0"/>
              <a:t>Financovanie vývoja hier</a:t>
            </a:r>
          </a:p>
          <a:p>
            <a:r>
              <a:rPr lang="sk-SK" sz="2000" dirty="0" err="1"/>
              <a:t>Commits</a:t>
            </a:r>
            <a:r>
              <a:rPr lang="sk-SK" sz="2000" dirty="0"/>
              <a:t> na </a:t>
            </a:r>
            <a:r>
              <a:rPr lang="sk-SK" sz="2000" dirty="0" err="1"/>
              <a:t>Github</a:t>
            </a:r>
            <a:endParaRPr lang="sk-SK" sz="2000" dirty="0"/>
          </a:p>
          <a:p>
            <a:r>
              <a:rPr lang="sk-SK" sz="2000" dirty="0"/>
              <a:t>Dokončenie finálnej verzie článku.</a:t>
            </a:r>
          </a:p>
          <a:p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547151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arebný kresliť Pigments">
            <a:extLst>
              <a:ext uri="{FF2B5EF4-FFF2-40B4-BE49-F238E27FC236}">
                <a16:creationId xmlns:a16="http://schemas.microsoft.com/office/drawing/2014/main" id="{DAD06957-A30C-E885-C808-C720C3F8AC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000"/>
          <a:stretch/>
        </p:blipFill>
        <p:spPr>
          <a:xfrm>
            <a:off x="-1514" y="10"/>
            <a:ext cx="12191979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80FAF8E-A169-F26E-61DC-D3376834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sk-SK" sz="5000" dirty="0"/>
              <a:t>Motivácia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ástupný objekt pre obsah 7">
            <a:extLst>
              <a:ext uri="{FF2B5EF4-FFF2-40B4-BE49-F238E27FC236}">
                <a16:creationId xmlns:a16="http://schemas.microsoft.com/office/drawing/2014/main" id="{6A9553B4-C66A-89F6-B121-82EEAABF7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13" y="3250346"/>
            <a:ext cx="10168128" cy="3694176"/>
          </a:xfrm>
        </p:spPr>
        <p:txBody>
          <a:bodyPr>
            <a:normAutofit/>
          </a:bodyPr>
          <a:lstStyle/>
          <a:p>
            <a:r>
              <a:rPr lang="sk-SK" sz="1600" dirty="0"/>
              <a:t>Videohry - schopnosť zaujať hráčov iným spôsobom ako ponúkajú dnešné novodobé média.</a:t>
            </a:r>
          </a:p>
          <a:p>
            <a:r>
              <a:rPr lang="sk-SK" sz="1600" dirty="0"/>
              <a:t>Zaujímavá oblasť rôznych výskumov a pokusov</a:t>
            </a:r>
          </a:p>
          <a:p>
            <a:r>
              <a:rPr lang="sk-SK" sz="1600" dirty="0"/>
              <a:t>Sofistikované technológie na podporu zdravia</a:t>
            </a:r>
          </a:p>
          <a:p>
            <a:r>
              <a:rPr lang="sk-SK" sz="1600" dirty="0"/>
              <a:t>Hry podnecujú používateľov k opakovanému hraniu </a:t>
            </a:r>
          </a:p>
          <a:p>
            <a:r>
              <a:rPr lang="sk-SK" sz="1600" dirty="0"/>
              <a:t>Preukazujú postupné  pozitívne zmeny správania na dosiahnutie individuálnych zdravotných zmien.</a:t>
            </a:r>
          </a:p>
        </p:txBody>
      </p:sp>
      <p:pic>
        <p:nvPicPr>
          <p:cNvPr id="1038" name="Picture 14" descr="Health Points | A game based approach for Health Promotion">
            <a:extLst>
              <a:ext uri="{FF2B5EF4-FFF2-40B4-BE49-F238E27FC236}">
                <a16:creationId xmlns:a16="http://schemas.microsoft.com/office/drawing/2014/main" id="{5F161FBF-D4C2-81CD-E932-8BFC13596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048" y="1852185"/>
            <a:ext cx="2137358" cy="130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052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arebný kresliť Pigments">
            <a:extLst>
              <a:ext uri="{FF2B5EF4-FFF2-40B4-BE49-F238E27FC236}">
                <a16:creationId xmlns:a16="http://schemas.microsoft.com/office/drawing/2014/main" id="{DAD06957-A30C-E885-C808-C720C3F8AC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000"/>
          <a:stretch/>
        </p:blipFill>
        <p:spPr>
          <a:xfrm>
            <a:off x="21" y="344394"/>
            <a:ext cx="12191979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80FAF8E-A169-F26E-61DC-D3376834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sk-SK" sz="5000" dirty="0"/>
              <a:t>Moderné pokroky v oblasti hier pre zdravie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8C93AD0-CB05-1CE2-0FBC-DF73CECE5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sk-SK" sz="1600" dirty="0"/>
              <a:t>Vývoj a testovanie širokom spektre chorôb na prevenciu a liečbu zdravotných problémov.</a:t>
            </a:r>
          </a:p>
          <a:p>
            <a:r>
              <a:rPr lang="sk-SK" sz="1600" dirty="0"/>
              <a:t>Množstvo výskumov zameraných na zdravotný stav -&gt; cystická fibróza, liečba bolesti, Parkinsonova choroba , obezita.</a:t>
            </a:r>
          </a:p>
          <a:p>
            <a:r>
              <a:rPr lang="sk-SK" sz="1600" dirty="0"/>
              <a:t>Rôzne psychické choroby a rehabilitácie -&gt; depresia, post traumatická stresová porucha , mŕtvica.</a:t>
            </a:r>
          </a:p>
          <a:p>
            <a:r>
              <a:rPr lang="sk-SK" sz="1600" dirty="0"/>
              <a:t>Sociálne problémy -&gt; násilie , šikanovanie , rasové predsudky.</a:t>
            </a:r>
          </a:p>
        </p:txBody>
      </p:sp>
      <p:pic>
        <p:nvPicPr>
          <p:cNvPr id="2050" name="Picture 2" descr="Dr. Mario - Super Mario Wiki, the Mario encyclopedia">
            <a:extLst>
              <a:ext uri="{FF2B5EF4-FFF2-40B4-BE49-F238E27FC236}">
                <a16:creationId xmlns:a16="http://schemas.microsoft.com/office/drawing/2014/main" id="{5A64BA15-7BC8-8045-A0F0-934FC7DF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209" y="1361602"/>
            <a:ext cx="1407959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094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arebný kresliť Pigments">
            <a:extLst>
              <a:ext uri="{FF2B5EF4-FFF2-40B4-BE49-F238E27FC236}">
                <a16:creationId xmlns:a16="http://schemas.microsoft.com/office/drawing/2014/main" id="{DAD06957-A30C-E885-C808-C720C3F8AC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000"/>
          <a:stretch/>
        </p:blipFill>
        <p:spPr>
          <a:xfrm>
            <a:off x="0" y="344394"/>
            <a:ext cx="12191979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80FAF8E-A169-F26E-61DC-D3376834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sk-SK" sz="5000" dirty="0"/>
              <a:t>Modifikácia hier pre zdravie v oblastiach bežného života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8C93AD0-CB05-1CE2-0FBC-DF73CECE5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1"/>
            <a:ext cx="10506456" cy="333756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sk-SK" sz="1800" i="1" u="sng" dirty="0" err="1"/>
              <a:t>Edukatívna</a:t>
            </a:r>
            <a:r>
              <a:rPr lang="sk-SK" sz="1800" i="1" u="sng" dirty="0"/>
              <a:t> funkcia hier prospešná pre vývoj dieťaťa</a:t>
            </a:r>
          </a:p>
          <a:p>
            <a:pPr>
              <a:lnSpc>
                <a:spcPct val="130000"/>
              </a:lnSpc>
            </a:pPr>
            <a:r>
              <a:rPr lang="sk-SK" sz="1800" dirty="0"/>
              <a:t>Forma rekreácia.</a:t>
            </a:r>
          </a:p>
          <a:p>
            <a:pPr>
              <a:lnSpc>
                <a:spcPct val="130000"/>
              </a:lnSpc>
            </a:pPr>
            <a:r>
              <a:rPr lang="sk-SK" sz="1800" dirty="0"/>
              <a:t>Naučenie plnenia pravidiel , plnenia cieľov, výziev.</a:t>
            </a:r>
          </a:p>
          <a:p>
            <a:pPr>
              <a:lnSpc>
                <a:spcPct val="130000"/>
              </a:lnSpc>
            </a:pPr>
            <a:r>
              <a:rPr lang="sk-SK" sz="1800" dirty="0"/>
              <a:t>Seriózne hry -mimo zábavy vnášajú do života iný účel.</a:t>
            </a:r>
          </a:p>
          <a:p>
            <a:pPr>
              <a:lnSpc>
                <a:spcPct val="130000"/>
              </a:lnSpc>
            </a:pPr>
            <a:r>
              <a:rPr lang="sk-SK" sz="1800" dirty="0"/>
              <a:t>Základné prvky herného dizajnu -&gt; interaktivita , spätná väzba.</a:t>
            </a:r>
          </a:p>
          <a:p>
            <a:pPr>
              <a:lnSpc>
                <a:spcPct val="130000"/>
              </a:lnSpc>
            </a:pPr>
            <a:r>
              <a:rPr lang="sk-SK" sz="1800" dirty="0"/>
              <a:t>Možnosť vyberania si identity, pomocou ktorej hráči získajú schopnosť stať sa hernou postavou a vytvoriť si vzťah a prepojenie s inými postavami v hre.</a:t>
            </a:r>
          </a:p>
          <a:p>
            <a:pPr marL="0" indent="0">
              <a:buNone/>
            </a:pPr>
            <a:endParaRPr lang="sk-SK" sz="2000" dirty="0"/>
          </a:p>
        </p:txBody>
      </p:sp>
      <p:pic>
        <p:nvPicPr>
          <p:cNvPr id="1026" name="Picture 2" descr="Modification Icon - Download in Flat Style">
            <a:extLst>
              <a:ext uri="{FF2B5EF4-FFF2-40B4-BE49-F238E27FC236}">
                <a16:creationId xmlns:a16="http://schemas.microsoft.com/office/drawing/2014/main" id="{4BF9DA80-D430-D99C-BDBF-51E4A7E01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746" y="1600781"/>
            <a:ext cx="1556987" cy="155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496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arebný kresliť Pigments">
            <a:extLst>
              <a:ext uri="{FF2B5EF4-FFF2-40B4-BE49-F238E27FC236}">
                <a16:creationId xmlns:a16="http://schemas.microsoft.com/office/drawing/2014/main" id="{DAD06957-A30C-E885-C808-C720C3F8AC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0000"/>
          <a:stretch/>
        </p:blipFill>
        <p:spPr>
          <a:xfrm>
            <a:off x="-1514" y="368145"/>
            <a:ext cx="12191979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80FAF8E-A169-F26E-61DC-D3376834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sk-SK" sz="5000" dirty="0"/>
              <a:t>Modifikácia hier pre zdravie v oblastiach bežného života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8C93AD0-CB05-1CE2-0FBC-DF73CECE5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279401"/>
            <a:ext cx="10506456" cy="2670048"/>
          </a:xfrm>
        </p:spPr>
        <p:txBody>
          <a:bodyPr>
            <a:normAutofit fontScale="85000" lnSpcReduction="20000"/>
          </a:bodyPr>
          <a:lstStyle/>
          <a:p>
            <a:r>
              <a:rPr lang="sk-SK" sz="1800" i="1" u="sng" dirty="0"/>
              <a:t>Implementácia zdravotných hier v oblasti edukácie</a:t>
            </a:r>
          </a:p>
          <a:p>
            <a:r>
              <a:rPr lang="sk-SK" sz="1800" dirty="0"/>
              <a:t>Jedna z najlepších foriem učenia vôbec pre zapojenie študentov do akademických , zdravotných a spoločenských tematických oblastí.</a:t>
            </a:r>
          </a:p>
          <a:p>
            <a:r>
              <a:rPr lang="sk-SK" sz="1800" dirty="0"/>
              <a:t>Výhoda edukácie z hľadiska zapamätávania si informácii</a:t>
            </a:r>
          </a:p>
          <a:p>
            <a:r>
              <a:rPr lang="sk-SK" sz="1800" dirty="0"/>
              <a:t>Vážne hry - väčšia motivácia</a:t>
            </a:r>
          </a:p>
          <a:p>
            <a:r>
              <a:rPr lang="sk-SK" sz="1800" dirty="0"/>
              <a:t>Napriek rozšírenosti - využívanie hier vo výučbe aspoň raz týždenne.</a:t>
            </a:r>
          </a:p>
          <a:p>
            <a:r>
              <a:rPr lang="sk-SK" sz="1800" dirty="0"/>
              <a:t>Prekážky – nedostatok času , peniaze ...</a:t>
            </a:r>
          </a:p>
          <a:p>
            <a:r>
              <a:rPr lang="sk-SK" sz="1800" dirty="0"/>
              <a:t>Podmienky sťažujú vývojárom DevOps hier.</a:t>
            </a:r>
          </a:p>
          <a:p>
            <a:endParaRPr lang="sk-SK" sz="2000" dirty="0"/>
          </a:p>
        </p:txBody>
      </p:sp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761EC580-D474-6094-85A0-9405154BFE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161565"/>
              </p:ext>
            </p:extLst>
          </p:nvPr>
        </p:nvGraphicFramePr>
        <p:xfrm>
          <a:off x="5179245" y="5194366"/>
          <a:ext cx="8812134" cy="1784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árok" r:id="rId4" imgW="12103100" imgH="2451100" progId="Excel.Sheet.12">
                  <p:embed/>
                </p:oleObj>
              </mc:Choice>
              <mc:Fallback>
                <p:oleObj name="Hárok" r:id="rId4" imgW="12103100" imgH="2451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79245" y="5194366"/>
                        <a:ext cx="8812134" cy="178461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1699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arebný kresliť Pigments">
            <a:extLst>
              <a:ext uri="{FF2B5EF4-FFF2-40B4-BE49-F238E27FC236}">
                <a16:creationId xmlns:a16="http://schemas.microsoft.com/office/drawing/2014/main" id="{DAD06957-A30C-E885-C808-C720C3F8AC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0000"/>
          <a:stretch/>
        </p:blipFill>
        <p:spPr>
          <a:xfrm>
            <a:off x="0" y="332519"/>
            <a:ext cx="12191979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80FAF8E-A169-F26E-61DC-D3376834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sk-SK" sz="5000" dirty="0"/>
              <a:t>Modifikácia hier pre zdravie v oblastiach bežného života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8C93AD0-CB05-1CE2-0FBC-DF73CECE5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Autofit/>
          </a:bodyPr>
          <a:lstStyle/>
          <a:p>
            <a:r>
              <a:rPr lang="sk-SK" sz="1400" i="1" u="sng" dirty="0"/>
              <a:t>Zmeny správania zapríčinené hrami pre zdravie</a:t>
            </a:r>
          </a:p>
          <a:p>
            <a:r>
              <a:rPr lang="sk-SK" sz="1400" dirty="0"/>
              <a:t>Z výsledkov výskumu vyplýva pozitívny vplyv na zdravie a zmeny správanie používateľov.</a:t>
            </a:r>
          </a:p>
          <a:p>
            <a:r>
              <a:rPr lang="sk-SK" sz="1400" dirty="0"/>
              <a:t>Vplyv na vedomosti a zvládanie ochorení</a:t>
            </a:r>
          </a:p>
          <a:p>
            <a:r>
              <a:rPr lang="sk-SK" sz="1400" dirty="0"/>
              <a:t>Využívanie VR pri rehabilitácií a liečení kognitívnych funkcií</a:t>
            </a:r>
          </a:p>
          <a:p>
            <a:r>
              <a:rPr lang="sk-SK" sz="1400" dirty="0"/>
              <a:t>Využitie moderných metód liečby -&gt; pozitívnejšie výsledky ako klasická terapia</a:t>
            </a:r>
          </a:p>
          <a:p>
            <a:r>
              <a:rPr lang="sk-SK" sz="1400" dirty="0"/>
              <a:t>40% pacientov trpiacich obezitou -&gt; pozitívne výsledky po používaní.</a:t>
            </a:r>
          </a:p>
          <a:p>
            <a:r>
              <a:rPr lang="sk-SK" sz="1400" dirty="0"/>
              <a:t>Mnohé štúdie teda potvrdzujú značnú účinnosť hier pri ovplyvňovaní vedomostí, správania a zdravotných výsledkov. </a:t>
            </a:r>
          </a:p>
        </p:txBody>
      </p:sp>
    </p:spTree>
    <p:extLst>
      <p:ext uri="{BB962C8B-B14F-4D97-AF65-F5344CB8AC3E}">
        <p14:creationId xmlns:p14="http://schemas.microsoft.com/office/powerpoint/2010/main" val="741824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arebný kresliť Pigments">
            <a:extLst>
              <a:ext uri="{FF2B5EF4-FFF2-40B4-BE49-F238E27FC236}">
                <a16:creationId xmlns:a16="http://schemas.microsoft.com/office/drawing/2014/main" id="{DAD06957-A30C-E885-C808-C720C3F8AC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000"/>
          <a:stretch/>
        </p:blipFill>
        <p:spPr>
          <a:xfrm>
            <a:off x="21" y="344395"/>
            <a:ext cx="12191979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80FAF8E-A169-F26E-61DC-D3376834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sk-SK" sz="5000" dirty="0"/>
              <a:t>Modifikácia hier pre zdravie v oblastiach bežného života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8C93AD0-CB05-1CE2-0FBC-DF73CECE5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1"/>
            <a:ext cx="10506456" cy="3011453"/>
          </a:xfrm>
        </p:spPr>
        <p:txBody>
          <a:bodyPr>
            <a:noAutofit/>
          </a:bodyPr>
          <a:lstStyle/>
          <a:p>
            <a:r>
              <a:rPr lang="sk-SK" sz="1400" i="1" u="sng" dirty="0"/>
              <a:t>Fyzická aktivita obsiahnutá v obsahu hier pre zdravie</a:t>
            </a:r>
          </a:p>
          <a:p>
            <a:r>
              <a:rPr lang="sk-SK" sz="1400" dirty="0"/>
              <a:t>Exergames -&gt; pokrok vyžaduje fyzickú aktivitu, značný záujem s postupom času. </a:t>
            </a:r>
          </a:p>
          <a:p>
            <a:r>
              <a:rPr lang="sk-SK" sz="1400" dirty="0"/>
              <a:t>Tanečné hry -&gt; začiatok využívania v domácnostiach</a:t>
            </a:r>
          </a:p>
          <a:p>
            <a:r>
              <a:rPr lang="sk-SK" sz="1400" dirty="0"/>
              <a:t>.Energetický výdaj -&gt; značne vyšší ako pri hrách so sedavým charakterom.</a:t>
            </a:r>
          </a:p>
          <a:p>
            <a:r>
              <a:rPr lang="sk-SK" sz="1400" dirty="0"/>
              <a:t>Začlenenie </a:t>
            </a:r>
            <a:r>
              <a:rPr lang="sk-SK" sz="1400" dirty="0" err="1"/>
              <a:t>exergames</a:t>
            </a:r>
            <a:r>
              <a:rPr lang="sk-SK" sz="1400" dirty="0"/>
              <a:t> do detských programov proti obezite -&gt; Zníženie IBM a hmotnosti.</a:t>
            </a:r>
          </a:p>
          <a:p>
            <a:r>
              <a:rPr lang="sk-SK" sz="1400" dirty="0"/>
              <a:t>Vyšší energetický výdaj detí od 6 do 11 ako deti , ktoré tieto hry nehrali.</a:t>
            </a:r>
          </a:p>
          <a:p>
            <a:r>
              <a:rPr lang="sk-SK" sz="1400" dirty="0"/>
              <a:t>Mnohé výhody ako napríklad motivácia a zábava sa môžu kombinovať s pobytom vonku.</a:t>
            </a:r>
          </a:p>
          <a:p>
            <a:r>
              <a:rPr lang="sk-SK" sz="1400" dirty="0"/>
              <a:t>.Exergames častokrát vedú v domácich podmienkach k významným zmenám fyzickej aktivity, hmotnosti a kognitívnych funkcií. </a:t>
            </a:r>
          </a:p>
        </p:txBody>
      </p:sp>
    </p:spTree>
    <p:extLst>
      <p:ext uri="{BB962C8B-B14F-4D97-AF65-F5344CB8AC3E}">
        <p14:creationId xmlns:p14="http://schemas.microsoft.com/office/powerpoint/2010/main" val="1898615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arebný kresliť Pigments">
            <a:extLst>
              <a:ext uri="{FF2B5EF4-FFF2-40B4-BE49-F238E27FC236}">
                <a16:creationId xmlns:a16="http://schemas.microsoft.com/office/drawing/2014/main" id="{DAD06957-A30C-E885-C808-C720C3F8AC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000"/>
          <a:stretch/>
        </p:blipFill>
        <p:spPr>
          <a:xfrm>
            <a:off x="92618" y="355968"/>
            <a:ext cx="12191979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80FAF8E-A169-F26E-61DC-D3376834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sk-SK" sz="5000" dirty="0"/>
              <a:t>Modifikácia hier pre zdravie v oblastiach bežného života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8C93AD0-CB05-1CE2-0FBC-DF73CECE5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sk-SK" sz="1400" dirty="0"/>
              <a:t>Hry pre zdravie ovplyvňujúce zdravotné prekurzory</a:t>
            </a:r>
          </a:p>
          <a:p>
            <a:r>
              <a:rPr lang="sk-SK" sz="1400" dirty="0"/>
              <a:t>Hranie hier tesne pred operáciou znížilo úzkosti pacientov, čo súviselo s lepšími zdravotnými výsledkami a skrátením dĺžky pohybu v nemocnici.</a:t>
            </a:r>
          </a:p>
          <a:p>
            <a:r>
              <a:rPr lang="sk-SK" sz="1400" dirty="0"/>
              <a:t>Hranie hier bolo navrhnuté ako metóda na vyvolanie fyziologických zmien, ktoré môžu zvýšiť odolnosť, znížiť strach a úzkosť a zlepšiť zdravie pacientov s rakovinou.</a:t>
            </a:r>
          </a:p>
          <a:p>
            <a:r>
              <a:rPr lang="sk-SK" sz="1400" dirty="0"/>
              <a:t>Interaktivita hier aktivovala oblasti mozgu , ktoré súviseli s pozitívnejším postojom k chemoterapii rakoviny.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924A0EBD-D15E-A85F-3C7E-128C9F2C8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348" y="1392569"/>
            <a:ext cx="1670649" cy="167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21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857879A-3408-4787-2A62-7720CF70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Diagram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404AFE69-C6A3-076A-F22C-94B18016F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084" y="1473191"/>
            <a:ext cx="5031364" cy="5061718"/>
          </a:xfrm>
          <a:prstGeom prst="rect">
            <a:avLst/>
          </a:prstGeom>
        </p:spPr>
      </p:pic>
      <p:pic>
        <p:nvPicPr>
          <p:cNvPr id="4" name="Picture 3" descr="Farebný kresliť Pigments">
            <a:extLst>
              <a:ext uri="{FF2B5EF4-FFF2-40B4-BE49-F238E27FC236}">
                <a16:creationId xmlns:a16="http://schemas.microsoft.com/office/drawing/2014/main" id="{2D108DE4-7920-19CA-FF60-CE989478C1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00"/>
          <a:stretch/>
        </p:blipFill>
        <p:spPr>
          <a:xfrm>
            <a:off x="6211408" y="2661581"/>
            <a:ext cx="5431536" cy="305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3955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311C20"/>
      </a:dk2>
      <a:lt2>
        <a:srgbClr val="F0F1F3"/>
      </a:lt2>
      <a:accent1>
        <a:srgbClr val="CF972C"/>
      </a:accent1>
      <a:accent2>
        <a:srgbClr val="CE481E"/>
      </a:accent2>
      <a:accent3>
        <a:srgbClr val="E0304F"/>
      </a:accent3>
      <a:accent4>
        <a:srgbClr val="CE1E87"/>
      </a:accent4>
      <a:accent5>
        <a:srgbClr val="DE30E0"/>
      </a:accent5>
      <a:accent6>
        <a:srgbClr val="831ECE"/>
      </a:accent6>
      <a:hlink>
        <a:srgbClr val="436EC0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571</Words>
  <Application>Microsoft Macintosh PowerPoint</Application>
  <PresentationFormat>Širokouhlá</PresentationFormat>
  <Paragraphs>62</Paragraphs>
  <Slides>10</Slides>
  <Notes>2</Notes>
  <HiddenSlides>0</HiddenSlides>
  <MMClips>0</MMClips>
  <ScaleCrop>false</ScaleCrop>
  <HeadingPairs>
    <vt:vector size="8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Neue Haas Grotesk Text Pro</vt:lpstr>
      <vt:lpstr>AccentBoxVTI</vt:lpstr>
      <vt:lpstr>Hárok</vt:lpstr>
      <vt:lpstr>Hry pre zdravie ako súčasť každodenného života Metódy inžinierskej práce 2022/2023</vt:lpstr>
      <vt:lpstr>Motivácia</vt:lpstr>
      <vt:lpstr>Moderné pokroky v oblasti hier pre zdravie</vt:lpstr>
      <vt:lpstr>Modifikácia hier pre zdravie v oblastiach bežného života</vt:lpstr>
      <vt:lpstr>Modifikácia hier pre zdravie v oblastiach bežného života</vt:lpstr>
      <vt:lpstr>Modifikácia hier pre zdravie v oblastiach bežného života</vt:lpstr>
      <vt:lpstr>Modifikácia hier pre zdravie v oblastiach bežného života</vt:lpstr>
      <vt:lpstr>Modifikácia hier pre zdravie v oblastiach bežného života</vt:lpstr>
      <vt:lpstr>Diagram</vt:lpstr>
      <vt:lpstr>Zhodnotenie a ďalšia práca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Hry pre zdravie ako súčasť každodenného života Metódy inžinierskej práce 2022/2023</dc:title>
  <dc:creator>Kristián Červenka</dc:creator>
  <cp:lastModifiedBy>Kristián Červenka</cp:lastModifiedBy>
  <cp:revision>29</cp:revision>
  <dcterms:created xsi:type="dcterms:W3CDTF">2022-11-09T13:37:41Z</dcterms:created>
  <dcterms:modified xsi:type="dcterms:W3CDTF">2022-11-26T22:15:15Z</dcterms:modified>
</cp:coreProperties>
</file>