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3"/>
    <p:restoredTop sz="94640"/>
  </p:normalViewPr>
  <p:slideViewPr>
    <p:cSldViewPr snapToGrid="0">
      <p:cViewPr varScale="1">
        <p:scale>
          <a:sx n="90" d="100"/>
          <a:sy n="90" d="100"/>
        </p:scale>
        <p:origin x="232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11/9/22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3743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628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709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404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234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92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458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928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574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11/9/22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816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594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11/9/22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483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24" r:id="rId6"/>
    <p:sldLayoutId id="2147483719" r:id="rId7"/>
    <p:sldLayoutId id="2147483720" r:id="rId8"/>
    <p:sldLayoutId id="2147483721" r:id="rId9"/>
    <p:sldLayoutId id="2147483723" r:id="rId10"/>
    <p:sldLayoutId id="214748372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19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Farebný kresliť Pigments">
            <a:extLst>
              <a:ext uri="{FF2B5EF4-FFF2-40B4-BE49-F238E27FC236}">
                <a16:creationId xmlns:a16="http://schemas.microsoft.com/office/drawing/2014/main" id="{9F9C8814-0F87-E210-38CF-D1ACEE8464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1000"/>
          <a:stretch/>
        </p:blipFill>
        <p:spPr>
          <a:xfrm>
            <a:off x="20" y="10"/>
            <a:ext cx="8668492" cy="6857990"/>
          </a:xfrm>
          <a:prstGeom prst="rect">
            <a:avLst/>
          </a:prstGeom>
        </p:spPr>
      </p:pic>
      <p:sp>
        <p:nvSpPr>
          <p:cNvPr id="29" name="Rectangle 21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EB2BF8C9-C693-1723-8739-A50D298747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24775" y="1134502"/>
            <a:ext cx="4271010" cy="3204134"/>
          </a:xfrm>
        </p:spPr>
        <p:txBody>
          <a:bodyPr anchor="b">
            <a:normAutofit fontScale="90000"/>
          </a:bodyPr>
          <a:lstStyle/>
          <a:p>
            <a:r>
              <a:rPr lang="sk-SK" sz="4800" dirty="0"/>
              <a:t>Hry pre zdravie ako súčasť každodenného života</a:t>
            </a:r>
            <a:br>
              <a:rPr lang="sk-SK" sz="4800" dirty="0"/>
            </a:br>
            <a:r>
              <a:rPr lang="sk-SK" sz="2000" b="0" dirty="0"/>
              <a:t>Metódy inžinierskej práce 2022/2023</a:t>
            </a:r>
            <a:endParaRPr lang="sk-SK" sz="4800" b="0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7B4656B3-E24B-F1E0-DAB2-E65200F67E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sk-SK" sz="2000" dirty="0">
                <a:latin typeface="Cambria Math" panose="02040503050406030204" pitchFamily="18" charset="0"/>
                <a:ea typeface="Cambria Math" panose="02040503050406030204" pitchFamily="18" charset="0"/>
                <a:cs typeface="Brush Script MT" panose="03060802040406070304" pitchFamily="66" charset="-122"/>
              </a:rPr>
              <a:t>Kristián Červenka</a:t>
            </a:r>
          </a:p>
          <a:p>
            <a:pPr algn="ctr"/>
            <a:r>
              <a:rPr lang="sk-SK" sz="2000" dirty="0">
                <a:latin typeface="Cambria Math" panose="02040503050406030204" pitchFamily="18" charset="0"/>
                <a:ea typeface="Cambria Math" panose="02040503050406030204" pitchFamily="18" charset="0"/>
                <a:cs typeface="Brush Script MT" panose="03060802040406070304" pitchFamily="66" charset="-122"/>
              </a:rPr>
              <a:t>Fakulta informatiky a informačných technológií</a:t>
            </a:r>
          </a:p>
          <a:p>
            <a:pPr algn="ctr"/>
            <a:r>
              <a:rPr lang="sk-SK" sz="2000" dirty="0">
                <a:latin typeface="Cambria Math" panose="02040503050406030204" pitchFamily="18" charset="0"/>
                <a:ea typeface="Cambria Math" panose="02040503050406030204" pitchFamily="18" charset="0"/>
                <a:cs typeface="Brush Script MT" panose="03060802040406070304" pitchFamily="66" charset="-122"/>
              </a:rPr>
              <a:t>Slovenská technická univerzita v Bratislave</a:t>
            </a:r>
          </a:p>
          <a:p>
            <a:pPr algn="ctr"/>
            <a:r>
              <a:rPr lang="sk-SK" sz="2000" dirty="0">
                <a:latin typeface="Cambria Math" panose="02040503050406030204" pitchFamily="18" charset="0"/>
                <a:ea typeface="Cambria Math" panose="02040503050406030204" pitchFamily="18" charset="0"/>
                <a:cs typeface="Brush Script MT" panose="03060802040406070304" pitchFamily="66" charset="-122"/>
              </a:rPr>
              <a:t>9.November 2022</a:t>
            </a:r>
          </a:p>
        </p:txBody>
      </p:sp>
      <p:sp>
        <p:nvSpPr>
          <p:cNvPr id="30" name="Rectangle 2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ectangle 2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316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!!Rectangle">
            <a:extLst>
              <a:ext uri="{FF2B5EF4-FFF2-40B4-BE49-F238E27FC236}">
                <a16:creationId xmlns:a16="http://schemas.microsoft.com/office/drawing/2014/main" id="{7C432AFE-B3D2-4BFF-BF8F-96C27AFF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Farebný kresliť Pigments">
            <a:extLst>
              <a:ext uri="{FF2B5EF4-FFF2-40B4-BE49-F238E27FC236}">
                <a16:creationId xmlns:a16="http://schemas.microsoft.com/office/drawing/2014/main" id="{DAD06957-A30C-E885-C808-C720C3F8ACC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0000"/>
          <a:stretch/>
        </p:blipFill>
        <p:spPr>
          <a:xfrm>
            <a:off x="-1514" y="10"/>
            <a:ext cx="12191979" cy="6857990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C80FAF8E-A169-F26E-61DC-D3376834D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941832"/>
            <a:ext cx="10506456" cy="2057400"/>
          </a:xfrm>
        </p:spPr>
        <p:txBody>
          <a:bodyPr anchor="b">
            <a:normAutofit/>
          </a:bodyPr>
          <a:lstStyle/>
          <a:p>
            <a:r>
              <a:rPr lang="sk-SK" sz="5000" dirty="0"/>
              <a:t>Motivácia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Zástupný objekt pre obsah 7">
            <a:extLst>
              <a:ext uri="{FF2B5EF4-FFF2-40B4-BE49-F238E27FC236}">
                <a16:creationId xmlns:a16="http://schemas.microsoft.com/office/drawing/2014/main" id="{6A9553B4-C66A-89F6-B121-82EEAABF74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713" y="3250346"/>
            <a:ext cx="10168128" cy="3694176"/>
          </a:xfrm>
        </p:spPr>
        <p:txBody>
          <a:bodyPr>
            <a:normAutofit fontScale="92500" lnSpcReduction="10000"/>
          </a:bodyPr>
          <a:lstStyle/>
          <a:p>
            <a:r>
              <a:rPr lang="sk-SK" dirty="0"/>
              <a:t>Videohry vo všeobecnosti majú schopnosť zaujať hráčov ako iným spôsobom ako ponúkajú dnešné novodobé média.</a:t>
            </a:r>
          </a:p>
          <a:p>
            <a:r>
              <a:rPr lang="sk-SK" dirty="0"/>
              <a:t>Zaujímavá oblasť rôznych výskumov a pokusov predvádzaných vedcami. </a:t>
            </a:r>
          </a:p>
          <a:p>
            <a:r>
              <a:rPr lang="sk-SK" dirty="0"/>
              <a:t>Zo štúdie asociovanej </a:t>
            </a:r>
            <a:r>
              <a:rPr lang="sk-SK" dirty="0" err="1"/>
              <a:t>Entertainment</a:t>
            </a:r>
            <a:r>
              <a:rPr lang="sk-SK" dirty="0"/>
              <a:t> Software vyplýva , že približne 29% hráčov sú v rozmedzí 18 a menej rokov. </a:t>
            </a:r>
          </a:p>
          <a:p>
            <a:r>
              <a:rPr lang="sk-SK" dirty="0"/>
              <a:t>Využívanie sofistikovaných technológií na podporu zdravia. </a:t>
            </a:r>
          </a:p>
          <a:p>
            <a:r>
              <a:rPr lang="sk-SK" dirty="0"/>
              <a:t>Hry podnecujú používateľov k opakovanému hraniu a preukazujú postupné  pozitívne zmeny správania potrebné na dosiahnutie individuálnych zdravotných zmien.</a:t>
            </a:r>
          </a:p>
        </p:txBody>
      </p:sp>
    </p:spTree>
    <p:extLst>
      <p:ext uri="{BB962C8B-B14F-4D97-AF65-F5344CB8AC3E}">
        <p14:creationId xmlns:p14="http://schemas.microsoft.com/office/powerpoint/2010/main" val="25420525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!!Rectangle">
            <a:extLst>
              <a:ext uri="{FF2B5EF4-FFF2-40B4-BE49-F238E27FC236}">
                <a16:creationId xmlns:a16="http://schemas.microsoft.com/office/drawing/2014/main" id="{7C432AFE-B3D2-4BFF-BF8F-96C27AFF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Farebný kresliť Pigments">
            <a:extLst>
              <a:ext uri="{FF2B5EF4-FFF2-40B4-BE49-F238E27FC236}">
                <a16:creationId xmlns:a16="http://schemas.microsoft.com/office/drawing/2014/main" id="{DAD06957-A30C-E885-C808-C720C3F8ACC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0000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C80FAF8E-A169-F26E-61DC-D3376834D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941832"/>
            <a:ext cx="10506456" cy="2057400"/>
          </a:xfrm>
        </p:spPr>
        <p:txBody>
          <a:bodyPr anchor="b">
            <a:normAutofit/>
          </a:bodyPr>
          <a:lstStyle/>
          <a:p>
            <a:endParaRPr lang="sk-SK" sz="5000"/>
          </a:p>
        </p:txBody>
      </p:sp>
      <p:sp>
        <p:nvSpPr>
          <p:cNvPr id="25" name="Rectangle 1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angle 1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B8C93AD0-CB05-1CE2-0FBC-DF73CECE5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502152"/>
            <a:ext cx="10506456" cy="2670048"/>
          </a:xfrm>
        </p:spPr>
        <p:txBody>
          <a:bodyPr>
            <a:normAutofit/>
          </a:bodyPr>
          <a:lstStyle/>
          <a:p>
            <a:endParaRPr lang="sk-SK" sz="2000"/>
          </a:p>
        </p:txBody>
      </p:sp>
    </p:spTree>
    <p:extLst>
      <p:ext uri="{BB962C8B-B14F-4D97-AF65-F5344CB8AC3E}">
        <p14:creationId xmlns:p14="http://schemas.microsoft.com/office/powerpoint/2010/main" val="14080949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!!Rectangle">
            <a:extLst>
              <a:ext uri="{FF2B5EF4-FFF2-40B4-BE49-F238E27FC236}">
                <a16:creationId xmlns:a16="http://schemas.microsoft.com/office/drawing/2014/main" id="{7C432AFE-B3D2-4BFF-BF8F-96C27AFF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Farebný kresliť Pigments">
            <a:extLst>
              <a:ext uri="{FF2B5EF4-FFF2-40B4-BE49-F238E27FC236}">
                <a16:creationId xmlns:a16="http://schemas.microsoft.com/office/drawing/2014/main" id="{DAD06957-A30C-E885-C808-C720C3F8ACC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0000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C80FAF8E-A169-F26E-61DC-D3376834D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941832"/>
            <a:ext cx="10506456" cy="2057400"/>
          </a:xfrm>
        </p:spPr>
        <p:txBody>
          <a:bodyPr anchor="b">
            <a:normAutofit/>
          </a:bodyPr>
          <a:lstStyle/>
          <a:p>
            <a:endParaRPr lang="sk-SK" sz="50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B8C93AD0-CB05-1CE2-0FBC-DF73CECE5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502152"/>
            <a:ext cx="10506456" cy="2670048"/>
          </a:xfrm>
        </p:spPr>
        <p:txBody>
          <a:bodyPr>
            <a:normAutofit/>
          </a:bodyPr>
          <a:lstStyle/>
          <a:p>
            <a:endParaRPr lang="sk-SK" sz="2000"/>
          </a:p>
        </p:txBody>
      </p:sp>
    </p:spTree>
    <p:extLst>
      <p:ext uri="{BB962C8B-B14F-4D97-AF65-F5344CB8AC3E}">
        <p14:creationId xmlns:p14="http://schemas.microsoft.com/office/powerpoint/2010/main" val="36454966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!!Rectangle">
            <a:extLst>
              <a:ext uri="{FF2B5EF4-FFF2-40B4-BE49-F238E27FC236}">
                <a16:creationId xmlns:a16="http://schemas.microsoft.com/office/drawing/2014/main" id="{7C432AFE-B3D2-4BFF-BF8F-96C27AFF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Farebný kresliť Pigments">
            <a:extLst>
              <a:ext uri="{FF2B5EF4-FFF2-40B4-BE49-F238E27FC236}">
                <a16:creationId xmlns:a16="http://schemas.microsoft.com/office/drawing/2014/main" id="{DAD06957-A30C-E885-C808-C720C3F8ACC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0000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C80FAF8E-A169-F26E-61DC-D3376834D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941832"/>
            <a:ext cx="10506456" cy="2057400"/>
          </a:xfrm>
        </p:spPr>
        <p:txBody>
          <a:bodyPr anchor="b">
            <a:normAutofit/>
          </a:bodyPr>
          <a:lstStyle/>
          <a:p>
            <a:endParaRPr lang="sk-SK" sz="50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B8C93AD0-CB05-1CE2-0FBC-DF73CECE5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502152"/>
            <a:ext cx="10506456" cy="2670048"/>
          </a:xfrm>
        </p:spPr>
        <p:txBody>
          <a:bodyPr>
            <a:normAutofit/>
          </a:bodyPr>
          <a:lstStyle/>
          <a:p>
            <a:endParaRPr lang="sk-SK" sz="2000"/>
          </a:p>
        </p:txBody>
      </p:sp>
    </p:spTree>
    <p:extLst>
      <p:ext uri="{BB962C8B-B14F-4D97-AF65-F5344CB8AC3E}">
        <p14:creationId xmlns:p14="http://schemas.microsoft.com/office/powerpoint/2010/main" val="11216997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!!Rectangle">
            <a:extLst>
              <a:ext uri="{FF2B5EF4-FFF2-40B4-BE49-F238E27FC236}">
                <a16:creationId xmlns:a16="http://schemas.microsoft.com/office/drawing/2014/main" id="{7C432AFE-B3D2-4BFF-BF8F-96C27AFF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Farebný kresliť Pigments">
            <a:extLst>
              <a:ext uri="{FF2B5EF4-FFF2-40B4-BE49-F238E27FC236}">
                <a16:creationId xmlns:a16="http://schemas.microsoft.com/office/drawing/2014/main" id="{DAD06957-A30C-E885-C808-C720C3F8ACC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0000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C80FAF8E-A169-F26E-61DC-D3376834D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941832"/>
            <a:ext cx="10506456" cy="2057400"/>
          </a:xfrm>
        </p:spPr>
        <p:txBody>
          <a:bodyPr anchor="b">
            <a:normAutofit/>
          </a:bodyPr>
          <a:lstStyle/>
          <a:p>
            <a:endParaRPr lang="sk-SK" sz="50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B8C93AD0-CB05-1CE2-0FBC-DF73CECE5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502152"/>
            <a:ext cx="10506456" cy="2670048"/>
          </a:xfrm>
        </p:spPr>
        <p:txBody>
          <a:bodyPr>
            <a:normAutofit/>
          </a:bodyPr>
          <a:lstStyle/>
          <a:p>
            <a:endParaRPr lang="sk-SK" sz="2000"/>
          </a:p>
        </p:txBody>
      </p:sp>
    </p:spTree>
    <p:extLst>
      <p:ext uri="{BB962C8B-B14F-4D97-AF65-F5344CB8AC3E}">
        <p14:creationId xmlns:p14="http://schemas.microsoft.com/office/powerpoint/2010/main" val="7418248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!!Rectangle">
            <a:extLst>
              <a:ext uri="{FF2B5EF4-FFF2-40B4-BE49-F238E27FC236}">
                <a16:creationId xmlns:a16="http://schemas.microsoft.com/office/drawing/2014/main" id="{7C432AFE-B3D2-4BFF-BF8F-96C27AFF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Farebný kresliť Pigments">
            <a:extLst>
              <a:ext uri="{FF2B5EF4-FFF2-40B4-BE49-F238E27FC236}">
                <a16:creationId xmlns:a16="http://schemas.microsoft.com/office/drawing/2014/main" id="{DAD06957-A30C-E885-C808-C720C3F8ACC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0000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C80FAF8E-A169-F26E-61DC-D3376834D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941832"/>
            <a:ext cx="10506456" cy="2057400"/>
          </a:xfrm>
        </p:spPr>
        <p:txBody>
          <a:bodyPr anchor="b">
            <a:normAutofit/>
          </a:bodyPr>
          <a:lstStyle/>
          <a:p>
            <a:endParaRPr lang="sk-SK" sz="50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B8C93AD0-CB05-1CE2-0FBC-DF73CECE5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502152"/>
            <a:ext cx="10506456" cy="2670048"/>
          </a:xfrm>
        </p:spPr>
        <p:txBody>
          <a:bodyPr>
            <a:normAutofit/>
          </a:bodyPr>
          <a:lstStyle/>
          <a:p>
            <a:endParaRPr lang="sk-SK" sz="2000"/>
          </a:p>
        </p:txBody>
      </p:sp>
    </p:spTree>
    <p:extLst>
      <p:ext uri="{BB962C8B-B14F-4D97-AF65-F5344CB8AC3E}">
        <p14:creationId xmlns:p14="http://schemas.microsoft.com/office/powerpoint/2010/main" val="18986154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!!Rectangle">
            <a:extLst>
              <a:ext uri="{FF2B5EF4-FFF2-40B4-BE49-F238E27FC236}">
                <a16:creationId xmlns:a16="http://schemas.microsoft.com/office/drawing/2014/main" id="{7C432AFE-B3D2-4BFF-BF8F-96C27AFF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Farebný kresliť Pigments">
            <a:extLst>
              <a:ext uri="{FF2B5EF4-FFF2-40B4-BE49-F238E27FC236}">
                <a16:creationId xmlns:a16="http://schemas.microsoft.com/office/drawing/2014/main" id="{DAD06957-A30C-E885-C808-C720C3F8ACC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0000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C80FAF8E-A169-F26E-61DC-D3376834D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941832"/>
            <a:ext cx="10506456" cy="2057400"/>
          </a:xfrm>
        </p:spPr>
        <p:txBody>
          <a:bodyPr anchor="b">
            <a:normAutofit/>
          </a:bodyPr>
          <a:lstStyle/>
          <a:p>
            <a:endParaRPr lang="sk-SK" sz="50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B8C93AD0-CB05-1CE2-0FBC-DF73CECE5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502152"/>
            <a:ext cx="10506456" cy="2670048"/>
          </a:xfrm>
        </p:spPr>
        <p:txBody>
          <a:bodyPr>
            <a:normAutofit/>
          </a:bodyPr>
          <a:lstStyle/>
          <a:p>
            <a:endParaRPr lang="sk-SK" sz="2000"/>
          </a:p>
        </p:txBody>
      </p:sp>
    </p:spTree>
    <p:extLst>
      <p:ext uri="{BB962C8B-B14F-4D97-AF65-F5344CB8AC3E}">
        <p14:creationId xmlns:p14="http://schemas.microsoft.com/office/powerpoint/2010/main" val="19613213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!!Rectangle">
            <a:extLst>
              <a:ext uri="{FF2B5EF4-FFF2-40B4-BE49-F238E27FC236}">
                <a16:creationId xmlns:a16="http://schemas.microsoft.com/office/drawing/2014/main" id="{7C432AFE-B3D2-4BFF-BF8F-96C27AFF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Farebný kresliť Pigments">
            <a:extLst>
              <a:ext uri="{FF2B5EF4-FFF2-40B4-BE49-F238E27FC236}">
                <a16:creationId xmlns:a16="http://schemas.microsoft.com/office/drawing/2014/main" id="{DAD06957-A30C-E885-C808-C720C3F8ACC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0000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C80FAF8E-A169-F26E-61DC-D3376834D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941832"/>
            <a:ext cx="10506456" cy="2057400"/>
          </a:xfrm>
        </p:spPr>
        <p:txBody>
          <a:bodyPr anchor="b">
            <a:normAutofit/>
          </a:bodyPr>
          <a:lstStyle/>
          <a:p>
            <a:r>
              <a:rPr lang="sk-SK" sz="5000" dirty="0"/>
              <a:t>Zhodnotenie a ďalšia práca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B8C93AD0-CB05-1CE2-0FBC-DF73CECE5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502152"/>
            <a:ext cx="10506456" cy="2670048"/>
          </a:xfrm>
        </p:spPr>
        <p:txBody>
          <a:bodyPr>
            <a:normAutofit/>
          </a:bodyPr>
          <a:lstStyle/>
          <a:p>
            <a:endParaRPr lang="sk-SK" sz="2000" dirty="0"/>
          </a:p>
        </p:txBody>
      </p:sp>
    </p:spTree>
    <p:extLst>
      <p:ext uri="{BB962C8B-B14F-4D97-AF65-F5344CB8AC3E}">
        <p14:creationId xmlns:p14="http://schemas.microsoft.com/office/powerpoint/2010/main" val="35471511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AccentBoxVTI">
  <a:themeElements>
    <a:clrScheme name="AnalogousFromRegularSeedLeftStep">
      <a:dk1>
        <a:srgbClr val="000000"/>
      </a:dk1>
      <a:lt1>
        <a:srgbClr val="FFFFFF"/>
      </a:lt1>
      <a:dk2>
        <a:srgbClr val="311C20"/>
      </a:dk2>
      <a:lt2>
        <a:srgbClr val="F0F1F3"/>
      </a:lt2>
      <a:accent1>
        <a:srgbClr val="CF972C"/>
      </a:accent1>
      <a:accent2>
        <a:srgbClr val="CE481E"/>
      </a:accent2>
      <a:accent3>
        <a:srgbClr val="E0304F"/>
      </a:accent3>
      <a:accent4>
        <a:srgbClr val="CE1E87"/>
      </a:accent4>
      <a:accent5>
        <a:srgbClr val="DE30E0"/>
      </a:accent5>
      <a:accent6>
        <a:srgbClr val="831ECE"/>
      </a:accent6>
      <a:hlink>
        <a:srgbClr val="436EC0"/>
      </a:hlink>
      <a:folHlink>
        <a:srgbClr val="7F7F7F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104</Words>
  <Application>Microsoft Macintosh PowerPoint</Application>
  <PresentationFormat>Širokouhlá</PresentationFormat>
  <Paragraphs>12</Paragraphs>
  <Slides>9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9</vt:i4>
      </vt:variant>
    </vt:vector>
  </HeadingPairs>
  <TitlesOfParts>
    <vt:vector size="14" baseType="lpstr">
      <vt:lpstr>Arial</vt:lpstr>
      <vt:lpstr>Calibri</vt:lpstr>
      <vt:lpstr>Cambria Math</vt:lpstr>
      <vt:lpstr>Neue Haas Grotesk Text Pro</vt:lpstr>
      <vt:lpstr>AccentBoxVTI</vt:lpstr>
      <vt:lpstr>Hry pre zdravie ako súčasť každodenného života Metódy inžinierskej práce 2022/2023</vt:lpstr>
      <vt:lpstr>Motivácia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Zhodnotenie a ďalšia práca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Hry pre zdravie ako súčasť každodenného života Metódy inžinierskej práce 2022/2023</dc:title>
  <dc:creator>Kristián Červenka</dc:creator>
  <cp:lastModifiedBy>Kristián Červenka</cp:lastModifiedBy>
  <cp:revision>6</cp:revision>
  <dcterms:created xsi:type="dcterms:W3CDTF">2022-11-09T13:37:41Z</dcterms:created>
  <dcterms:modified xsi:type="dcterms:W3CDTF">2022-11-09T14:04:06Z</dcterms:modified>
</cp:coreProperties>
</file>