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59"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1523"/>
  </p:normalViewPr>
  <p:slideViewPr>
    <p:cSldViewPr snapToGrid="0" snapToObjects="1">
      <p:cViewPr varScale="1">
        <p:scale>
          <a:sx n="51" d="100"/>
          <a:sy n="51"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D54C-B9AA-9C44-A043-C2FF83A2C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65EC7F-634A-CF43-B2D3-2C121419E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15D1AD-E898-5C45-B44E-975380BFD549}"/>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5" name="Footer Placeholder 4">
            <a:extLst>
              <a:ext uri="{FF2B5EF4-FFF2-40B4-BE49-F238E27FC236}">
                <a16:creationId xmlns:a16="http://schemas.microsoft.com/office/drawing/2014/main" id="{74E9DE73-443F-FA49-B183-2E4E5B6B9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2EAED-7A0C-0B45-A2E9-E23C1C70991C}"/>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212777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70AC-E296-C24B-B380-69472A9C48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28A715-9403-3343-9281-98457711CF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C3D1D-EC0E-B040-A41B-BC66CC7CCAEA}"/>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5" name="Footer Placeholder 4">
            <a:extLst>
              <a:ext uri="{FF2B5EF4-FFF2-40B4-BE49-F238E27FC236}">
                <a16:creationId xmlns:a16="http://schemas.microsoft.com/office/drawing/2014/main" id="{5E628923-2F41-B44D-AACB-E13B43D3B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11602-2A9D-274C-989A-76C7F1B48A15}"/>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276595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0C331-10EC-CA44-88B1-545EEDDDAA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D87E6D-3030-A44A-ABF1-E8123934E3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75B15-DD48-EC49-9612-26D1207E32CA}"/>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5" name="Footer Placeholder 4">
            <a:extLst>
              <a:ext uri="{FF2B5EF4-FFF2-40B4-BE49-F238E27FC236}">
                <a16:creationId xmlns:a16="http://schemas.microsoft.com/office/drawing/2014/main" id="{FCC8BA2D-65FB-0F40-9136-2AC982391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6C678-1DCB-E941-90AD-93001345B2A5}"/>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32832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E825-5A58-FA46-836A-6BBE0A7513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2F10D2-A989-9347-81B8-B2ACF09187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4896-8072-F643-9B99-64364F6340F0}"/>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5" name="Footer Placeholder 4">
            <a:extLst>
              <a:ext uri="{FF2B5EF4-FFF2-40B4-BE49-F238E27FC236}">
                <a16:creationId xmlns:a16="http://schemas.microsoft.com/office/drawing/2014/main" id="{1D71CCEE-396C-C641-8B5B-2D480E41B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80165-7E3A-AE48-B843-F427FFA82F93}"/>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3499774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5E58-BBBE-1F43-B030-78FE499F7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8E466E-BA58-CF40-8A33-F6D6CC79D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5C025E-2462-894F-BAF7-DA7BAAD1AE8B}"/>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5" name="Footer Placeholder 4">
            <a:extLst>
              <a:ext uri="{FF2B5EF4-FFF2-40B4-BE49-F238E27FC236}">
                <a16:creationId xmlns:a16="http://schemas.microsoft.com/office/drawing/2014/main" id="{447FA28B-9B48-B540-961C-957CDC26E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7B0B8-67D2-F548-8BBC-4BA66D0F559E}"/>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310099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FA9B-0516-F941-AEEE-DA8F70E23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8C7537-1756-7048-B4ED-83297D70CF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2020CA-C443-1144-A409-42B5615E8C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26ADB9-C584-8042-ADD5-94FE2036B9D7}"/>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6" name="Footer Placeholder 5">
            <a:extLst>
              <a:ext uri="{FF2B5EF4-FFF2-40B4-BE49-F238E27FC236}">
                <a16:creationId xmlns:a16="http://schemas.microsoft.com/office/drawing/2014/main" id="{B3983D85-CBEB-E445-9E07-71916214C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617D8-9369-F441-B37A-EA83B87963A1}"/>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1164247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60D1-8196-6541-BFBB-47E2BE35E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BE3B94-FF3D-6D4F-B83A-15D4F7BF1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81AECE-1F2A-6749-93C8-CD2AF4A927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C0A004-C15B-F342-A8E0-E9F81B257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02B795-31B5-F447-A53B-2857E830DEC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411BE-EBA2-BC4A-BD06-4A45003B0C03}"/>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8" name="Footer Placeholder 7">
            <a:extLst>
              <a:ext uri="{FF2B5EF4-FFF2-40B4-BE49-F238E27FC236}">
                <a16:creationId xmlns:a16="http://schemas.microsoft.com/office/drawing/2014/main" id="{AA18AF67-36F7-174D-A79B-C5014A8A04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9E8318-106F-3349-BDAE-1E52E7661F50}"/>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280341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8FDC-9878-1741-8038-B8A0E50FA3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954B6-6296-9E42-8B14-E905AF3F88A9}"/>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4" name="Footer Placeholder 3">
            <a:extLst>
              <a:ext uri="{FF2B5EF4-FFF2-40B4-BE49-F238E27FC236}">
                <a16:creationId xmlns:a16="http://schemas.microsoft.com/office/drawing/2014/main" id="{F079F388-9397-944B-B56E-EE45D045CF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DC06B5-25AC-B644-B80C-F0D2B1C88C58}"/>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173413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C1202-5D08-A54E-BAB8-6E0CF55BBC2C}"/>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3" name="Footer Placeholder 2">
            <a:extLst>
              <a:ext uri="{FF2B5EF4-FFF2-40B4-BE49-F238E27FC236}">
                <a16:creationId xmlns:a16="http://schemas.microsoft.com/office/drawing/2014/main" id="{686F0B50-3FA3-764C-9FF9-BDA91EA0E8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BFCA0-6B71-0C47-9648-153F755E354D}"/>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250724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3F31-2714-5941-8A6E-4D810A596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0BF12E-E5C6-2B44-ABED-4531B01D5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CD3828-55F6-B246-9026-5C170DA54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8C1A59-19DF-C249-8170-34201E9DDEC3}"/>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6" name="Footer Placeholder 5">
            <a:extLst>
              <a:ext uri="{FF2B5EF4-FFF2-40B4-BE49-F238E27FC236}">
                <a16:creationId xmlns:a16="http://schemas.microsoft.com/office/drawing/2014/main" id="{BBEE15E8-1D2B-A048-9D96-34A366DCC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1F810-AAB2-804D-B999-A9207AC33536}"/>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182547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D770-999D-5941-BCCF-7F92D7AAA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DF7617-A850-A542-AFBD-6A23615C2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47A688-08A8-D747-9D67-D487EBEB2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265689-91FE-2843-B567-AA7A73C5612F}"/>
              </a:ext>
            </a:extLst>
          </p:cNvPr>
          <p:cNvSpPr>
            <a:spLocks noGrp="1"/>
          </p:cNvSpPr>
          <p:nvPr>
            <p:ph type="dt" sz="half" idx="10"/>
          </p:nvPr>
        </p:nvSpPr>
        <p:spPr/>
        <p:txBody>
          <a:bodyPr/>
          <a:lstStyle/>
          <a:p>
            <a:fld id="{4C388B9E-304F-AD45-806B-3C3B52E4AFB4}" type="datetimeFigureOut">
              <a:rPr lang="en-US" smtClean="0"/>
              <a:t>11/16/22</a:t>
            </a:fld>
            <a:endParaRPr lang="en-US"/>
          </a:p>
        </p:txBody>
      </p:sp>
      <p:sp>
        <p:nvSpPr>
          <p:cNvPr id="6" name="Footer Placeholder 5">
            <a:extLst>
              <a:ext uri="{FF2B5EF4-FFF2-40B4-BE49-F238E27FC236}">
                <a16:creationId xmlns:a16="http://schemas.microsoft.com/office/drawing/2014/main" id="{007F31AF-1EB5-4D4B-A923-142D33DB5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59E3D7-1CBD-B048-846E-17B8F5ACE6F1}"/>
              </a:ext>
            </a:extLst>
          </p:cNvPr>
          <p:cNvSpPr>
            <a:spLocks noGrp="1"/>
          </p:cNvSpPr>
          <p:nvPr>
            <p:ph type="sldNum" sz="quarter" idx="12"/>
          </p:nvPr>
        </p:nvSpPr>
        <p:spPr/>
        <p:txBody>
          <a:bodyPr/>
          <a:lstStyle/>
          <a:p>
            <a:fld id="{686F5BBB-35EF-3C41-8EE5-B363D8F63647}" type="slidenum">
              <a:rPr lang="en-US" smtClean="0"/>
              <a:t>‹#›</a:t>
            </a:fld>
            <a:endParaRPr lang="en-US"/>
          </a:p>
        </p:txBody>
      </p:sp>
    </p:spTree>
    <p:extLst>
      <p:ext uri="{BB962C8B-B14F-4D97-AF65-F5344CB8AC3E}">
        <p14:creationId xmlns:p14="http://schemas.microsoft.com/office/powerpoint/2010/main" val="32099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F4F8-A7C9-1342-BB2A-4446A5482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519D57-A147-A347-B595-0BFE4F3896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389D1-CBCB-434B-AFED-1715CB1EE9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88B9E-304F-AD45-806B-3C3B52E4AFB4}" type="datetimeFigureOut">
              <a:rPr lang="en-US" smtClean="0"/>
              <a:t>11/16/22</a:t>
            </a:fld>
            <a:endParaRPr lang="en-US"/>
          </a:p>
        </p:txBody>
      </p:sp>
      <p:sp>
        <p:nvSpPr>
          <p:cNvPr id="5" name="Footer Placeholder 4">
            <a:extLst>
              <a:ext uri="{FF2B5EF4-FFF2-40B4-BE49-F238E27FC236}">
                <a16:creationId xmlns:a16="http://schemas.microsoft.com/office/drawing/2014/main" id="{3A487B96-CE48-B54F-B39C-B81B7AD8D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C3C12-AD4A-1C48-B583-6D757A22F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F5BBB-35EF-3C41-8EE5-B363D8F63647}" type="slidenum">
              <a:rPr lang="en-US" smtClean="0"/>
              <a:t>‹#›</a:t>
            </a:fld>
            <a:endParaRPr lang="en-US"/>
          </a:p>
        </p:txBody>
      </p:sp>
    </p:spTree>
    <p:extLst>
      <p:ext uri="{BB962C8B-B14F-4D97-AF65-F5344CB8AC3E}">
        <p14:creationId xmlns:p14="http://schemas.microsoft.com/office/powerpoint/2010/main" val="10892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5F73-DA05-1944-A9AF-2A25EA0E5B43}"/>
              </a:ext>
            </a:extLst>
          </p:cNvPr>
          <p:cNvSpPr>
            <a:spLocks noGrp="1"/>
          </p:cNvSpPr>
          <p:nvPr>
            <p:ph type="ctrTitle"/>
          </p:nvPr>
        </p:nvSpPr>
        <p:spPr/>
        <p:txBody>
          <a:bodyPr/>
          <a:lstStyle/>
          <a:p>
            <a:r>
              <a:rPr lang="en-US" dirty="0"/>
              <a:t>Capitalism</a:t>
            </a:r>
            <a:br>
              <a:rPr lang="en-US" dirty="0"/>
            </a:br>
            <a:r>
              <a:rPr lang="en-US" dirty="0"/>
              <a:t>Karl Marx</a:t>
            </a:r>
          </a:p>
        </p:txBody>
      </p:sp>
    </p:spTree>
    <p:extLst>
      <p:ext uri="{BB962C8B-B14F-4D97-AF65-F5344CB8AC3E}">
        <p14:creationId xmlns:p14="http://schemas.microsoft.com/office/powerpoint/2010/main" val="296883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4C277-4A34-1043-A462-C36DD61BFFE4}"/>
              </a:ext>
            </a:extLst>
          </p:cNvPr>
          <p:cNvSpPr>
            <a:spLocks noGrp="1"/>
          </p:cNvSpPr>
          <p:nvPr>
            <p:ph idx="1"/>
          </p:nvPr>
        </p:nvSpPr>
        <p:spPr>
          <a:xfrm>
            <a:off x="838200" y="584200"/>
            <a:ext cx="10515600" cy="5592763"/>
          </a:xfrm>
        </p:spPr>
        <p:txBody>
          <a:bodyPr>
            <a:normAutofit/>
          </a:bodyPr>
          <a:lstStyle/>
          <a:p>
            <a:endParaRPr lang="en-US" dirty="0"/>
          </a:p>
          <a:p>
            <a:r>
              <a:rPr lang="en-IN" b="1" dirty="0"/>
              <a:t>Hegel’s idealism: </a:t>
            </a:r>
            <a:r>
              <a:rPr lang="en-IN" dirty="0"/>
              <a:t>Idealism can be defined as a philosophic perspective which put forward the idea that the ultimate conditions of human existence and development can be arrived at only through the examination of abstract philosophic categories. such as reason, history, and existence </a:t>
            </a:r>
          </a:p>
          <a:p>
            <a:r>
              <a:rPr lang="en-US" b="1" dirty="0"/>
              <a:t>Historical Materialism</a:t>
            </a:r>
            <a:r>
              <a:rPr lang="en-US" dirty="0"/>
              <a:t>: a departure from Idealism </a:t>
            </a:r>
          </a:p>
          <a:p>
            <a:r>
              <a:rPr lang="en-US" dirty="0"/>
              <a:t>The </a:t>
            </a:r>
            <a:r>
              <a:rPr lang="en-IN" dirty="0"/>
              <a:t>most basic premise of materialism that the very first thing human beings must do is satisfy their material needs by obtaining food, shelter and clothing. It goes on to assume that society and history are created from a sequence of productive acts which are designed to fulfil these needs. </a:t>
            </a:r>
            <a:endParaRPr lang="en-US" dirty="0"/>
          </a:p>
          <a:p>
            <a:endParaRPr lang="en-US" dirty="0"/>
          </a:p>
        </p:txBody>
      </p:sp>
    </p:spTree>
    <p:extLst>
      <p:ext uri="{BB962C8B-B14F-4D97-AF65-F5344CB8AC3E}">
        <p14:creationId xmlns:p14="http://schemas.microsoft.com/office/powerpoint/2010/main" val="406786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343E50-0AD7-4440-BD8D-2FE992F5A9CB}"/>
              </a:ext>
            </a:extLst>
          </p:cNvPr>
          <p:cNvSpPr>
            <a:spLocks noGrp="1"/>
          </p:cNvSpPr>
          <p:nvPr>
            <p:ph idx="1"/>
          </p:nvPr>
        </p:nvSpPr>
        <p:spPr>
          <a:xfrm>
            <a:off x="838200" y="431800"/>
            <a:ext cx="10515600" cy="5745163"/>
          </a:xfrm>
        </p:spPr>
        <p:txBody>
          <a:bodyPr>
            <a:normAutofit fontScale="92500" lnSpcReduction="10000"/>
          </a:bodyPr>
          <a:lstStyle/>
          <a:p>
            <a:r>
              <a:rPr lang="en-US" dirty="0"/>
              <a:t>Marx outlined 4 stages of History</a:t>
            </a:r>
          </a:p>
          <a:p>
            <a:r>
              <a:rPr lang="en-US" dirty="0"/>
              <a:t>1. the Primitive communal stage</a:t>
            </a:r>
          </a:p>
          <a:p>
            <a:r>
              <a:rPr lang="en-US" dirty="0"/>
              <a:t>2. the ancient stage based on slavery</a:t>
            </a:r>
          </a:p>
          <a:p>
            <a:r>
              <a:rPr lang="en-US" dirty="0"/>
              <a:t>3. the feudal stage</a:t>
            </a:r>
          </a:p>
          <a:p>
            <a:r>
              <a:rPr lang="en-US" dirty="0"/>
              <a:t>4. the capitalist stage</a:t>
            </a:r>
          </a:p>
          <a:p>
            <a:r>
              <a:rPr lang="en-US" dirty="0"/>
              <a:t>Capitalism: A stage in human history, a new economic system: birth of the factory system, mass production</a:t>
            </a:r>
          </a:p>
          <a:p>
            <a:r>
              <a:rPr lang="en-US" dirty="0"/>
              <a:t>Capitalism as Marx emphasized is a system of Commodity production</a:t>
            </a:r>
          </a:p>
          <a:p>
            <a:r>
              <a:rPr lang="en-US" dirty="0"/>
              <a:t>Every commodity has 2 folds: </a:t>
            </a:r>
          </a:p>
          <a:p>
            <a:r>
              <a:rPr lang="en-US" dirty="0" err="1"/>
              <a:t>i</a:t>
            </a:r>
            <a:r>
              <a:rPr lang="en-US" dirty="0"/>
              <a:t>) Use value: </a:t>
            </a:r>
            <a:r>
              <a:rPr lang="en-IN" dirty="0"/>
              <a:t>Use-value is realized only in the process of consumption. Utility – useful to satisfy human needs.</a:t>
            </a:r>
          </a:p>
          <a:p>
            <a:r>
              <a:rPr lang="en-US" dirty="0"/>
              <a:t>Ii) Exchange value: when offered in exchange.</a:t>
            </a:r>
          </a:p>
          <a:p>
            <a:r>
              <a:rPr lang="en-US" dirty="0"/>
              <a:t>Exchange value cannot be derived from Use value: exam iron and corn</a:t>
            </a:r>
          </a:p>
          <a:p>
            <a:endParaRPr lang="en-US" dirty="0"/>
          </a:p>
          <a:p>
            <a:endParaRPr lang="en-US" dirty="0"/>
          </a:p>
        </p:txBody>
      </p:sp>
    </p:spTree>
    <p:extLst>
      <p:ext uri="{BB962C8B-B14F-4D97-AF65-F5344CB8AC3E}">
        <p14:creationId xmlns:p14="http://schemas.microsoft.com/office/powerpoint/2010/main" val="283402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68C1AF-C39F-1842-80A4-1685328BC3B2}"/>
              </a:ext>
            </a:extLst>
          </p:cNvPr>
          <p:cNvSpPr>
            <a:spLocks noGrp="1"/>
          </p:cNvSpPr>
          <p:nvPr>
            <p:ph idx="1"/>
          </p:nvPr>
        </p:nvSpPr>
        <p:spPr>
          <a:xfrm>
            <a:off x="838200" y="508000"/>
            <a:ext cx="10515600" cy="5668963"/>
          </a:xfrm>
        </p:spPr>
        <p:txBody>
          <a:bodyPr>
            <a:normAutofit lnSpcReduction="10000"/>
          </a:bodyPr>
          <a:lstStyle/>
          <a:p>
            <a:r>
              <a:rPr lang="en-US" dirty="0"/>
              <a:t>Exchange value-common measure-quantifiable characteristics of </a:t>
            </a:r>
            <a:r>
              <a:rPr lang="en-US" dirty="0" err="1"/>
              <a:t>labour</a:t>
            </a:r>
            <a:r>
              <a:rPr lang="en-US" dirty="0"/>
              <a:t>. How to arrive at the quantity of the medium?</a:t>
            </a:r>
          </a:p>
          <a:p>
            <a:r>
              <a:rPr lang="en-US" dirty="0"/>
              <a:t>Useful </a:t>
            </a:r>
            <a:r>
              <a:rPr lang="en-US" dirty="0" err="1"/>
              <a:t>labour</a:t>
            </a:r>
            <a:r>
              <a:rPr lang="en-US" dirty="0"/>
              <a:t>- basis of use value- social function- ex- food to satisfy hunger</a:t>
            </a:r>
          </a:p>
          <a:p>
            <a:r>
              <a:rPr lang="en-US" dirty="0"/>
              <a:t>Abstract </a:t>
            </a:r>
            <a:r>
              <a:rPr lang="en-US" dirty="0" err="1"/>
              <a:t>labour</a:t>
            </a:r>
            <a:r>
              <a:rPr lang="en-US" dirty="0"/>
              <a:t> is the basis of exchange value.</a:t>
            </a:r>
          </a:p>
          <a:p>
            <a:r>
              <a:rPr lang="en-US" dirty="0"/>
              <a:t>Abstract </a:t>
            </a:r>
            <a:r>
              <a:rPr lang="en-US" dirty="0" err="1"/>
              <a:t>labour</a:t>
            </a:r>
            <a:r>
              <a:rPr lang="en-US" dirty="0"/>
              <a:t> is to be measured </a:t>
            </a:r>
            <a:r>
              <a:rPr lang="en-US" dirty="0" err="1"/>
              <a:t>interms</a:t>
            </a:r>
            <a:r>
              <a:rPr lang="en-US" dirty="0"/>
              <a:t> of units of time as the mode of calculating exchange value.</a:t>
            </a:r>
          </a:p>
          <a:p>
            <a:r>
              <a:rPr lang="en-US" dirty="0"/>
              <a:t>Socially necessary </a:t>
            </a:r>
            <a:r>
              <a:rPr lang="en-US" dirty="0" err="1"/>
              <a:t>labour</a:t>
            </a:r>
            <a:r>
              <a:rPr lang="en-US" dirty="0"/>
              <a:t> time through empirical study: sudden technological improvement.</a:t>
            </a:r>
          </a:p>
          <a:p>
            <a:r>
              <a:rPr lang="en-IN" dirty="0"/>
              <a:t>surplus value is equal to the new value created by workers in excess of their own </a:t>
            </a:r>
            <a:r>
              <a:rPr lang="en-IN" dirty="0" err="1"/>
              <a:t>labor</a:t>
            </a:r>
            <a:r>
              <a:rPr lang="en-IN" dirty="0"/>
              <a:t>-cost- capitalist’s profit.</a:t>
            </a:r>
          </a:p>
          <a:p>
            <a:r>
              <a:rPr lang="en-IN" dirty="0"/>
              <a:t>Surplus labour: the extra hours/addition of labour a worker has to do in their job, beyond earning their keep. (unpaid)- deceivingly called paid.</a:t>
            </a:r>
          </a:p>
          <a:p>
            <a:endParaRPr lang="en-US" dirty="0"/>
          </a:p>
        </p:txBody>
      </p:sp>
    </p:spTree>
    <p:extLst>
      <p:ext uri="{BB962C8B-B14F-4D97-AF65-F5344CB8AC3E}">
        <p14:creationId xmlns:p14="http://schemas.microsoft.com/office/powerpoint/2010/main" val="107327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5FBA9-9851-C44D-883F-372B341ECFB0}"/>
              </a:ext>
            </a:extLst>
          </p:cNvPr>
          <p:cNvSpPr>
            <a:spLocks noGrp="1"/>
          </p:cNvSpPr>
          <p:nvPr>
            <p:ph idx="1"/>
          </p:nvPr>
        </p:nvSpPr>
        <p:spPr>
          <a:xfrm>
            <a:off x="838200" y="254000"/>
            <a:ext cx="10515600" cy="5922963"/>
          </a:xfrm>
        </p:spPr>
        <p:txBody>
          <a:bodyPr>
            <a:normAutofit/>
          </a:bodyPr>
          <a:lstStyle/>
          <a:p>
            <a:r>
              <a:rPr lang="en-IN" dirty="0"/>
              <a:t>‘surplus labour: extorted from the immediate producer’ since it presents itself as paid and thus enters into a deception </a:t>
            </a:r>
          </a:p>
          <a:p>
            <a:pPr marL="0" indent="0">
              <a:buNone/>
            </a:pPr>
            <a:endParaRPr lang="en-IN" dirty="0"/>
          </a:p>
          <a:p>
            <a:r>
              <a:rPr lang="en-IN" dirty="0"/>
              <a:t>If. say, the length of the working day is ten hours. and if the worker pro- duces the equivalent of his own value in half that time. then the remaining five hours' work is surplus production. which may be appropriated by the capita- list. Marx calls the ratio between necessary and surplus labour the' rate of surplus value' or the' rate of exploitation '. </a:t>
            </a:r>
          </a:p>
          <a:p>
            <a:endParaRPr lang="en-IN" dirty="0"/>
          </a:p>
          <a:p>
            <a:endParaRPr lang="en-IN" dirty="0"/>
          </a:p>
        </p:txBody>
      </p:sp>
    </p:spTree>
    <p:extLst>
      <p:ext uri="{BB962C8B-B14F-4D97-AF65-F5344CB8AC3E}">
        <p14:creationId xmlns:p14="http://schemas.microsoft.com/office/powerpoint/2010/main" val="14393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A41F9-2CF8-0841-8F10-ECECF01B5340}"/>
              </a:ext>
            </a:extLst>
          </p:cNvPr>
          <p:cNvSpPr>
            <a:spLocks noGrp="1"/>
          </p:cNvSpPr>
          <p:nvPr>
            <p:ph idx="1"/>
          </p:nvPr>
        </p:nvSpPr>
        <p:spPr>
          <a:xfrm>
            <a:off x="838200" y="482600"/>
            <a:ext cx="10515600" cy="5694363"/>
          </a:xfrm>
        </p:spPr>
        <p:txBody>
          <a:bodyPr>
            <a:normAutofit fontScale="77500" lnSpcReduction="20000"/>
          </a:bodyPr>
          <a:lstStyle/>
          <a:p>
            <a:r>
              <a:rPr lang="en-IN" dirty="0"/>
              <a:t>Central to the materialist theory of history. These are: </a:t>
            </a:r>
          </a:p>
          <a:p>
            <a:endParaRPr lang="en-IN" dirty="0"/>
          </a:p>
          <a:p>
            <a:r>
              <a:rPr lang="en-IN" dirty="0"/>
              <a:t>(</a:t>
            </a:r>
            <a:r>
              <a:rPr lang="en-IN" dirty="0" err="1"/>
              <a:t>i</a:t>
            </a:r>
            <a:r>
              <a:rPr lang="en-IN" dirty="0"/>
              <a:t>) the means of production: land, animals, tools and machinery, etc., which are necessary to produce.</a:t>
            </a:r>
            <a:endParaRPr lang="en-US" dirty="0"/>
          </a:p>
          <a:p>
            <a:endParaRPr lang="en-IN" dirty="0"/>
          </a:p>
          <a:p>
            <a:r>
              <a:rPr lang="en-IN" dirty="0"/>
              <a:t>(ii) the relations of production: non-owners are compelled to enter into relations of production in order to satisfy their material and economic. needs, and as a result they are subordinated to the class who are dominant over them. </a:t>
            </a:r>
          </a:p>
          <a:p>
            <a:endParaRPr lang="en-IN" dirty="0"/>
          </a:p>
          <a:p>
            <a:r>
              <a:rPr lang="en-IN" dirty="0"/>
              <a:t>(iii) the mode of production; way people actually produce and enter social relations. </a:t>
            </a:r>
          </a:p>
          <a:p>
            <a:endParaRPr lang="en-IN" dirty="0"/>
          </a:p>
          <a:p>
            <a:r>
              <a:rPr lang="en-IN" dirty="0"/>
              <a:t>(iv) the forces of production. (body and brain, tools and techniques, materials, resources, quality of workers' cooperation, and </a:t>
            </a:r>
            <a:r>
              <a:rPr lang="en-IN" dirty="0" err="1"/>
              <a:t>equipments</a:t>
            </a:r>
            <a:r>
              <a:rPr lang="en-IN" dirty="0"/>
              <a:t>, management, human labour). for example For instance, in the ancient mode of production, the patrician class presided over the forces of production in such a way that the relations of production entered into by the producer transformed them into slaves and, as far Marx was concerned, this was as a result of the existing relations of production which derived from the way ancient societies engaged in the production process.</a:t>
            </a:r>
            <a:endParaRPr lang="en-US" dirty="0"/>
          </a:p>
          <a:p>
            <a:endParaRPr lang="en-US" dirty="0"/>
          </a:p>
        </p:txBody>
      </p:sp>
    </p:spTree>
    <p:extLst>
      <p:ext uri="{BB962C8B-B14F-4D97-AF65-F5344CB8AC3E}">
        <p14:creationId xmlns:p14="http://schemas.microsoft.com/office/powerpoint/2010/main" val="240405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5C814-6E96-6842-AD75-30853AC84F8C}"/>
              </a:ext>
            </a:extLst>
          </p:cNvPr>
          <p:cNvSpPr>
            <a:spLocks noGrp="1"/>
          </p:cNvSpPr>
          <p:nvPr>
            <p:ph idx="1"/>
          </p:nvPr>
        </p:nvSpPr>
        <p:spPr>
          <a:xfrm>
            <a:off x="838200" y="330200"/>
            <a:ext cx="10515600" cy="5846763"/>
          </a:xfrm>
        </p:spPr>
        <p:txBody>
          <a:bodyPr/>
          <a:lstStyle/>
          <a:p>
            <a:r>
              <a:rPr lang="en-US" dirty="0"/>
              <a:t>Capitalism:</a:t>
            </a:r>
          </a:p>
          <a:p>
            <a:r>
              <a:rPr lang="en-US" dirty="0" err="1"/>
              <a:t>i</a:t>
            </a:r>
            <a:r>
              <a:rPr lang="en-US" dirty="0"/>
              <a:t>) Private ownership of assets and the means of production</a:t>
            </a:r>
          </a:p>
          <a:p>
            <a:r>
              <a:rPr lang="en-US" dirty="0"/>
              <a:t>Ii)Capitalist production where goods are produced to be sold: driven by maximum profit motive.</a:t>
            </a:r>
          </a:p>
          <a:p>
            <a:r>
              <a:rPr lang="en-US" dirty="0"/>
              <a:t>Iii) Stock of capital</a:t>
            </a:r>
          </a:p>
          <a:p>
            <a:r>
              <a:rPr lang="en-US" dirty="0"/>
              <a:t>Iv) owns and controls the means of production</a:t>
            </a:r>
          </a:p>
          <a:p>
            <a:endParaRPr lang="en-US" dirty="0"/>
          </a:p>
          <a:p>
            <a:r>
              <a:rPr lang="en-US" dirty="0"/>
              <a:t>Class Conflict/Class struggle: </a:t>
            </a:r>
            <a:r>
              <a:rPr lang="en-US" dirty="0" err="1"/>
              <a:t>Bourgeosie</a:t>
            </a:r>
            <a:r>
              <a:rPr lang="en-US" dirty="0"/>
              <a:t> and Proletariat</a:t>
            </a:r>
          </a:p>
        </p:txBody>
      </p:sp>
    </p:spTree>
    <p:extLst>
      <p:ext uri="{BB962C8B-B14F-4D97-AF65-F5344CB8AC3E}">
        <p14:creationId xmlns:p14="http://schemas.microsoft.com/office/powerpoint/2010/main" val="201039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0B14E-39E8-9D46-A422-00C8F08CA3D8}"/>
              </a:ext>
            </a:extLst>
          </p:cNvPr>
          <p:cNvSpPr>
            <a:spLocks noGrp="1"/>
          </p:cNvSpPr>
          <p:nvPr>
            <p:ph idx="1"/>
          </p:nvPr>
        </p:nvSpPr>
        <p:spPr>
          <a:xfrm>
            <a:off x="838200" y="431800"/>
            <a:ext cx="10515600" cy="5745163"/>
          </a:xfrm>
        </p:spPr>
        <p:txBody>
          <a:bodyPr/>
          <a:lstStyle/>
          <a:p>
            <a:r>
              <a:rPr lang="en-IN" dirty="0"/>
              <a:t>Marx: alienation breaks the fundamental link human beings have to their self defining qualities, </a:t>
            </a:r>
          </a:p>
          <a:p>
            <a:endParaRPr lang="en-IN" dirty="0"/>
          </a:p>
          <a:p>
            <a:r>
              <a:rPr lang="en-IN" dirty="0"/>
              <a:t>four distinct types of alienation</a:t>
            </a:r>
          </a:p>
          <a:p>
            <a:r>
              <a:rPr lang="en-IN" dirty="0"/>
              <a:t> (</a:t>
            </a:r>
            <a:r>
              <a:rPr lang="en-IN" dirty="0" err="1"/>
              <a:t>i</a:t>
            </a:r>
            <a:r>
              <a:rPr lang="en-IN" dirty="0"/>
              <a:t>) alienation from the product of </a:t>
            </a:r>
            <a:r>
              <a:rPr lang="en-IN" dirty="0" err="1"/>
              <a:t>labor</a:t>
            </a:r>
            <a:r>
              <a:rPr lang="en-IN" dirty="0"/>
              <a:t> </a:t>
            </a:r>
          </a:p>
          <a:p>
            <a:r>
              <a:rPr lang="en-IN" dirty="0"/>
              <a:t>(ii) alienation from productive activity </a:t>
            </a:r>
          </a:p>
          <a:p>
            <a:r>
              <a:rPr lang="en-IN" dirty="0"/>
              <a:t>(iii) alienation from the human species</a:t>
            </a:r>
          </a:p>
          <a:p>
            <a:r>
              <a:rPr lang="en-IN" dirty="0"/>
              <a:t>(iv) alienation from fellow human beings. </a:t>
            </a:r>
          </a:p>
        </p:txBody>
      </p:sp>
    </p:spTree>
    <p:extLst>
      <p:ext uri="{BB962C8B-B14F-4D97-AF65-F5344CB8AC3E}">
        <p14:creationId xmlns:p14="http://schemas.microsoft.com/office/powerpoint/2010/main" val="101337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TotalTime>
  <Words>726</Words>
  <Application>Microsoft Macintosh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Capitalism Karl Marx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Capitalism Karl Marx</dc:title>
  <dc:creator>Ilito Achumi</dc:creator>
  <cp:lastModifiedBy>Ilito Achumi</cp:lastModifiedBy>
  <cp:revision>51</cp:revision>
  <dcterms:created xsi:type="dcterms:W3CDTF">2022-11-14T16:45:46Z</dcterms:created>
  <dcterms:modified xsi:type="dcterms:W3CDTF">2022-11-18T07:00:46Z</dcterms:modified>
</cp:coreProperties>
</file>