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66"/>
    <p:restoredTop sz="91699"/>
  </p:normalViewPr>
  <p:slideViewPr>
    <p:cSldViewPr snapToGrid="0" snapToObjects="1">
      <p:cViewPr varScale="1">
        <p:scale>
          <a:sx n="125" d="100"/>
          <a:sy n="125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6E31-DE75-EB49-A014-4ABEC575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CF799-D49B-9541-8445-E42FDCDF9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571-AA5A-B545-AABB-C53665B2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8979-72DF-814B-A859-0D52C702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E481-4B8D-D44A-97F5-EC874A2A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8ADB-1425-5F40-9A27-CC10A711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45DB9-0F58-504E-8584-30E7FE87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EEB8-4B75-524F-AB68-900FB2AB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874B-5D16-F345-BCF9-947840FD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9C91-FB59-324C-A20F-041E4B35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72763-9D79-B544-BBF1-322B8059F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615C2-B2D3-E643-AB84-BB6126EB6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7DC8-AECD-6A4E-A232-67A7E0EC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EB4F-1B94-A24A-B255-C8AA2EC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D19E-75A9-8743-B05A-3AB09200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EBD7-811F-2342-AC7C-9C8196C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59D6-79EC-C24F-BC60-6021AAE8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81B7-7097-D643-9885-E617DC0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ED41-C23A-8A4E-B410-C74A8204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2AD9-67E7-DB44-B8FB-799E6313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8A7E-FE95-9346-9F46-F167B728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A064-F64E-EC46-9E39-90B2874B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13C3-C592-BC4B-9995-18A05272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3BC2-AFDF-EA47-A5B0-C403B2C3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9F07-DB55-8140-B51A-3CC83ECA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D90-8B4F-7E43-8970-2E329D3D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A5ED-742E-A046-BABA-37706F543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13ECD-9B1F-7149-BFAB-09469A131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5A18-6FCB-994F-BA23-03C309C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762C-AFE4-0E46-9A79-CEF1D41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DFA7-D231-9543-A99A-87BDCE36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240A-D6C7-B443-8EF8-C79C459E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A7D9E-5415-7747-90DA-6979162C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07B78-821D-5449-8E2B-A4687345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ADF25-4290-EC46-A085-840C22E45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AE8C3-8F2F-3E4D-81C9-811369EE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0BC1B-2E2B-5849-883D-8F245DA2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3BA81-DE07-D348-9E18-F9D4A75C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D60AA-8E71-F949-8A40-E628F579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51F-A7CB-B546-B135-97C7C947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95A4-726E-E841-8355-26DFCB2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8842E-E641-3F42-B9D9-948FE816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0AEC1-7D7D-F444-BECE-9C5BE55B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EF009-E06D-B64F-ADC7-0B9FEF7E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4857E-4202-204F-8C30-4FEABB70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0CC24-6F68-6B41-85D7-261B0BE7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DDD6-9DC6-3846-B5C5-E3EBD06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95B3-199F-CB45-BE73-F9726B2B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014EF-21BB-2D47-80A9-6FB7431E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51AA2-6BCC-5E46-893F-B44DB58E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409C9-717B-714C-A7C1-33998895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28528-6773-0945-AF84-82915D9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1761-3E8F-254A-BD73-75F039B1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B8EF8-ED11-1F42-AE9A-1E1318E94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A7B07-AEBB-854B-AD3C-0DB31FD4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103E2-A14C-3A4A-93D1-B4FD9635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032F8-138A-084B-A534-7A8A7C9B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7055-33F3-A942-926A-FF8349C0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121FD-C518-6345-8F0E-8F0733D1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F70F-E720-3940-AC2C-43E13F55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780A-3916-594D-995B-F6BB73696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6F0A-620A-9140-911C-C951B5E3110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55C9-69CA-E448-95D4-013F6A042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F7A16-AA47-6A48-A192-23BE7271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74C3-711B-B340-A4AE-998F6424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4355DF-6891-D94A-8DA1-B93D647AD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2727"/>
            <a:ext cx="9144000" cy="4565073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What is Caste?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Varna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Casteism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Indian constitution and caste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Article 14, 15, 16 and 19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Indian Government measures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Untouchability offence act in 1955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SC and ST Prevention of Atrocities Act in 1989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Imprisonment </a:t>
            </a:r>
            <a:r>
              <a:rPr lang="en-US" dirty="0" err="1"/>
              <a:t>upto</a:t>
            </a:r>
            <a:r>
              <a:rPr lang="en-US" dirty="0"/>
              <a:t> 5 years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Why do sociology? Caste, gender equality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Why </a:t>
            </a:r>
            <a:r>
              <a:rPr lang="en-US" dirty="0" err="1"/>
              <a:t>inspite</a:t>
            </a:r>
            <a:r>
              <a:rPr lang="en-US" dirty="0"/>
              <a:t> of Caste based discrimination being illegal, why has Caste prevailed?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8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38DE-E038-EF44-81EE-E99BF138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Caste: Community /village Panchayat as quasi-jurisprudence- moral restrain and social check</a:t>
            </a:r>
          </a:p>
          <a:p>
            <a:r>
              <a:rPr lang="en-US" dirty="0"/>
              <a:t>Out-casting either permanent or temporary</a:t>
            </a:r>
          </a:p>
          <a:p>
            <a:r>
              <a:rPr lang="en-US" dirty="0"/>
              <a:t>Fines</a:t>
            </a:r>
          </a:p>
          <a:p>
            <a:r>
              <a:rPr lang="en-US" dirty="0"/>
              <a:t>Feast to be given on certain grounds</a:t>
            </a:r>
          </a:p>
          <a:p>
            <a:r>
              <a:rPr lang="en-US" dirty="0"/>
              <a:t>Corporal or physical punishment </a:t>
            </a:r>
          </a:p>
          <a:p>
            <a:r>
              <a:rPr lang="en-US" dirty="0"/>
              <a:t>At times religious purification, rituals imposed on them</a:t>
            </a:r>
          </a:p>
          <a:p>
            <a:r>
              <a:rPr lang="en-US" dirty="0"/>
              <a:t>Features of Caste system</a:t>
            </a:r>
          </a:p>
          <a:p>
            <a:r>
              <a:rPr lang="en-US" dirty="0"/>
              <a:t>Strangeness and ubiquity or pervasive</a:t>
            </a:r>
          </a:p>
          <a:p>
            <a:r>
              <a:rPr lang="en-US" dirty="0"/>
              <a:t>Segmental division of society </a:t>
            </a:r>
          </a:p>
          <a:p>
            <a:r>
              <a:rPr lang="en-US" dirty="0"/>
              <a:t>differential administration of justice </a:t>
            </a:r>
          </a:p>
          <a:p>
            <a:r>
              <a:rPr lang="en-US" dirty="0"/>
              <a:t>Who committed the crime than what was the crime?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4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0527-8115-0642-9146-E713D019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694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Food and Hierarchy </a:t>
            </a:r>
          </a:p>
          <a:p>
            <a:r>
              <a:rPr lang="en-IN" dirty="0"/>
              <a:t>All food are divided into </a:t>
            </a:r>
            <a:r>
              <a:rPr lang="en-IN" dirty="0" err="1"/>
              <a:t>kacha</a:t>
            </a:r>
            <a:r>
              <a:rPr lang="en-IN" dirty="0"/>
              <a:t> food : any food of which water is being used. and </a:t>
            </a:r>
            <a:r>
              <a:rPr lang="en-IN" dirty="0" err="1"/>
              <a:t>pacha</a:t>
            </a:r>
            <a:r>
              <a:rPr lang="en-IN" dirty="0"/>
              <a:t> food : refers to all food cooked in ghee.</a:t>
            </a:r>
          </a:p>
          <a:p>
            <a:r>
              <a:rPr lang="en-IN" dirty="0"/>
              <a:t> Historically in Hinduism proper, castes are divided into 5 groups </a:t>
            </a:r>
          </a:p>
          <a:p>
            <a:r>
              <a:rPr lang="en-IN" dirty="0"/>
              <a:t>1) Twice born castes.</a:t>
            </a:r>
          </a:p>
          <a:p>
            <a:r>
              <a:rPr lang="en-IN" dirty="0"/>
              <a:t>2) those castes at whose hands the twice born can take </a:t>
            </a:r>
            <a:r>
              <a:rPr lang="en-IN" dirty="0" err="1"/>
              <a:t>pakka</a:t>
            </a:r>
            <a:r>
              <a:rPr lang="en-IN" dirty="0"/>
              <a:t> food</a:t>
            </a:r>
          </a:p>
          <a:p>
            <a:r>
              <a:rPr lang="en-IN" dirty="0"/>
              <a:t>3) those castes at whose hands the twice born cannot accept any kind of food but may take water</a:t>
            </a:r>
          </a:p>
          <a:p>
            <a:r>
              <a:rPr lang="en-IN" dirty="0"/>
              <a:t>4) castes that are not lower castes, yet are such that the twice born cannot take water from them.</a:t>
            </a:r>
          </a:p>
          <a:p>
            <a:r>
              <a:rPr lang="en-IN" dirty="0"/>
              <a:t>5) those castes whose touch defiles not only the twice born but any orthodox Hinduism.</a:t>
            </a:r>
          </a:p>
          <a:p>
            <a:r>
              <a:rPr lang="en-IN" dirty="0"/>
              <a:t>These practise was prohibited by article 17.</a:t>
            </a:r>
          </a:p>
        </p:txBody>
      </p:sp>
    </p:spTree>
    <p:extLst>
      <p:ext uri="{BB962C8B-B14F-4D97-AF65-F5344CB8AC3E}">
        <p14:creationId xmlns:p14="http://schemas.microsoft.com/office/powerpoint/2010/main" val="276365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9B60-E0F0-7F45-85E8-DC1D4F5D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6763"/>
          </a:xfrm>
        </p:spPr>
        <p:txBody>
          <a:bodyPr/>
          <a:lstStyle/>
          <a:p>
            <a:r>
              <a:rPr lang="en-US" dirty="0"/>
              <a:t>Lack of unrestricted occupation</a:t>
            </a:r>
          </a:p>
          <a:p>
            <a:r>
              <a:rPr lang="en-US" dirty="0"/>
              <a:t>Restrictions on Marriage </a:t>
            </a:r>
          </a:p>
          <a:p>
            <a:r>
              <a:rPr lang="en-US" dirty="0"/>
              <a:t>Caste as Power</a:t>
            </a:r>
          </a:p>
          <a:p>
            <a:r>
              <a:rPr lang="en-US" dirty="0"/>
              <a:t>Caste as Humiliation</a:t>
            </a:r>
          </a:p>
          <a:p>
            <a:r>
              <a:rPr lang="en-US" dirty="0"/>
              <a:t>Segregation</a:t>
            </a:r>
          </a:p>
          <a:p>
            <a:r>
              <a:rPr lang="en-US" dirty="0"/>
              <a:t>Pollution, defilement of touch</a:t>
            </a:r>
          </a:p>
          <a:p>
            <a:r>
              <a:rPr lang="en-US" dirty="0"/>
              <a:t>The concept of pollution has become less stringent but the concept of superiority is still strong</a:t>
            </a:r>
          </a:p>
          <a:p>
            <a:r>
              <a:rPr lang="en-US" dirty="0"/>
              <a:t>Effective system of economic exploitation</a:t>
            </a:r>
          </a:p>
          <a:p>
            <a:r>
              <a:rPr lang="en-US" dirty="0"/>
              <a:t>Prevents formation of community of interest and unity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1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308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Ilito Achumi</dc:creator>
  <cp:lastModifiedBy>Ilito Achumi</cp:lastModifiedBy>
  <cp:revision>26</cp:revision>
  <dcterms:created xsi:type="dcterms:W3CDTF">2022-12-05T17:59:06Z</dcterms:created>
  <dcterms:modified xsi:type="dcterms:W3CDTF">2022-12-13T10:02:35Z</dcterms:modified>
</cp:coreProperties>
</file>