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56"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74921F-26BA-4437-8346-AB65E3E653F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A65D6-DAF6-41DF-AD69-2120F922A5D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25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4921F-26BA-4437-8346-AB65E3E653F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A65D6-DAF6-41DF-AD69-2120F922A5D3}" type="slidenum">
              <a:rPr lang="en-IN" smtClean="0"/>
              <a:t>‹#›</a:t>
            </a:fld>
            <a:endParaRPr lang="en-IN"/>
          </a:p>
        </p:txBody>
      </p:sp>
    </p:spTree>
    <p:extLst>
      <p:ext uri="{BB962C8B-B14F-4D97-AF65-F5344CB8AC3E}">
        <p14:creationId xmlns:p14="http://schemas.microsoft.com/office/powerpoint/2010/main" val="340646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4921F-26BA-4437-8346-AB65E3E653F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A65D6-DAF6-41DF-AD69-2120F922A5D3}" type="slidenum">
              <a:rPr lang="en-IN" smtClean="0"/>
              <a:t>‹#›</a:t>
            </a:fld>
            <a:endParaRPr lang="en-IN"/>
          </a:p>
        </p:txBody>
      </p:sp>
    </p:spTree>
    <p:extLst>
      <p:ext uri="{BB962C8B-B14F-4D97-AF65-F5344CB8AC3E}">
        <p14:creationId xmlns:p14="http://schemas.microsoft.com/office/powerpoint/2010/main" val="333795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4921F-26BA-4437-8346-AB65E3E653F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A65D6-DAF6-41DF-AD69-2120F922A5D3}" type="slidenum">
              <a:rPr lang="en-IN" smtClean="0"/>
              <a:t>‹#›</a:t>
            </a:fld>
            <a:endParaRPr lang="en-IN"/>
          </a:p>
        </p:txBody>
      </p:sp>
    </p:spTree>
    <p:extLst>
      <p:ext uri="{BB962C8B-B14F-4D97-AF65-F5344CB8AC3E}">
        <p14:creationId xmlns:p14="http://schemas.microsoft.com/office/powerpoint/2010/main" val="4192226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4921F-26BA-4437-8346-AB65E3E653F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A65D6-DAF6-41DF-AD69-2120F922A5D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92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74921F-26BA-4437-8346-AB65E3E653FC}"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3A65D6-DAF6-41DF-AD69-2120F922A5D3}" type="slidenum">
              <a:rPr lang="en-IN" smtClean="0"/>
              <a:t>‹#›</a:t>
            </a:fld>
            <a:endParaRPr lang="en-IN"/>
          </a:p>
        </p:txBody>
      </p:sp>
    </p:spTree>
    <p:extLst>
      <p:ext uri="{BB962C8B-B14F-4D97-AF65-F5344CB8AC3E}">
        <p14:creationId xmlns:p14="http://schemas.microsoft.com/office/powerpoint/2010/main" val="240985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74921F-26BA-4437-8346-AB65E3E653FC}"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3A65D6-DAF6-41DF-AD69-2120F922A5D3}" type="slidenum">
              <a:rPr lang="en-IN" smtClean="0"/>
              <a:t>‹#›</a:t>
            </a:fld>
            <a:endParaRPr lang="en-IN"/>
          </a:p>
        </p:txBody>
      </p:sp>
    </p:spTree>
    <p:extLst>
      <p:ext uri="{BB962C8B-B14F-4D97-AF65-F5344CB8AC3E}">
        <p14:creationId xmlns:p14="http://schemas.microsoft.com/office/powerpoint/2010/main" val="194542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74921F-26BA-4437-8346-AB65E3E653FC}"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3A65D6-DAF6-41DF-AD69-2120F922A5D3}" type="slidenum">
              <a:rPr lang="en-IN" smtClean="0"/>
              <a:t>‹#›</a:t>
            </a:fld>
            <a:endParaRPr lang="en-IN"/>
          </a:p>
        </p:txBody>
      </p:sp>
    </p:spTree>
    <p:extLst>
      <p:ext uri="{BB962C8B-B14F-4D97-AF65-F5344CB8AC3E}">
        <p14:creationId xmlns:p14="http://schemas.microsoft.com/office/powerpoint/2010/main" val="397566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74921F-26BA-4437-8346-AB65E3E653FC}" type="datetimeFigureOut">
              <a:rPr lang="en-IN" smtClean="0"/>
              <a:t>08-12-2022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B3A65D6-DAF6-41DF-AD69-2120F922A5D3}" type="slidenum">
              <a:rPr lang="en-IN" smtClean="0"/>
              <a:t>‹#›</a:t>
            </a:fld>
            <a:endParaRPr lang="en-IN"/>
          </a:p>
        </p:txBody>
      </p:sp>
    </p:spTree>
    <p:extLst>
      <p:ext uri="{BB962C8B-B14F-4D97-AF65-F5344CB8AC3E}">
        <p14:creationId xmlns:p14="http://schemas.microsoft.com/office/powerpoint/2010/main" val="1706028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74921F-26BA-4437-8346-AB65E3E653FC}" type="datetimeFigureOut">
              <a:rPr lang="en-IN" smtClean="0"/>
              <a:t>08-12-2022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3A65D6-DAF6-41DF-AD69-2120F922A5D3}" type="slidenum">
              <a:rPr lang="en-IN" smtClean="0"/>
              <a:t>‹#›</a:t>
            </a:fld>
            <a:endParaRPr lang="en-IN"/>
          </a:p>
        </p:txBody>
      </p:sp>
    </p:spTree>
    <p:extLst>
      <p:ext uri="{BB962C8B-B14F-4D97-AF65-F5344CB8AC3E}">
        <p14:creationId xmlns:p14="http://schemas.microsoft.com/office/powerpoint/2010/main" val="414605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1374921F-26BA-4437-8346-AB65E3E653FC}" type="datetimeFigureOut">
              <a:rPr lang="en-IN" smtClean="0"/>
              <a:t>08-12-2022</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3A65D6-DAF6-41DF-AD69-2120F922A5D3}" type="slidenum">
              <a:rPr lang="en-IN" smtClean="0"/>
              <a:t>‹#›</a:t>
            </a:fld>
            <a:endParaRPr lang="en-IN"/>
          </a:p>
        </p:txBody>
      </p:sp>
    </p:spTree>
    <p:extLst>
      <p:ext uri="{BB962C8B-B14F-4D97-AF65-F5344CB8AC3E}">
        <p14:creationId xmlns:p14="http://schemas.microsoft.com/office/powerpoint/2010/main" val="2519457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74921F-26BA-4437-8346-AB65E3E653FC}" type="datetimeFigureOut">
              <a:rPr lang="en-IN" smtClean="0"/>
              <a:t>08-12-2022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B3A65D6-DAF6-41DF-AD69-2120F922A5D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18000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D379-A794-34E5-14F6-21A427DFD3F2}"/>
              </a:ext>
            </a:extLst>
          </p:cNvPr>
          <p:cNvSpPr>
            <a:spLocks noGrp="1"/>
          </p:cNvSpPr>
          <p:nvPr>
            <p:ph type="ctrTitle"/>
          </p:nvPr>
        </p:nvSpPr>
        <p:spPr/>
        <p:txBody>
          <a:bodyPr/>
          <a:lstStyle/>
          <a:p>
            <a:r>
              <a:rPr lang="en-IN" dirty="0"/>
              <a:t>Mahatma Gandhi’s Philosophy</a:t>
            </a:r>
          </a:p>
        </p:txBody>
      </p:sp>
      <p:sp>
        <p:nvSpPr>
          <p:cNvPr id="3" name="Subtitle 2">
            <a:extLst>
              <a:ext uri="{FF2B5EF4-FFF2-40B4-BE49-F238E27FC236}">
                <a16:creationId xmlns:a16="http://schemas.microsoft.com/office/drawing/2014/main" id="{291552A4-2B6D-9703-2341-67AD4053EDC8}"/>
              </a:ext>
            </a:extLst>
          </p:cNvPr>
          <p:cNvSpPr>
            <a:spLocks noGrp="1"/>
          </p:cNvSpPr>
          <p:nvPr>
            <p:ph type="subTitle" idx="1"/>
          </p:nvPr>
        </p:nvSpPr>
        <p:spPr/>
        <p:txBody>
          <a:bodyPr>
            <a:normAutofit/>
          </a:bodyPr>
          <a:lstStyle/>
          <a:p>
            <a:r>
              <a:rPr lang="en-IN" sz="3600" dirty="0"/>
              <a:t>Non-violence and Truth</a:t>
            </a:r>
          </a:p>
        </p:txBody>
      </p:sp>
    </p:spTree>
    <p:extLst>
      <p:ext uri="{BB962C8B-B14F-4D97-AF65-F5344CB8AC3E}">
        <p14:creationId xmlns:p14="http://schemas.microsoft.com/office/powerpoint/2010/main" val="106263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CBD78F-016F-2B95-54D3-71F96F357500}"/>
              </a:ext>
            </a:extLst>
          </p:cNvPr>
          <p:cNvSpPr>
            <a:spLocks noGrp="1"/>
          </p:cNvSpPr>
          <p:nvPr>
            <p:ph type="title"/>
          </p:nvPr>
        </p:nvSpPr>
        <p:spPr/>
        <p:txBody>
          <a:bodyPr/>
          <a:lstStyle/>
          <a:p>
            <a:r>
              <a:rPr lang="en-IN" dirty="0"/>
              <a:t>Gandhi’s Experiment with Truth </a:t>
            </a:r>
          </a:p>
        </p:txBody>
      </p:sp>
      <p:sp>
        <p:nvSpPr>
          <p:cNvPr id="5" name="Content Placeholder 4">
            <a:extLst>
              <a:ext uri="{FF2B5EF4-FFF2-40B4-BE49-F238E27FC236}">
                <a16:creationId xmlns:a16="http://schemas.microsoft.com/office/drawing/2014/main" id="{3FC7DC9A-AE11-DA7E-0BC7-1BA0683D3ABE}"/>
              </a:ext>
            </a:extLst>
          </p:cNvPr>
          <p:cNvSpPr>
            <a:spLocks noGrp="1"/>
          </p:cNvSpPr>
          <p:nvPr>
            <p:ph idx="1"/>
          </p:nvPr>
        </p:nvSpPr>
        <p:spPr/>
        <p:txBody>
          <a:bodyPr/>
          <a:lstStyle/>
          <a:p>
            <a:r>
              <a:rPr lang="en-IN" sz="3200" i="1" dirty="0"/>
              <a:t>An Autobiography</a:t>
            </a:r>
            <a:r>
              <a:rPr lang="en-IN" sz="3200" dirty="0"/>
              <a:t> </a:t>
            </a:r>
          </a:p>
          <a:p>
            <a:r>
              <a:rPr lang="en-IN" sz="3200" dirty="0"/>
              <a:t>or</a:t>
            </a:r>
          </a:p>
          <a:p>
            <a:r>
              <a:rPr lang="en-IN" sz="3200" i="1" dirty="0"/>
              <a:t>The Story of My Experiment with Truth </a:t>
            </a:r>
          </a:p>
          <a:p>
            <a:endParaRPr lang="en-IN" sz="3200" i="1" dirty="0"/>
          </a:p>
          <a:p>
            <a:r>
              <a:rPr lang="en-IN" sz="3200" i="1" dirty="0"/>
              <a:t>Satya </a:t>
            </a:r>
            <a:r>
              <a:rPr lang="en-IN" sz="3200" i="1" dirty="0" err="1"/>
              <a:t>na</a:t>
            </a:r>
            <a:r>
              <a:rPr lang="en-IN" sz="3200" i="1" dirty="0"/>
              <a:t> </a:t>
            </a:r>
            <a:r>
              <a:rPr lang="en-IN" sz="3200" i="1" dirty="0" err="1"/>
              <a:t>Prayogo</a:t>
            </a:r>
            <a:r>
              <a:rPr lang="en-IN" sz="3200" i="1" dirty="0"/>
              <a:t> </a:t>
            </a:r>
            <a:r>
              <a:rPr lang="en-IN" sz="3200" i="1" dirty="0" err="1"/>
              <a:t>athva</a:t>
            </a:r>
            <a:r>
              <a:rPr lang="en-IN" sz="3200" i="1" dirty="0"/>
              <a:t> </a:t>
            </a:r>
            <a:r>
              <a:rPr lang="en-IN" sz="3200" i="1" dirty="0" err="1"/>
              <a:t>Atmakatha</a:t>
            </a:r>
            <a:endParaRPr lang="en-IN" sz="3200" i="1" dirty="0"/>
          </a:p>
          <a:p>
            <a:endParaRPr lang="en-IN" sz="3200" i="1" dirty="0"/>
          </a:p>
          <a:p>
            <a:endParaRPr lang="en-IN" i="1" dirty="0"/>
          </a:p>
        </p:txBody>
      </p:sp>
    </p:spTree>
    <p:extLst>
      <p:ext uri="{BB962C8B-B14F-4D97-AF65-F5344CB8AC3E}">
        <p14:creationId xmlns:p14="http://schemas.microsoft.com/office/powerpoint/2010/main" val="2475850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47A3-8F22-A897-F8C1-06155CF9512E}"/>
              </a:ext>
            </a:extLst>
          </p:cNvPr>
          <p:cNvSpPr>
            <a:spLocks noGrp="1"/>
          </p:cNvSpPr>
          <p:nvPr>
            <p:ph type="title"/>
          </p:nvPr>
        </p:nvSpPr>
        <p:spPr/>
        <p:txBody>
          <a:bodyPr/>
          <a:lstStyle/>
          <a:p>
            <a:r>
              <a:rPr lang="en-IN" dirty="0"/>
              <a:t>Truth and Non-violence </a:t>
            </a:r>
          </a:p>
        </p:txBody>
      </p:sp>
      <p:sp>
        <p:nvSpPr>
          <p:cNvPr id="3" name="Content Placeholder 2">
            <a:extLst>
              <a:ext uri="{FF2B5EF4-FFF2-40B4-BE49-F238E27FC236}">
                <a16:creationId xmlns:a16="http://schemas.microsoft.com/office/drawing/2014/main" id="{441F5E3C-CA50-6DF9-3FCC-B4625FFBABCB}"/>
              </a:ext>
            </a:extLst>
          </p:cNvPr>
          <p:cNvSpPr>
            <a:spLocks noGrp="1"/>
          </p:cNvSpPr>
          <p:nvPr>
            <p:ph idx="1"/>
          </p:nvPr>
        </p:nvSpPr>
        <p:spPr>
          <a:xfrm>
            <a:off x="1097280" y="1845734"/>
            <a:ext cx="10387584" cy="4023360"/>
          </a:xfrm>
        </p:spPr>
        <p:txBody>
          <a:bodyPr>
            <a:normAutofit/>
          </a:bodyPr>
          <a:lstStyle/>
          <a:p>
            <a:pPr algn="just"/>
            <a:r>
              <a:rPr lang="en-US" sz="3600" dirty="0">
                <a:latin typeface="Aparajita" panose="02020603050405020304" pitchFamily="18" charset="0"/>
                <a:cs typeface="Aparajita" panose="02020603050405020304" pitchFamily="18" charset="0"/>
              </a:rPr>
              <a:t>Gandhi said the "eternal truths" could be applied to daily life and problems. He said they were everywhere in history: in "unrecorded history" though not everywhere in "recorded history." This distinction was vital to Gandhi. He found the proof of non-violence in "unrecorded history": in the fact that life persists amidst death and that there is compassion and friendliness amidst bitterness and hatred and persecution and war.  ( </a:t>
            </a:r>
            <a:r>
              <a:rPr lang="en-US" sz="3600" dirty="0" err="1">
                <a:latin typeface="Aparajita" panose="02020603050405020304" pitchFamily="18" charset="0"/>
                <a:cs typeface="Aparajita" panose="02020603050405020304" pitchFamily="18" charset="0"/>
              </a:rPr>
              <a:t>Nikam</a:t>
            </a:r>
            <a:r>
              <a:rPr lang="en-US" sz="3600" dirty="0">
                <a:latin typeface="Aparajita" panose="02020603050405020304" pitchFamily="18" charset="0"/>
                <a:cs typeface="Aparajita" panose="02020603050405020304" pitchFamily="18" charset="0"/>
              </a:rPr>
              <a:t> 1954: 668) </a:t>
            </a:r>
            <a:endParaRPr lang="en-IN" sz="36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32080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70AF-D7F8-7FA4-E7B4-49A4BB05B591}"/>
              </a:ext>
            </a:extLst>
          </p:cNvPr>
          <p:cNvSpPr>
            <a:spLocks noGrp="1"/>
          </p:cNvSpPr>
          <p:nvPr>
            <p:ph type="title"/>
          </p:nvPr>
        </p:nvSpPr>
        <p:spPr/>
        <p:txBody>
          <a:bodyPr/>
          <a:lstStyle/>
          <a:p>
            <a:r>
              <a:rPr lang="en-IN" dirty="0"/>
              <a:t>Satyagraha</a:t>
            </a:r>
          </a:p>
        </p:txBody>
      </p:sp>
      <p:sp>
        <p:nvSpPr>
          <p:cNvPr id="3" name="Content Placeholder 2">
            <a:extLst>
              <a:ext uri="{FF2B5EF4-FFF2-40B4-BE49-F238E27FC236}">
                <a16:creationId xmlns:a16="http://schemas.microsoft.com/office/drawing/2014/main" id="{D552D79F-0C9E-9786-3BB6-1EAA90F2E638}"/>
              </a:ext>
            </a:extLst>
          </p:cNvPr>
          <p:cNvSpPr>
            <a:spLocks noGrp="1"/>
          </p:cNvSpPr>
          <p:nvPr>
            <p:ph idx="1"/>
          </p:nvPr>
        </p:nvSpPr>
        <p:spPr/>
        <p:txBody>
          <a:bodyPr>
            <a:normAutofit/>
          </a:bodyPr>
          <a:lstStyle/>
          <a:p>
            <a:r>
              <a:rPr lang="en-IN" sz="3200" dirty="0"/>
              <a:t>Love of Truth </a:t>
            </a:r>
          </a:p>
          <a:p>
            <a:r>
              <a:rPr lang="en-IN" sz="3200" dirty="0"/>
              <a:t>Passive Resistance </a:t>
            </a:r>
          </a:p>
          <a:p>
            <a:endParaRPr lang="en-IN" sz="3200" dirty="0"/>
          </a:p>
          <a:p>
            <a:r>
              <a:rPr lang="en-IN" sz="3200" b="1" dirty="0" err="1"/>
              <a:t>Syadvada</a:t>
            </a:r>
            <a:r>
              <a:rPr lang="en-IN" sz="3200" dirty="0"/>
              <a:t> – </a:t>
            </a:r>
            <a:r>
              <a:rPr lang="en-IN" sz="3200" dirty="0" err="1"/>
              <a:t>Manyness</a:t>
            </a:r>
            <a:r>
              <a:rPr lang="en-IN" sz="3200" dirty="0"/>
              <a:t> of the reality </a:t>
            </a:r>
          </a:p>
          <a:p>
            <a:r>
              <a:rPr lang="en-IN" sz="3200" b="1" dirty="0" err="1"/>
              <a:t>Anekantavada</a:t>
            </a:r>
            <a:r>
              <a:rPr lang="en-IN" sz="3200" dirty="0"/>
              <a:t> – Everything has multiple characteristics </a:t>
            </a:r>
          </a:p>
        </p:txBody>
      </p:sp>
    </p:spTree>
    <p:extLst>
      <p:ext uri="{BB962C8B-B14F-4D97-AF65-F5344CB8AC3E}">
        <p14:creationId xmlns:p14="http://schemas.microsoft.com/office/powerpoint/2010/main" val="128769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6EB5-F8F5-C2BB-B973-CAB60BB4B17B}"/>
              </a:ext>
            </a:extLst>
          </p:cNvPr>
          <p:cNvSpPr>
            <a:spLocks noGrp="1"/>
          </p:cNvSpPr>
          <p:nvPr>
            <p:ph type="title"/>
          </p:nvPr>
        </p:nvSpPr>
        <p:spPr/>
        <p:txBody>
          <a:bodyPr/>
          <a:lstStyle/>
          <a:p>
            <a:r>
              <a:rPr lang="en-IN" dirty="0"/>
              <a:t>Spiritual Experience / Atheists/ Sceptics </a:t>
            </a:r>
          </a:p>
        </p:txBody>
      </p:sp>
      <p:sp>
        <p:nvSpPr>
          <p:cNvPr id="3" name="Content Placeholder 2">
            <a:extLst>
              <a:ext uri="{FF2B5EF4-FFF2-40B4-BE49-F238E27FC236}">
                <a16:creationId xmlns:a16="http://schemas.microsoft.com/office/drawing/2014/main" id="{737AED18-FF36-1AD7-BBAA-A2483EE726F3}"/>
              </a:ext>
            </a:extLst>
          </p:cNvPr>
          <p:cNvSpPr>
            <a:spLocks noGrp="1"/>
          </p:cNvSpPr>
          <p:nvPr>
            <p:ph idx="1"/>
          </p:nvPr>
        </p:nvSpPr>
        <p:spPr/>
        <p:txBody>
          <a:bodyPr/>
          <a:lstStyle/>
          <a:p>
            <a:r>
              <a:rPr lang="en-IN" dirty="0"/>
              <a:t>God is Truth </a:t>
            </a:r>
          </a:p>
          <a:p>
            <a:r>
              <a:rPr lang="en-IN" dirty="0"/>
              <a:t>To</a:t>
            </a:r>
          </a:p>
          <a:p>
            <a:r>
              <a:rPr lang="en-IN" dirty="0"/>
              <a:t>Truth is God</a:t>
            </a:r>
          </a:p>
          <a:p>
            <a:endParaRPr lang="en-IN" dirty="0"/>
          </a:p>
          <a:p>
            <a:r>
              <a:rPr lang="en-IN" dirty="0"/>
              <a:t>All religions have the same truth. </a:t>
            </a:r>
          </a:p>
          <a:p>
            <a:endParaRPr lang="en-IN" dirty="0"/>
          </a:p>
          <a:p>
            <a:r>
              <a:rPr lang="en-IN" sz="2800" dirty="0"/>
              <a:t>The description takes us back to the </a:t>
            </a:r>
            <a:r>
              <a:rPr lang="en-IN" sz="2800" dirty="0" err="1"/>
              <a:t>Upanisadic</a:t>
            </a:r>
            <a:r>
              <a:rPr lang="en-IN" sz="2800" dirty="0"/>
              <a:t> way of describing, </a:t>
            </a:r>
            <a:r>
              <a:rPr lang="en-IN" sz="2800" i="1" dirty="0"/>
              <a:t>not this, not this,… </a:t>
            </a:r>
            <a:r>
              <a:rPr lang="en-IN" sz="2800" i="1" dirty="0" err="1"/>
              <a:t>neti</a:t>
            </a:r>
            <a:r>
              <a:rPr lang="en-IN" sz="2800" i="1" dirty="0"/>
              <a:t> .. </a:t>
            </a:r>
            <a:r>
              <a:rPr lang="en-IN" sz="2800" i="1" dirty="0" err="1"/>
              <a:t>Neti</a:t>
            </a:r>
            <a:r>
              <a:rPr lang="en-IN" i="1" dirty="0"/>
              <a:t>..</a:t>
            </a:r>
          </a:p>
          <a:p>
            <a:endParaRPr lang="en-IN" dirty="0"/>
          </a:p>
        </p:txBody>
      </p:sp>
    </p:spTree>
    <p:extLst>
      <p:ext uri="{BB962C8B-B14F-4D97-AF65-F5344CB8AC3E}">
        <p14:creationId xmlns:p14="http://schemas.microsoft.com/office/powerpoint/2010/main" val="140185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1D53-09CC-2130-FCB9-661A2EF2B397}"/>
              </a:ext>
            </a:extLst>
          </p:cNvPr>
          <p:cNvSpPr>
            <a:spLocks noGrp="1"/>
          </p:cNvSpPr>
          <p:nvPr>
            <p:ph type="title"/>
          </p:nvPr>
        </p:nvSpPr>
        <p:spPr/>
        <p:txBody>
          <a:bodyPr/>
          <a:lstStyle/>
          <a:p>
            <a:r>
              <a:rPr lang="en-US" dirty="0"/>
              <a:t>Satya (truth, truthfulness): </a:t>
            </a:r>
            <a:endParaRPr lang="en-IN" dirty="0"/>
          </a:p>
        </p:txBody>
      </p:sp>
      <p:sp>
        <p:nvSpPr>
          <p:cNvPr id="3" name="Content Placeholder 2">
            <a:extLst>
              <a:ext uri="{FF2B5EF4-FFF2-40B4-BE49-F238E27FC236}">
                <a16:creationId xmlns:a16="http://schemas.microsoft.com/office/drawing/2014/main" id="{A40B6C8A-EF13-60C4-A246-5AB893CA14AA}"/>
              </a:ext>
            </a:extLst>
          </p:cNvPr>
          <p:cNvSpPr>
            <a:spLocks noGrp="1"/>
          </p:cNvSpPr>
          <p:nvPr>
            <p:ph idx="1"/>
          </p:nvPr>
        </p:nvSpPr>
        <p:spPr/>
        <p:txBody>
          <a:bodyPr>
            <a:normAutofit/>
          </a:bodyPr>
          <a:lstStyle/>
          <a:p>
            <a:r>
              <a:rPr lang="en-US" sz="3600" dirty="0">
                <a:latin typeface="Aparajita" panose="02020603050405020304" pitchFamily="18" charset="0"/>
                <a:cs typeface="Aparajita" panose="02020603050405020304" pitchFamily="18" charset="0"/>
              </a:rPr>
              <a:t>“The Upanisads say, </a:t>
            </a:r>
            <a:r>
              <a:rPr lang="en-US" sz="3600" i="1" dirty="0">
                <a:latin typeface="Aparajita" panose="02020603050405020304" pitchFamily="18" charset="0"/>
                <a:cs typeface="Aparajita" panose="02020603050405020304" pitchFamily="18" charset="0"/>
              </a:rPr>
              <a:t>Satyam </a:t>
            </a:r>
            <a:r>
              <a:rPr lang="en-US" sz="3600" i="1" dirty="0" err="1">
                <a:latin typeface="Aparajita" panose="02020603050405020304" pitchFamily="18" charset="0"/>
                <a:cs typeface="Aparajita" panose="02020603050405020304" pitchFamily="18" charset="0"/>
              </a:rPr>
              <a:t>eva</a:t>
            </a:r>
            <a:r>
              <a:rPr lang="en-US" sz="3600" i="1" dirty="0">
                <a:latin typeface="Aparajita" panose="02020603050405020304" pitchFamily="18" charset="0"/>
                <a:cs typeface="Aparajita" panose="02020603050405020304" pitchFamily="18" charset="0"/>
              </a:rPr>
              <a:t> jay ate</a:t>
            </a:r>
            <a:r>
              <a:rPr lang="en-US" sz="3600" dirty="0">
                <a:latin typeface="Aparajita" panose="02020603050405020304" pitchFamily="18" charset="0"/>
                <a:cs typeface="Aparajita" panose="02020603050405020304" pitchFamily="18" charset="0"/>
              </a:rPr>
              <a:t>: "truth alone prevails." Truth alone prevails because truth alone is. Truth is being: it is the same in thought, word, and deed. But truth is not mere formal consistency or coherence of thought, word, and deed. The devil, perhaps, has both consistency and coherence in a sense too, but he has no truth and so will not prevail. Truth, according to Gandhi, is "discovery"; it is discovery of facts in an objective way.” (Ibid.761)</a:t>
            </a:r>
            <a:endParaRPr lang="en-IN" sz="36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04247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61AB-CD00-99D5-C7C1-79177E68F982}"/>
              </a:ext>
            </a:extLst>
          </p:cNvPr>
          <p:cNvSpPr>
            <a:spLocks noGrp="1"/>
          </p:cNvSpPr>
          <p:nvPr>
            <p:ph type="title"/>
          </p:nvPr>
        </p:nvSpPr>
        <p:spPr/>
        <p:txBody>
          <a:bodyPr/>
          <a:lstStyle/>
          <a:p>
            <a:r>
              <a:rPr lang="en-IN" dirty="0"/>
              <a:t>Continues… </a:t>
            </a:r>
          </a:p>
        </p:txBody>
      </p:sp>
      <p:sp>
        <p:nvSpPr>
          <p:cNvPr id="3" name="Content Placeholder 2">
            <a:extLst>
              <a:ext uri="{FF2B5EF4-FFF2-40B4-BE49-F238E27FC236}">
                <a16:creationId xmlns:a16="http://schemas.microsoft.com/office/drawing/2014/main" id="{44036A9D-F383-E679-9CEB-1AB7ABE4AF87}"/>
              </a:ext>
            </a:extLst>
          </p:cNvPr>
          <p:cNvSpPr>
            <a:spLocks noGrp="1"/>
          </p:cNvSpPr>
          <p:nvPr>
            <p:ph idx="1"/>
          </p:nvPr>
        </p:nvSpPr>
        <p:spPr/>
        <p:txBody>
          <a:bodyPr>
            <a:noAutofit/>
          </a:bodyPr>
          <a:lstStyle/>
          <a:p>
            <a:pPr marL="0" indent="0" algn="just">
              <a:buNone/>
            </a:pPr>
            <a:r>
              <a:rPr lang="en-US" sz="3600" dirty="0"/>
              <a:t>He (Gandhi) always retired into himself when he was to make a momentous decision, and he frequently examined himself and his motives. "An unexamined life is not worth living." Thus, discovery of truth meant, to Gandhi, </a:t>
            </a:r>
            <a:r>
              <a:rPr lang="en-US" sz="3600" i="1" dirty="0"/>
              <a:t>self-discovery</a:t>
            </a:r>
            <a:r>
              <a:rPr lang="en-US" sz="3600" dirty="0"/>
              <a:t>, </a:t>
            </a:r>
            <a:r>
              <a:rPr lang="en-US" sz="3600" i="1" dirty="0"/>
              <a:t>self-analysis</a:t>
            </a:r>
            <a:r>
              <a:rPr lang="en-US" sz="3600" dirty="0"/>
              <a:t> and </a:t>
            </a:r>
            <a:r>
              <a:rPr lang="en-US" sz="3600" i="1" dirty="0"/>
              <a:t>self-purification</a:t>
            </a:r>
            <a:r>
              <a:rPr lang="en-US" sz="3600" dirty="0"/>
              <a:t>. This enabled Gandhi to confess his own errors. Confession of his own errors was his "fearlessness" and his fear of God.”</a:t>
            </a:r>
            <a:endParaRPr lang="en-IN" sz="3600" dirty="0"/>
          </a:p>
        </p:txBody>
      </p:sp>
    </p:spTree>
    <p:extLst>
      <p:ext uri="{BB962C8B-B14F-4D97-AF65-F5344CB8AC3E}">
        <p14:creationId xmlns:p14="http://schemas.microsoft.com/office/powerpoint/2010/main" val="263229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9F8B-BE03-A2F9-A9FC-7627431E875F}"/>
              </a:ext>
            </a:extLst>
          </p:cNvPr>
          <p:cNvSpPr>
            <a:spLocks noGrp="1"/>
          </p:cNvSpPr>
          <p:nvPr>
            <p:ph type="title"/>
          </p:nvPr>
        </p:nvSpPr>
        <p:spPr/>
        <p:txBody>
          <a:bodyPr/>
          <a:lstStyle/>
          <a:p>
            <a:r>
              <a:rPr lang="en-US" dirty="0"/>
              <a:t>Ahimsa: </a:t>
            </a:r>
            <a:endParaRPr lang="en-IN" dirty="0"/>
          </a:p>
        </p:txBody>
      </p:sp>
      <p:sp>
        <p:nvSpPr>
          <p:cNvPr id="3" name="Content Placeholder 2">
            <a:extLst>
              <a:ext uri="{FF2B5EF4-FFF2-40B4-BE49-F238E27FC236}">
                <a16:creationId xmlns:a16="http://schemas.microsoft.com/office/drawing/2014/main" id="{F9549563-351F-C9E3-F603-DACE2B0C43A9}"/>
              </a:ext>
            </a:extLst>
          </p:cNvPr>
          <p:cNvSpPr>
            <a:spLocks noGrp="1"/>
          </p:cNvSpPr>
          <p:nvPr>
            <p:ph idx="1"/>
          </p:nvPr>
        </p:nvSpPr>
        <p:spPr/>
        <p:txBody>
          <a:bodyPr>
            <a:noAutofit/>
          </a:bodyPr>
          <a:lstStyle/>
          <a:p>
            <a:pPr algn="just"/>
            <a:r>
              <a:rPr lang="en-US" sz="2400" dirty="0"/>
              <a:t>This literally means non-injury or non-killing. It seems to be a negative virtue but is not. The man who does nothing is not necessarily a non-violent person. Ahimsa is a "total" virtue. It enjoins harmlessness in thought, word, and deed. You have no right to think of a dagger even though you may use none: and a "cold" war that has not yet become "hot" is contrary to the principle of ahimsa. Freedom from anger, hatred, etc., is the positive content of ahimsa, and the love that follows, or ought to follow, is the motive of all action based on ahimsa. So, ahimsa is more an inner feeling of the heart; what it is and what it accomplishes is a "change of heart." Ahimsa is a reverence for all life. As such, it is the basis of all other cardinal virtues. </a:t>
            </a:r>
            <a:r>
              <a:rPr lang="en-US" sz="2400" i="1" dirty="0"/>
              <a:t>Ahimsa paramo dharma</a:t>
            </a:r>
            <a:endParaRPr lang="en-IN" sz="2400" i="1" dirty="0"/>
          </a:p>
        </p:txBody>
      </p:sp>
    </p:spTree>
    <p:extLst>
      <p:ext uri="{BB962C8B-B14F-4D97-AF65-F5344CB8AC3E}">
        <p14:creationId xmlns:p14="http://schemas.microsoft.com/office/powerpoint/2010/main" val="221129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24C6-D58B-9455-E3ED-E3E43E614907}"/>
              </a:ext>
            </a:extLst>
          </p:cNvPr>
          <p:cNvSpPr>
            <a:spLocks noGrp="1"/>
          </p:cNvSpPr>
          <p:nvPr>
            <p:ph type="title"/>
          </p:nvPr>
        </p:nvSpPr>
        <p:spPr/>
        <p:txBody>
          <a:bodyPr/>
          <a:lstStyle/>
          <a:p>
            <a:r>
              <a:rPr lang="en-IN"/>
              <a:t>Continues </a:t>
            </a:r>
          </a:p>
        </p:txBody>
      </p:sp>
      <p:sp>
        <p:nvSpPr>
          <p:cNvPr id="3" name="Content Placeholder 2">
            <a:extLst>
              <a:ext uri="{FF2B5EF4-FFF2-40B4-BE49-F238E27FC236}">
                <a16:creationId xmlns:a16="http://schemas.microsoft.com/office/drawing/2014/main" id="{27A56B26-F009-E9B6-AD99-3765A964D1C0}"/>
              </a:ext>
            </a:extLst>
          </p:cNvPr>
          <p:cNvSpPr>
            <a:spLocks noGrp="1"/>
          </p:cNvSpPr>
          <p:nvPr>
            <p:ph idx="1"/>
          </p:nvPr>
        </p:nvSpPr>
        <p:spPr/>
        <p:txBody>
          <a:bodyPr>
            <a:normAutofit/>
          </a:bodyPr>
          <a:lstStyle/>
          <a:p>
            <a:r>
              <a:rPr lang="en-US" sz="4000" dirty="0"/>
              <a:t>" Gandhi's experiment was a progressive enlargement of the sphere and context of the operation of the "even a little" of the dharma of non-violence. "When you want to find Truth as God," he said, "the only inevitable means is ahimsa."</a:t>
            </a:r>
            <a:endParaRPr lang="en-IN" sz="4000" dirty="0"/>
          </a:p>
        </p:txBody>
      </p:sp>
    </p:spTree>
    <p:extLst>
      <p:ext uri="{BB962C8B-B14F-4D97-AF65-F5344CB8AC3E}">
        <p14:creationId xmlns:p14="http://schemas.microsoft.com/office/powerpoint/2010/main" val="258117061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2050</TotalTime>
  <Words>589</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Aparajita</vt:lpstr>
      <vt:lpstr>Calibri</vt:lpstr>
      <vt:lpstr>Calibri Light</vt:lpstr>
      <vt:lpstr>Retrospect</vt:lpstr>
      <vt:lpstr>Mahatma Gandhi’s Philosophy</vt:lpstr>
      <vt:lpstr>Gandhi’s Experiment with Truth </vt:lpstr>
      <vt:lpstr>Truth and Non-violence </vt:lpstr>
      <vt:lpstr>Satyagraha</vt:lpstr>
      <vt:lpstr>Spiritual Experience / Atheists/ Sceptics </vt:lpstr>
      <vt:lpstr>Satya (truth, truthfulness): </vt:lpstr>
      <vt:lpstr>Continues… </vt:lpstr>
      <vt:lpstr>Ahimsa: </vt:lpstr>
      <vt:lpstr>Continues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Mahatma Gandhi’s Philosophy</dc:title>
  <dc:creator>Ranjan Panda</dc:creator>
  <cp:lastModifiedBy>Ranjan Panda</cp:lastModifiedBy>
  <cp:revision>5</cp:revision>
  <dcterms:created xsi:type="dcterms:W3CDTF">2022-12-07T07:43:44Z</dcterms:created>
  <dcterms:modified xsi:type="dcterms:W3CDTF">2022-12-09T07:41:35Z</dcterms:modified>
</cp:coreProperties>
</file>