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9" r:id="rId13"/>
    <p:sldId id="273" r:id="rId14"/>
    <p:sldId id="274" r:id="rId15"/>
    <p:sldId id="275" r:id="rId16"/>
    <p:sldId id="267" r:id="rId17"/>
    <p:sldId id="268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67ED-8B22-4948-B3CD-1620C33ED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EDF12-5053-431F-B142-B8A759A9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05F7-21AF-4F66-B27F-D3CA079A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3E-021B-4324-B734-11D9867B75D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8EFED-A052-4FF2-9213-88D00E5F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A9B2-8B7F-435D-AFB9-04DD71D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1923-3BD7-42A4-BD81-56AD0FA9E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77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8CBD-FF9E-4940-B3C8-76D4B6B9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F0DB3-37A2-435E-A2EF-D4FFF37B6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A07E-E4B1-42C4-B67F-2152CF68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3E-021B-4324-B734-11D9867B75D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7C26-1BD4-40EF-814A-BCF5203B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43F2-5769-4AA0-BBA6-594955F6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1923-3BD7-42A4-BD81-56AD0FA9E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1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B9341-8A10-4DD6-8CBC-DF9844098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E258C-BD06-48AD-9D83-27B04CF52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507B-FD9F-41DB-899C-F6985818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3E-021B-4324-B734-11D9867B75D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9BE3-A42E-4BC9-A51A-62922929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523DA-2A34-44C2-B27F-B23667DE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1923-3BD7-42A4-BD81-56AD0FA9E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4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0379-FFC4-4538-BC0E-EE1A8C79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B565-883D-4438-8B6D-F2BF6C4C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640C8-67DC-4F23-BBA2-A5299E75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3E-021B-4324-B734-11D9867B75D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C021-922E-4E7F-8134-BC66ED0F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2888-02E5-4643-9EE8-0CFEDCB5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1923-3BD7-42A4-BD81-56AD0FA9E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7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6AEA-6C15-4015-A070-6D8F1BE8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4F54-0B67-4E2D-8640-858B7C08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F612-BC75-43BA-9CA7-20944595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3E-021B-4324-B734-11D9867B75D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DBD0E-8B20-47A3-B95A-8F3086BE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D7C5-3C4D-4B36-9ABF-FFCB42D6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1923-3BD7-42A4-BD81-56AD0FA9E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5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ECED-BB31-4F1D-A6C0-3BD58CCD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7F47-4B77-4EFC-B627-2DD609E60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C6E7A-D39D-43D2-B0E7-0AB11857D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DEFAB-F442-4372-A01E-2254BBD6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3E-021B-4324-B734-11D9867B75D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9E377-600E-4BAD-9740-1BF0139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460D4-C668-4A96-8A60-F80AD4DF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1923-3BD7-42A4-BD81-56AD0FA9E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8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F1A-C6F6-4DDC-B327-32A99562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21A01-2EAC-4493-8077-9D48AB677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D6DF0-22F7-4E9D-985C-C0A63138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C4436-11F2-4D93-ADD9-F5FAAFF18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6085A-752A-49B6-B913-EB0D97A93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1DA4C-F178-424A-8137-CDC3AB53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3E-021B-4324-B734-11D9867B75D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0F829-59BF-4542-A63C-18034908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8CAD7-6F00-4B32-AF5C-F0D43F55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1923-3BD7-42A4-BD81-56AD0FA9E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9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BBF1-3E9C-4A36-8EA5-16D89C48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B35B7-827E-466B-A9F9-1DFD19DF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3E-021B-4324-B734-11D9867B75D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0178-2416-4AB7-BE11-C9ECEE8C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2FB69-2297-4A86-B682-B9B16356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1923-3BD7-42A4-BD81-56AD0FA9E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4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7E2B2-6790-4EDC-A090-2D47CEEA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3E-021B-4324-B734-11D9867B75D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D10F8-54E6-496B-8799-E707C6C8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4E3C4-7F31-4146-811D-8BC850E1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1923-3BD7-42A4-BD81-56AD0FA9E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9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C2E-51DB-4DEE-BC08-BC24332E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AF2-1E1F-4123-8DBC-43CA0D30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9586D-783B-44AC-AC92-35F9E44B8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3A551-A176-46BD-BA3B-B29BAB8A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3E-021B-4324-B734-11D9867B75D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456A-3831-4141-B6E3-81469090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C69F3-2D33-49AB-89EE-B15EA046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1923-3BD7-42A4-BD81-56AD0FA9E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1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54F2-9A39-4444-B6F1-B306E132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41D2D-8FF5-4EB3-B6D2-DCAC88593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635A8-ED06-4B2F-902F-AE460462E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7CB82-1A94-4E99-A563-D344E2E7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CD3E-021B-4324-B734-11D9867B75D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FD68-2D35-4A8F-BEF7-14AF4DD2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BEF07-3FD7-4751-BC44-3252C9B7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1923-3BD7-42A4-BD81-56AD0FA9E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5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C74D9-0435-4912-B2B9-8A6C1D0D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4956-70BD-4DFC-849F-510F56B8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98BB-5724-4594-B647-F9FAED216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CD3E-021B-4324-B734-11D9867B75D8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10A1-441C-4723-88D6-E4D7F2D91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444C-1464-4FC8-9AF8-3E02496AF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1923-3BD7-42A4-BD81-56AD0FA9E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6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AD0031-223D-4284-B68B-5BA49FB9B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3378"/>
            <a:ext cx="9144000" cy="3724422"/>
          </a:xfrm>
        </p:spPr>
        <p:txBody>
          <a:bodyPr/>
          <a:lstStyle/>
          <a:p>
            <a:r>
              <a:rPr lang="en-US" sz="6600" b="1" dirty="0"/>
              <a:t>Immanuel Kant</a:t>
            </a:r>
          </a:p>
          <a:p>
            <a:br>
              <a:rPr lang="en-US" sz="6600" b="1" dirty="0"/>
            </a:br>
            <a:r>
              <a:rPr lang="ru-RU" sz="6600" b="1" dirty="0"/>
              <a:t>(1724</a:t>
            </a:r>
            <a:r>
              <a:rPr lang="en-US" sz="6600" b="1" dirty="0"/>
              <a:t> </a:t>
            </a:r>
            <a:r>
              <a:rPr lang="ru-RU" sz="6600" b="1" dirty="0"/>
              <a:t>–</a:t>
            </a:r>
            <a:r>
              <a:rPr lang="en-US" sz="6600" b="1" dirty="0"/>
              <a:t> </a:t>
            </a:r>
            <a:r>
              <a:rPr lang="ru-RU" sz="6600" b="1" dirty="0"/>
              <a:t>1804)</a:t>
            </a:r>
            <a:endParaRPr lang="en-US" sz="6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87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1A4C-3E18-4BF2-B9E0-56C60A66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Critical Problems???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4C69-4820-42CE-A5EF-095CA9D5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/>
          <a:lstStyle/>
          <a:p>
            <a:pPr marL="290513" lvl="1" indent="-290513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hu-HU" sz="2200" dirty="0"/>
              <a:t>Since, they are interchangeable I know analytically/a prioriy/necessarily that:</a:t>
            </a:r>
          </a:p>
          <a:p>
            <a:pPr marL="750888" lvl="2" indent="-290513">
              <a:spcBef>
                <a:spcPts val="600"/>
              </a:spcBef>
              <a:defRPr/>
            </a:pPr>
            <a:r>
              <a:rPr lang="hu-HU" sz="2200" dirty="0"/>
              <a:t>No bachelor is married</a:t>
            </a:r>
            <a:endParaRPr lang="en-US" sz="2200" dirty="0"/>
          </a:p>
          <a:p>
            <a:pPr marL="750888" lvl="2" indent="-290513">
              <a:spcBef>
                <a:spcPts val="600"/>
              </a:spcBef>
              <a:defRPr/>
            </a:pPr>
            <a:r>
              <a:rPr lang="en-US" sz="2200" dirty="0">
                <a:ea typeface="ＭＳ Ｐゴシック" pitchFamily="-107" charset="-128"/>
              </a:rPr>
              <a:t>“</a:t>
            </a:r>
            <a:r>
              <a:rPr lang="hu-HU" sz="2200" dirty="0">
                <a:ea typeface="ＭＳ Ｐゴシック" pitchFamily="-107" charset="-128"/>
              </a:rPr>
              <a:t>7+5=12”</a:t>
            </a:r>
            <a:endParaRPr lang="en-US" sz="2200" dirty="0">
              <a:ea typeface="ＭＳ Ｐゴシック" pitchFamily="-107" charset="-128"/>
            </a:endParaRPr>
          </a:p>
          <a:p>
            <a:pPr marL="750888" lvl="2" indent="-290513">
              <a:spcBef>
                <a:spcPts val="600"/>
              </a:spcBef>
              <a:defRPr/>
            </a:pPr>
            <a:r>
              <a:rPr lang="hu-HU" sz="2200" dirty="0">
                <a:ea typeface="ＭＳ Ｐゴシック" pitchFamily="-107" charset="-128"/>
              </a:rPr>
              <a:t>A triangle has three sides</a:t>
            </a:r>
          </a:p>
          <a:p>
            <a:pPr marL="45720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u-HU" sz="2200" dirty="0">
                <a:ea typeface="ＭＳ Ｐゴシック" pitchFamily="-107" charset="-128"/>
              </a:rPr>
              <a:t>But what about these?</a:t>
            </a:r>
          </a:p>
          <a:p>
            <a:pPr marL="917575" lvl="2" indent="-457200">
              <a:spcBef>
                <a:spcPts val="600"/>
              </a:spcBef>
              <a:defRPr/>
            </a:pPr>
            <a:r>
              <a:rPr lang="hu-HU" sz="2200" dirty="0">
                <a:ea typeface="ＭＳ Ｐゴシック" pitchFamily="-107" charset="-128"/>
              </a:rPr>
              <a:t>Water is H2O</a:t>
            </a:r>
          </a:p>
          <a:p>
            <a:pPr marL="917575" lvl="2" indent="-457200">
              <a:spcBef>
                <a:spcPts val="600"/>
              </a:spcBef>
              <a:defRPr/>
            </a:pPr>
            <a:r>
              <a:rPr lang="hu-HU" sz="2200" dirty="0">
                <a:ea typeface="ＭＳ Ｐゴシック" pitchFamily="-107" charset="-128"/>
              </a:rPr>
              <a:t>Every event has a cause / </a:t>
            </a:r>
            <a:r>
              <a:rPr lang="en-US" sz="2200" dirty="0"/>
              <a:t>everything that has a beginning has an end</a:t>
            </a:r>
            <a:endParaRPr lang="hu-HU" sz="2200" dirty="0">
              <a:ea typeface="ＭＳ Ｐゴシック" pitchFamily="-107" charset="-128"/>
            </a:endParaRPr>
          </a:p>
          <a:p>
            <a:pPr marL="917575" lvl="2" indent="-457200">
              <a:spcBef>
                <a:spcPts val="600"/>
              </a:spcBef>
              <a:defRPr/>
            </a:pPr>
            <a:r>
              <a:rPr lang="hu-HU" sz="2200" dirty="0">
                <a:ea typeface="ＭＳ Ｐゴシック" pitchFamily="-107" charset="-128"/>
              </a:rPr>
              <a:t>God exists</a:t>
            </a:r>
          </a:p>
          <a:p>
            <a:pPr marL="45720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u-HU" sz="2200" dirty="0"/>
              <a:t>Does </a:t>
            </a:r>
            <a:r>
              <a:rPr lang="hu-HU" sz="2200" i="1" dirty="0"/>
              <a:t>a priori </a:t>
            </a:r>
            <a:r>
              <a:rPr lang="hu-HU" sz="2200" dirty="0"/>
              <a:t>knowledge pose a problem for empiricism?</a:t>
            </a:r>
          </a:p>
          <a:p>
            <a:pPr marL="917575" lvl="2" indent="-457200">
              <a:spcBef>
                <a:spcPts val="600"/>
              </a:spcBef>
              <a:defRPr/>
            </a:pPr>
            <a:r>
              <a:rPr lang="hu-HU" sz="2200" dirty="0"/>
              <a:t>Or a priory knowledge is a genuinely different </a:t>
            </a:r>
            <a:r>
              <a:rPr lang="hu-HU" sz="2200" i="1" dirty="0"/>
              <a:t>kind</a:t>
            </a:r>
            <a:r>
              <a:rPr lang="hu-HU" sz="2200" dirty="0"/>
              <a:t> of knowledge?</a:t>
            </a:r>
          </a:p>
          <a:p>
            <a:pPr marL="45720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u-HU" sz="2200" dirty="0"/>
              <a:t>How do we justify a priori statements?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21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5DDC-C4A3-4372-B007-35930589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42F7A-C7C2-4CA0-B936-DE57E2E8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99" y="4791075"/>
            <a:ext cx="4494627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Assertoric</a:t>
            </a:r>
            <a:b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(actual)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Chicago is larger than Omaha</a:t>
            </a:r>
            <a:endParaRPr lang="en-GB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BE6B0-1AD0-48A1-96E0-F9F50A676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91075"/>
            <a:ext cx="27432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Apodeictic </a:t>
            </a:r>
            <a:b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(necessary)</a:t>
            </a:r>
          </a:p>
          <a:p>
            <a:pPr algn="ctr">
              <a:spcBef>
                <a:spcPct val="20000"/>
              </a:spcBef>
            </a:pPr>
            <a:r>
              <a:rPr lang="en-US" dirty="0"/>
              <a:t>Two plus two equals four</a:t>
            </a:r>
            <a:endParaRPr lang="en-GB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B5863-4E29-4989-AF33-F82571B83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91075"/>
            <a:ext cx="27432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Classified by</a:t>
            </a:r>
            <a:b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modality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0ADBF-89B5-4B8F-B89C-883157F90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99" y="3281363"/>
            <a:ext cx="3200389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r>
              <a:rPr lang="en-GB" sz="2000" b="1" dirty="0">
                <a:solidFill>
                  <a:schemeClr val="accent2"/>
                </a:solidFill>
              </a:rPr>
              <a:t>Particular</a:t>
            </a:r>
            <a:br>
              <a:rPr lang="en-GB" sz="2000" b="1" dirty="0">
                <a:solidFill>
                  <a:schemeClr val="accent2"/>
                </a:solidFill>
              </a:rPr>
            </a:br>
            <a:r>
              <a:rPr lang="en-GB" sz="2000" b="1" dirty="0">
                <a:solidFill>
                  <a:schemeClr val="accent2"/>
                </a:solidFill>
              </a:rPr>
              <a:t>or singular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21E4FB-1453-4C59-A261-D3D2E5E02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81363"/>
            <a:ext cx="27432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r>
              <a:rPr lang="en-GB" sz="2000" b="1" dirty="0">
                <a:solidFill>
                  <a:srgbClr val="FF0000"/>
                </a:solidFill>
              </a:rPr>
              <a:t>Universal</a:t>
            </a:r>
            <a:br>
              <a:rPr lang="en-GB" sz="2000" b="1" dirty="0">
                <a:solidFill>
                  <a:srgbClr val="FF0000"/>
                </a:solidFill>
              </a:rPr>
            </a:br>
            <a:r>
              <a:rPr lang="en-GB" sz="2000" b="1" dirty="0">
                <a:solidFill>
                  <a:srgbClr val="FF0000"/>
                </a:solidFill>
              </a:rPr>
              <a:t>(general)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05B622-A6DF-4B83-BCC4-FC653995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81363"/>
            <a:ext cx="27432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r>
              <a:rPr lang="en-GB" sz="2000" b="1" dirty="0"/>
              <a:t>Classified by</a:t>
            </a:r>
            <a:br>
              <a:rPr lang="en-GB" sz="2000" b="1" dirty="0"/>
            </a:br>
            <a:r>
              <a:rPr lang="en-GB" sz="2000" b="1" dirty="0"/>
              <a:t>quantity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C779E-4EE0-42DF-83C1-75F1C652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773238"/>
            <a:ext cx="27432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r>
              <a:rPr lang="en-GB" sz="2000" b="1" dirty="0">
                <a:solidFill>
                  <a:schemeClr val="accent2"/>
                </a:solidFill>
              </a:rPr>
              <a:t>A posteriori</a:t>
            </a:r>
            <a:br>
              <a:rPr lang="en-GB" sz="2000" b="1" dirty="0">
                <a:solidFill>
                  <a:schemeClr val="accent2"/>
                </a:solidFill>
              </a:rPr>
            </a:br>
            <a:r>
              <a:rPr lang="en-GB" sz="2000" b="1" dirty="0">
                <a:solidFill>
                  <a:schemeClr val="accent2"/>
                </a:solidFill>
              </a:rPr>
              <a:t>(empirical)</a:t>
            </a:r>
            <a:br>
              <a:rPr lang="en-GB" sz="2000" b="1" dirty="0">
                <a:solidFill>
                  <a:schemeClr val="accent2"/>
                </a:solidFill>
              </a:rPr>
            </a:br>
            <a:r>
              <a:rPr lang="en-GB" sz="2000" b="1" dirty="0">
                <a:solidFill>
                  <a:schemeClr val="accent2"/>
                </a:solidFill>
              </a:rPr>
              <a:t>propositions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8CBCE-2924-4BF9-9640-F49D07BE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73238"/>
            <a:ext cx="27432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r>
              <a:rPr lang="en-GB" sz="2000" b="1" i="1" dirty="0">
                <a:solidFill>
                  <a:srgbClr val="FF0000"/>
                </a:solidFill>
              </a:rPr>
              <a:t>A priori</a:t>
            </a:r>
            <a:br>
              <a:rPr lang="en-GB" sz="2000" b="1" dirty="0">
                <a:solidFill>
                  <a:srgbClr val="FF0000"/>
                </a:solidFill>
              </a:rPr>
            </a:br>
            <a:r>
              <a:rPr lang="en-GB" sz="2000" b="1" dirty="0">
                <a:solidFill>
                  <a:srgbClr val="FF0000"/>
                </a:solidFill>
              </a:rPr>
              <a:t> (non-empirical) propositions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CDC86-EF3C-40C9-8DB0-DEC8BB33D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73238"/>
            <a:ext cx="27432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 anchorCtr="1"/>
          <a:lstStyle/>
          <a:p>
            <a:pPr>
              <a:spcBef>
                <a:spcPct val="20000"/>
              </a:spcBef>
            </a:pPr>
            <a:endParaRPr lang="en-GB" sz="2800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D583737A-AF11-4BFE-B48B-6F3B93815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773238"/>
            <a:ext cx="8229600" cy="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1BE4DF3-EFB2-44D7-9B7F-ED0124437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281363"/>
            <a:ext cx="8229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79C8A2C4-080B-4E10-9E9F-93DF56C3B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791075"/>
            <a:ext cx="8229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4484D889-66E1-4F3F-A771-CBE4668EE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99200"/>
            <a:ext cx="8229600" cy="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0EDD0398-5C3C-4072-844A-3F2C69779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773238"/>
            <a:ext cx="0" cy="4525962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99C6FB82-8DF3-4158-9A6E-23758F3E8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73238"/>
            <a:ext cx="0" cy="45259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EC57273D-0291-4029-8EBA-63B06AFCC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773238"/>
            <a:ext cx="0" cy="45259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C0082517-DA8F-4E50-8320-7838DAC01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773238"/>
            <a:ext cx="0" cy="4525962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7618C47-3A58-4302-A933-CED0AB139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8" y="274638"/>
            <a:ext cx="8950325" cy="1144587"/>
          </a:xfrm>
          <a:noFill/>
        </p:spPr>
        <p:txBody>
          <a:bodyPr/>
          <a:lstStyle/>
          <a:p>
            <a:pPr algn="ctr"/>
            <a:r>
              <a:rPr lang="en-GB" sz="3000" b="1" dirty="0">
                <a:solidFill>
                  <a:srgbClr val="FF0000"/>
                </a:solidFill>
              </a:rPr>
              <a:t>The Problem of Synthetic </a:t>
            </a:r>
            <a:r>
              <a:rPr lang="en-GB" sz="3000" b="1" i="1" dirty="0">
                <a:solidFill>
                  <a:srgbClr val="FF0000"/>
                </a:solidFill>
              </a:rPr>
              <a:t>A priori </a:t>
            </a:r>
            <a:r>
              <a:rPr lang="en-GB" sz="3000" b="1" dirty="0">
                <a:solidFill>
                  <a:srgbClr val="FF0000"/>
                </a:solidFill>
              </a:rPr>
              <a:t>Propositions</a:t>
            </a:r>
            <a:br>
              <a:rPr lang="en-GB" sz="3000" b="1" dirty="0">
                <a:solidFill>
                  <a:srgbClr val="FF0000"/>
                </a:solidFill>
              </a:rPr>
            </a:br>
            <a:endParaRPr lang="en-GB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3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8277C13-AAA9-4DD9-B0EE-BF4707AB5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8" y="274638"/>
            <a:ext cx="8950325" cy="1144587"/>
          </a:xfrm>
          <a:noFill/>
        </p:spPr>
        <p:txBody>
          <a:bodyPr/>
          <a:lstStyle/>
          <a:p>
            <a:pPr algn="ctr"/>
            <a:br>
              <a:rPr lang="en-GB" sz="3200" b="1" dirty="0">
                <a:solidFill>
                  <a:srgbClr val="FFFF00"/>
                </a:solidFill>
              </a:rPr>
            </a:br>
            <a:r>
              <a:rPr lang="en-GB" sz="2800" b="1" dirty="0"/>
              <a:t>Synthetic </a:t>
            </a:r>
            <a:r>
              <a:rPr lang="en-GB" sz="2800" b="1" i="1" dirty="0"/>
              <a:t>A priori </a:t>
            </a:r>
            <a:r>
              <a:rPr lang="en-GB" sz="2800" b="1" dirty="0"/>
              <a:t>Propositions in Mathematics</a:t>
            </a:r>
            <a:endParaRPr lang="en-GB" sz="2700" b="1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595BD144-6144-4960-BFF5-C864ACB3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1798638"/>
            <a:ext cx="18288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b="1" dirty="0">
                <a:solidFill>
                  <a:srgbClr val="0000FF"/>
                </a:solidFill>
              </a:rPr>
              <a:t>7 + 5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4EFDF31-6684-4928-875C-5C8DEDBA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1798638"/>
            <a:ext cx="18288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D104C51-A692-45CA-8355-389102D59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650" y="2091244"/>
            <a:ext cx="56005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=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2449E260-C6DA-4723-8F27-26E5B0D28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86088"/>
            <a:ext cx="914400" cy="9144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 b="1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B157FEAF-E6DC-40AE-92AD-968F674AA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2986088"/>
            <a:ext cx="914400" cy="9144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AEF44149-E7FE-464F-9650-A7C0C07C0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2986088"/>
            <a:ext cx="914400" cy="9144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EC02157-1D7D-41B8-9AAB-29FEBD9E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2986088"/>
            <a:ext cx="914400" cy="9144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2F22D3C4-E788-4087-A81C-D010B961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4173538"/>
            <a:ext cx="18288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b="1" dirty="0">
                <a:solidFill>
                  <a:srgbClr val="0000FF"/>
                </a:solidFill>
              </a:rPr>
              <a:t>3 </a:t>
            </a:r>
            <a:r>
              <a:rPr lang="en-GB" sz="3600" b="1" baseline="10000" dirty="0">
                <a:solidFill>
                  <a:srgbClr val="0000FF"/>
                </a:solidFill>
              </a:rPr>
              <a:t>x</a:t>
            </a:r>
            <a:r>
              <a:rPr lang="en-GB" sz="3200" b="1" dirty="0">
                <a:solidFill>
                  <a:srgbClr val="0000FF"/>
                </a:solidFill>
              </a:rPr>
              <a:t> 4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ABB91D74-96FD-4B97-8232-D1882393C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650" y="4354513"/>
            <a:ext cx="38985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3200" b="1" dirty="0"/>
              <a:t>=</a:t>
            </a: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DB559DEC-FA55-4220-99F8-8341D3113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4173538"/>
            <a:ext cx="18288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DD56EFDA-E045-4C02-915F-6C3E04D9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60988"/>
            <a:ext cx="914400" cy="9144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 b="1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E46BA1EC-1B11-4E4D-A27E-210D9A06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5360988"/>
            <a:ext cx="914400" cy="9144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 b="1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88AFE462-A666-4A62-B8E6-6D9B28A83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5360988"/>
            <a:ext cx="914400" cy="9144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95EDFBFF-B372-4403-9284-545B33131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5360988"/>
            <a:ext cx="914400" cy="9144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GB" sz="3600" b="1" baseline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78AA2B30-E8FC-4B70-B767-3BB0D3BEC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5360988"/>
            <a:ext cx="914400" cy="9144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4DEDE85A-11A5-455E-9BA2-846A82793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5360988"/>
            <a:ext cx="914400" cy="9144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6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6D8-3D4E-49E3-A84F-4DBE94E3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Synthetic </a:t>
            </a:r>
            <a:r>
              <a:rPr lang="en-GB" b="1" i="1" dirty="0"/>
              <a:t>a priori </a:t>
            </a:r>
            <a:r>
              <a:rPr lang="en-GB" b="1" dirty="0"/>
              <a:t>Propositions in Geometry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BBDC-6FCF-442B-B7E3-02AC237E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825624"/>
            <a:ext cx="11774658" cy="49268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example, A straight line is the shortest distance between two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00FF"/>
                </a:solidFill>
              </a:rPr>
              <a:t>Since arithmetic and geometry include synthetic a priori propositions, such proposition</a:t>
            </a: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GB" b="1" dirty="0">
                <a:solidFill>
                  <a:srgbClr val="0000FF"/>
                </a:solidFill>
              </a:rPr>
              <a:t> are </a:t>
            </a:r>
            <a:r>
              <a:rPr lang="en-GB" b="1" dirty="0">
                <a:solidFill>
                  <a:srgbClr val="FF0000"/>
                </a:solidFill>
              </a:rPr>
              <a:t>possible.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endParaRPr lang="en-GB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0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69DA-0C92-480E-A940-C3DA8C07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Synthetic </a:t>
            </a:r>
            <a:r>
              <a:rPr lang="en-GB" b="1" i="1" dirty="0"/>
              <a:t>A priori </a:t>
            </a:r>
            <a:r>
              <a:rPr lang="en-GB" b="1" dirty="0"/>
              <a:t>Propositions in Physics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5BE5-80E7-4478-A45E-372A3883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1825625"/>
            <a:ext cx="11844997" cy="4912800"/>
          </a:xfrm>
        </p:spPr>
        <p:txBody>
          <a:bodyPr/>
          <a:lstStyle/>
          <a:p>
            <a:r>
              <a:rPr lang="en-US" dirty="0"/>
              <a:t>According to Kant, pure physics contains synthetic judgements </a:t>
            </a:r>
            <a:r>
              <a:rPr lang="en-US" i="1" dirty="0"/>
              <a:t>a priori</a:t>
            </a:r>
          </a:p>
          <a:p>
            <a:r>
              <a:rPr lang="en-US" i="1" dirty="0"/>
              <a:t>For example: ‘Everything that happens or every event has its cause’</a:t>
            </a:r>
          </a:p>
          <a:p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75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646A-8CA1-423F-9CA4-D5CB26CE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Synthetic </a:t>
            </a:r>
            <a:r>
              <a:rPr lang="en-GB" b="1" i="1" dirty="0"/>
              <a:t>A priori </a:t>
            </a:r>
            <a:r>
              <a:rPr lang="en-GB" b="1" dirty="0"/>
              <a:t>Propositions in Metaphysics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800A-127C-4D31-BBA6-897361E6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81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06AF-7262-491B-8296-94570F38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2" y="112542"/>
            <a:ext cx="11971606" cy="674545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2D52D832-8566-4F8D-8BED-ACCF4975BB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6575" y="4371975"/>
            <a:ext cx="881063" cy="1457325"/>
          </a:xfrm>
          <a:prstGeom prst="curvedRightArrow">
            <a:avLst>
              <a:gd name="adj1" fmla="val 33081"/>
              <a:gd name="adj2" fmla="val 6616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34B41EE-6140-4DD5-8B48-086F0509DC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7325" y="2895600"/>
            <a:ext cx="881063" cy="1457325"/>
          </a:xfrm>
          <a:prstGeom prst="curvedRightArrow">
            <a:avLst>
              <a:gd name="adj1" fmla="val 33081"/>
              <a:gd name="adj2" fmla="val 6616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B749BBD-EB55-4607-BCDC-848B4CA7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943100"/>
            <a:ext cx="4318000" cy="12588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GB" b="1" dirty="0">
                <a:solidFill>
                  <a:srgbClr val="0000FF"/>
                </a:solidFill>
              </a:rPr>
              <a:t>Science is based on </a:t>
            </a:r>
            <a:br>
              <a:rPr lang="en-GB" b="1" dirty="0">
                <a:solidFill>
                  <a:srgbClr val="0000FF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experience,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F18577C1-7BC1-4ACF-AE3E-BFE84389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3417888"/>
            <a:ext cx="4318000" cy="1258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solidFill>
                  <a:srgbClr val="0000FF"/>
                </a:solidFill>
              </a:rPr>
              <a:t>but it </a:t>
            </a:r>
            <a:r>
              <a:rPr lang="en-GB" b="1" dirty="0">
                <a:solidFill>
                  <a:srgbClr val="FF0000"/>
                </a:solidFill>
              </a:rPr>
              <a:t>transcends</a:t>
            </a:r>
            <a:r>
              <a:rPr lang="en-GB" b="1" dirty="0">
                <a:solidFill>
                  <a:srgbClr val="0000FF"/>
                </a:solidFill>
              </a:rPr>
              <a:t> experience</a:t>
            </a:r>
            <a:br>
              <a:rPr lang="en-GB" b="1" dirty="0">
                <a:solidFill>
                  <a:srgbClr val="0000FF"/>
                </a:solidFill>
              </a:rPr>
            </a:br>
            <a:r>
              <a:rPr lang="en-GB" b="1" dirty="0">
                <a:solidFill>
                  <a:srgbClr val="0000FF"/>
                </a:solidFill>
              </a:rPr>
              <a:t>inasmuch as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1CC596E7-BB63-42D7-8A03-D3707237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4894263"/>
            <a:ext cx="4318000" cy="1258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u="sng" dirty="0">
                <a:solidFill>
                  <a:srgbClr val="FF0000"/>
                </a:solidFill>
              </a:rPr>
              <a:t>scientific laws</a:t>
            </a:r>
            <a:r>
              <a:rPr lang="en-GB" b="1" dirty="0">
                <a:solidFill>
                  <a:srgbClr val="0000FF"/>
                </a:solidFill>
              </a:rPr>
              <a:t> have the form of</a:t>
            </a:r>
            <a:r>
              <a:rPr lang="en-GB" b="1" dirty="0">
                <a:solidFill>
                  <a:srgbClr val="A50021"/>
                </a:solidFill>
              </a:rPr>
              <a:t> </a:t>
            </a:r>
            <a:br>
              <a:rPr lang="en-GB" b="1" dirty="0">
                <a:solidFill>
                  <a:srgbClr val="A50021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universal </a:t>
            </a:r>
            <a:r>
              <a:rPr lang="en-GB" b="1" dirty="0" err="1">
                <a:solidFill>
                  <a:srgbClr val="FF0000"/>
                </a:solidFill>
              </a:rPr>
              <a:t>apodeictic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propositions.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AA33C2E-360A-4CBA-8A76-AEE92CE13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8" y="274638"/>
            <a:ext cx="8950325" cy="1144587"/>
          </a:xfrm>
          <a:noFill/>
        </p:spPr>
        <p:txBody>
          <a:bodyPr/>
          <a:lstStyle/>
          <a:p>
            <a:pPr algn="ctr"/>
            <a:r>
              <a:rPr lang="en-GB" sz="3000" b="1" dirty="0"/>
              <a:t>The Problem of Synthetic </a:t>
            </a:r>
            <a:r>
              <a:rPr lang="en-GB" sz="3000" b="1" i="1" dirty="0"/>
              <a:t>A priori </a:t>
            </a:r>
            <a:r>
              <a:rPr lang="en-GB" sz="3000" b="1" dirty="0"/>
              <a:t>Propositions</a:t>
            </a:r>
            <a:br>
              <a:rPr lang="en-GB" sz="3000" b="1" dirty="0"/>
            </a:b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251306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ACB1-5F2A-45DC-9B56-2383844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Empiricism</a:t>
            </a:r>
            <a:r>
              <a:rPr lang="en-US" dirty="0"/>
              <a:t>-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Rationalism</a:t>
            </a:r>
            <a:r>
              <a:rPr lang="en-US" dirty="0"/>
              <a:t>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Transcendentalism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0E15-3313-4189-8B89-CBFC112F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>
            <a:normAutofit/>
          </a:bodyPr>
          <a:lstStyle/>
          <a:p>
            <a:r>
              <a:rPr lang="en-US" dirty="0"/>
              <a:t>Knowledge begins with experience, but does not necessarily originate from it</a:t>
            </a:r>
          </a:p>
          <a:p>
            <a:r>
              <a:rPr lang="en-US" dirty="0"/>
              <a:t>Knowledge is a joint venture of </a:t>
            </a:r>
            <a:r>
              <a:rPr lang="en-US" dirty="0">
                <a:solidFill>
                  <a:srgbClr val="C00000"/>
                </a:solidFill>
              </a:rPr>
              <a:t>sense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understanding: </a:t>
            </a:r>
            <a:r>
              <a:rPr lang="en-US" dirty="0"/>
              <a:t>As soon as sense-experience registers its impressions on the mind, the mind at once is stirred into its own activity and contributes its own ordering activity into discrete impressions</a:t>
            </a:r>
          </a:p>
          <a:p>
            <a:r>
              <a:rPr lang="en-US" dirty="0"/>
              <a:t>Thus, </a:t>
            </a:r>
            <a:r>
              <a:rPr lang="en-US" dirty="0">
                <a:solidFill>
                  <a:srgbClr val="C00000"/>
                </a:solidFill>
              </a:rPr>
              <a:t>Knowledge begins with sense, proceeds thence to understanding and ends in reason</a:t>
            </a:r>
          </a:p>
          <a:p>
            <a:r>
              <a:rPr lang="en-US" dirty="0">
                <a:solidFill>
                  <a:srgbClr val="C00000"/>
                </a:solidFill>
              </a:rPr>
              <a:t>Knowledge proper is a joint product of sense and understanding. The material is supplied by the senses are ordered and synthesized into cognitive statements by the </a:t>
            </a:r>
            <a:r>
              <a:rPr lang="en-US" i="1" dirty="0">
                <a:solidFill>
                  <a:srgbClr val="C00000"/>
                </a:solidFill>
              </a:rPr>
              <a:t>a priori </a:t>
            </a:r>
            <a:r>
              <a:rPr lang="en-US" dirty="0">
                <a:solidFill>
                  <a:srgbClr val="C00000"/>
                </a:solidFill>
              </a:rPr>
              <a:t>form of the mind.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11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0C8A-8FDB-4024-A350-BA35880E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Transcendentalism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D779-A56D-413F-9249-3A80F3A9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" y="858130"/>
            <a:ext cx="11929403" cy="5999870"/>
          </a:xfrm>
        </p:spPr>
        <p:txBody>
          <a:bodyPr>
            <a:normAutofit fontScale="92500"/>
          </a:bodyPr>
          <a:lstStyle/>
          <a:p>
            <a:r>
              <a:rPr lang="en-US" dirty="0"/>
              <a:t>Transcendentalism points out the importance of a priori elements in knowledge.</a:t>
            </a:r>
          </a:p>
          <a:p>
            <a:r>
              <a:rPr lang="en-US" dirty="0"/>
              <a:t>It points out that without sense-materials, they alone cannot constitute knowledge.</a:t>
            </a:r>
          </a:p>
          <a:p>
            <a:r>
              <a:rPr lang="en-US" dirty="0"/>
              <a:t>It successfully reconciles the rival claims of empiricism and rationalism and maintains a golden mean between the exaggerated skepticism and excessive claims of knowledge</a:t>
            </a:r>
          </a:p>
          <a:p>
            <a:r>
              <a:rPr lang="en-US" dirty="0"/>
              <a:t>Supersensible and metaphysical  entities is known as Agnosticism</a:t>
            </a:r>
          </a:p>
          <a:p>
            <a:r>
              <a:rPr lang="en-US" dirty="0"/>
              <a:t>Human </a:t>
            </a:r>
            <a:r>
              <a:rPr lang="en-US"/>
              <a:t>beings have </a:t>
            </a:r>
            <a:r>
              <a:rPr lang="en-US" dirty="0"/>
              <a:t>no faculty for knowing certain ultimate realities</a:t>
            </a:r>
          </a:p>
          <a:p>
            <a:r>
              <a:rPr lang="en-US" dirty="0"/>
              <a:t>Kant maintains that there are things-in-themselves which are unknown and unknowable</a:t>
            </a:r>
          </a:p>
          <a:p>
            <a:r>
              <a:rPr lang="en-US" dirty="0"/>
              <a:t>The doctrine of the unknowable is follows from </a:t>
            </a:r>
            <a:r>
              <a:rPr lang="en-US" dirty="0">
                <a:solidFill>
                  <a:srgbClr val="C00000"/>
                </a:solidFill>
              </a:rPr>
              <a:t>Kant's Transcendental </a:t>
            </a:r>
            <a:r>
              <a:rPr lang="en-US" dirty="0"/>
              <a:t>philosophy</a:t>
            </a:r>
          </a:p>
          <a:p>
            <a:r>
              <a:rPr lang="en-US" dirty="0"/>
              <a:t>Kant says, only those objects are known which lend themselves to human forms of knowing. Naturally objects of knowledge would be transfigured and transformed by these </a:t>
            </a:r>
            <a:r>
              <a:rPr lang="en-US" i="1" dirty="0"/>
              <a:t>a priori </a:t>
            </a:r>
            <a:r>
              <a:rPr lang="en-US" dirty="0"/>
              <a:t>forms of human knowledge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44A4C-E3D9-417F-A8C2-04C08001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of the </a:t>
            </a:r>
            <a:r>
              <a:rPr lang="en-US" i="1" dirty="0">
                <a:solidFill>
                  <a:srgbClr val="C00000"/>
                </a:solidFill>
              </a:rPr>
              <a:t>phenomena</a:t>
            </a:r>
          </a:p>
          <a:p>
            <a:r>
              <a:rPr lang="en-US" dirty="0"/>
              <a:t>Knowledge of the </a:t>
            </a:r>
            <a:r>
              <a:rPr lang="en-US" i="1" dirty="0">
                <a:solidFill>
                  <a:srgbClr val="C00000"/>
                </a:solidFill>
              </a:rPr>
              <a:t>noumena</a:t>
            </a:r>
            <a:endParaRPr lang="en-IN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8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077C-6950-4711-AAF4-C068E76B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Kant’s Birth Place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F63D-FF8B-4B6E-8C98-4F6F967BC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Born on April 22, </a:t>
            </a:r>
            <a:r>
              <a:rPr lang="ru-RU" b="1" dirty="0"/>
              <a:t>1724 </a:t>
            </a:r>
            <a:br>
              <a:rPr lang="en-US" b="1" dirty="0"/>
            </a:br>
            <a:r>
              <a:rPr lang="en-US" b="1" dirty="0"/>
              <a:t>in</a:t>
            </a:r>
            <a:r>
              <a:rPr lang="en-GB" b="1" dirty="0"/>
              <a:t> </a:t>
            </a:r>
            <a:r>
              <a:rPr lang="en-GB" b="1" dirty="0" err="1"/>
              <a:t>Königsberg</a:t>
            </a:r>
            <a:endParaRPr lang="ru-RU" b="1" dirty="0"/>
          </a:p>
          <a:p>
            <a:pPr>
              <a:defRPr/>
            </a:pPr>
            <a:r>
              <a:rPr lang="en-US" b="1" dirty="0"/>
              <a:t>Died on February </a:t>
            </a:r>
            <a:r>
              <a:rPr lang="ru-RU" b="1" dirty="0"/>
              <a:t>12</a:t>
            </a:r>
            <a:r>
              <a:rPr lang="en-US" b="1" dirty="0"/>
              <a:t>,</a:t>
            </a:r>
            <a:r>
              <a:rPr lang="ru-RU" b="1" dirty="0"/>
              <a:t> 1804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in</a:t>
            </a:r>
            <a:r>
              <a:rPr lang="en-GB" b="1" dirty="0"/>
              <a:t> </a:t>
            </a:r>
            <a:r>
              <a:rPr lang="en-GB" b="1" dirty="0" err="1"/>
              <a:t>Königsberg</a:t>
            </a:r>
            <a:endParaRPr lang="ru-RU" b="1" dirty="0"/>
          </a:p>
          <a:p>
            <a:endParaRPr lang="en-IN" dirty="0"/>
          </a:p>
        </p:txBody>
      </p:sp>
      <p:pic>
        <p:nvPicPr>
          <p:cNvPr id="5" name="Content Placeholder 4" descr="europe (5) - cut (min)">
            <a:extLst>
              <a:ext uri="{FF2B5EF4-FFF2-40B4-BE49-F238E27FC236}">
                <a16:creationId xmlns:a16="http://schemas.microsoft.com/office/drawing/2014/main" id="{4AE24D7C-D760-47A3-ABF1-B2972B9C04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015331"/>
            <a:ext cx="5257800" cy="4842669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" name="Oval 9">
            <a:extLst>
              <a:ext uri="{FF2B5EF4-FFF2-40B4-BE49-F238E27FC236}">
                <a16:creationId xmlns:a16="http://schemas.microsoft.com/office/drawing/2014/main" id="{5E69F48C-2E72-4F00-A355-4121B72D117E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11127545" y="2998519"/>
            <a:ext cx="226255" cy="22625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38647-91FF-4BD4-A039-F79FCFB60EEB}"/>
              </a:ext>
            </a:extLst>
          </p:cNvPr>
          <p:cNvSpPr/>
          <p:nvPr/>
        </p:nvSpPr>
        <p:spPr>
          <a:xfrm>
            <a:off x="8384345" y="2590256"/>
            <a:ext cx="1688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FF0000"/>
                </a:solidFill>
              </a:rPr>
              <a:t>Königsberg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815F-11C9-46E9-9411-33589515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Kant’s Major Writings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FD8F-7ECA-404D-9FAA-BE067973DE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b="1" dirty="0">
                <a:latin typeface="+mj-lt"/>
              </a:rPr>
              <a:t>Universal Natural History and Theory of Heaven</a:t>
            </a:r>
            <a:r>
              <a:rPr lang="ru-RU" b="1" dirty="0">
                <a:latin typeface="+mj-lt"/>
              </a:rPr>
              <a:t> (1755)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b="1" dirty="0">
                <a:latin typeface="+mj-lt"/>
              </a:rPr>
              <a:t>The Critique of Pure Reason </a:t>
            </a:r>
            <a:r>
              <a:rPr lang="ru-RU" b="1" dirty="0">
                <a:latin typeface="+mj-lt"/>
              </a:rPr>
              <a:t>(1781/1787)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b="1" dirty="0">
                <a:latin typeface="+mj-lt"/>
              </a:rPr>
              <a:t>Prolegomena to Any Future Metaphysics That Will Be Able to Present Itself as a Science</a:t>
            </a:r>
            <a:r>
              <a:rPr lang="ru-RU" b="1" dirty="0">
                <a:latin typeface="+mj-lt"/>
              </a:rPr>
              <a:t> (1783)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b="1" dirty="0">
                <a:latin typeface="+mj-lt"/>
              </a:rPr>
              <a:t>Groundwork of the Metaphysic of Morals</a:t>
            </a:r>
            <a:r>
              <a:rPr lang="ru-RU" b="1" dirty="0">
                <a:latin typeface="+mj-lt"/>
              </a:rPr>
              <a:t> (1785)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b="1" dirty="0">
                <a:latin typeface="+mj-lt"/>
              </a:rPr>
              <a:t>The Critique of Practical Reason</a:t>
            </a:r>
            <a:r>
              <a:rPr lang="ru-RU" b="1" dirty="0">
                <a:latin typeface="+mj-lt"/>
              </a:rPr>
              <a:t> (1788)</a:t>
            </a:r>
          </a:p>
          <a:p>
            <a:endParaRPr lang="en-IN" dirty="0"/>
          </a:p>
        </p:txBody>
      </p:sp>
      <p:pic>
        <p:nvPicPr>
          <p:cNvPr id="1026" name="Picture 2" descr="Image result for immanuel kant pictures">
            <a:extLst>
              <a:ext uri="{FF2B5EF4-FFF2-40B4-BE49-F238E27FC236}">
                <a16:creationId xmlns:a16="http://schemas.microsoft.com/office/drawing/2014/main" id="{B13C00F9-E36D-45A4-9354-953DEC7EA4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7" y="1589649"/>
            <a:ext cx="4543864" cy="478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7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2F2D-2BFC-4C63-A3D8-8D8DB702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5076"/>
          </a:xfrm>
        </p:spPr>
        <p:txBody>
          <a:bodyPr/>
          <a:lstStyle/>
          <a:p>
            <a:pPr algn="ctr"/>
            <a:r>
              <a:rPr lang="en-US" dirty="0"/>
              <a:t>           </a:t>
            </a:r>
            <a:r>
              <a:rPr lang="en-US" b="1" dirty="0"/>
              <a:t>Kant’s Critique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14F8-E338-4531-9D44-BA9A95BA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956603"/>
            <a:ext cx="12009120" cy="5901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Kant’s Problem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Hume, Berkley, Locke and other empiricists (</a:t>
            </a:r>
            <a:r>
              <a:rPr lang="en-US" dirty="0">
                <a:solidFill>
                  <a:srgbClr val="C00000"/>
                </a:solidFill>
              </a:rPr>
              <a:t>Empiricism</a:t>
            </a:r>
            <a:r>
              <a:rPr lang="en-US" dirty="0"/>
              <a:t>): Knowledge is derived from sense-data.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Descartes, Spinoza, Leibnitz and other rationalist (</a:t>
            </a:r>
            <a:r>
              <a:rPr lang="en-US" dirty="0">
                <a:solidFill>
                  <a:srgbClr val="0070C0"/>
                </a:solidFill>
              </a:rPr>
              <a:t>Rationalism</a:t>
            </a:r>
            <a:r>
              <a:rPr lang="en-US" dirty="0"/>
              <a:t>): Knowledge is derived from reason (innate ideas)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For Kant: Empiricism and rationalism both had failed to explain knowledge </a:t>
            </a:r>
          </a:p>
          <a:p>
            <a:pPr algn="just"/>
            <a:r>
              <a:rPr lang="en-US" dirty="0"/>
              <a:t>Both of them were based on a common assumptions concerning the status of objects</a:t>
            </a:r>
          </a:p>
          <a:p>
            <a:pPr algn="just"/>
            <a:r>
              <a:rPr lang="en-US" dirty="0"/>
              <a:t>Things as objects of knowledge exist external to the mind</a:t>
            </a:r>
          </a:p>
          <a:p>
            <a:pPr algn="just"/>
            <a:r>
              <a:rPr lang="en-US" dirty="0"/>
              <a:t>Ptolemy-Copernicus…</a:t>
            </a:r>
          </a:p>
          <a:p>
            <a:pPr algn="just"/>
            <a:r>
              <a:rPr lang="en-US" dirty="0"/>
              <a:t>Kant did not reject </a:t>
            </a:r>
            <a:r>
              <a:rPr lang="en-US" dirty="0">
                <a:solidFill>
                  <a:srgbClr val="C00000"/>
                </a:solidFill>
              </a:rPr>
              <a:t>empiricism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rationalism</a:t>
            </a:r>
            <a:r>
              <a:rPr lang="en-US" dirty="0"/>
              <a:t>. Kant’s statement was that both of them(E&amp;R) are right in what they </a:t>
            </a:r>
            <a:r>
              <a:rPr lang="en-US" b="1" i="1" dirty="0">
                <a:solidFill>
                  <a:srgbClr val="00B050"/>
                </a:solidFill>
              </a:rPr>
              <a:t>affirm</a:t>
            </a:r>
            <a:r>
              <a:rPr lang="en-US" dirty="0"/>
              <a:t>, but wrong in what they </a:t>
            </a:r>
            <a:r>
              <a:rPr lang="en-US" b="1" i="1" dirty="0">
                <a:solidFill>
                  <a:srgbClr val="C00000"/>
                </a:solidFill>
              </a:rPr>
              <a:t>deny</a:t>
            </a:r>
            <a:r>
              <a:rPr lang="en-US" dirty="0"/>
              <a:t>…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8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101E-A968-4093-89D1-A6AC9EBF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i="1" dirty="0">
                <a:solidFill>
                  <a:schemeClr val="accent2">
                    <a:lumMod val="50000"/>
                  </a:schemeClr>
                </a:solidFill>
              </a:rPr>
              <a:t>Kant’s Problem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The Problem of Synthetic </a:t>
            </a:r>
            <a:r>
              <a:rPr lang="en-GB" b="1" i="1" dirty="0">
                <a:solidFill>
                  <a:srgbClr val="FF0000"/>
                </a:solidFill>
              </a:rPr>
              <a:t>A priori </a:t>
            </a:r>
            <a:r>
              <a:rPr lang="en-GB" b="1" dirty="0">
                <a:solidFill>
                  <a:srgbClr val="FF0000"/>
                </a:solidFill>
              </a:rPr>
              <a:t>Propositions </a:t>
            </a:r>
            <a:br>
              <a:rPr lang="en-GB" sz="4000" b="1" dirty="0">
                <a:solidFill>
                  <a:srgbClr val="FF0000"/>
                </a:solidFill>
              </a:rPr>
            </a:br>
            <a:r>
              <a:rPr lang="en-GB" sz="4000" b="1" dirty="0">
                <a:solidFill>
                  <a:srgbClr val="002060"/>
                </a:solidFill>
              </a:rPr>
              <a:t>Analytic and Synthetic Propositions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28FD-AA9F-4A3F-8DA9-8AF4DAD31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825625"/>
            <a:ext cx="5654040" cy="4800258"/>
          </a:xfrm>
        </p:spPr>
        <p:txBody>
          <a:bodyPr/>
          <a:lstStyle/>
          <a:p>
            <a:pPr marL="0">
              <a:spcBef>
                <a:spcPct val="0"/>
              </a:spcBef>
            </a:pPr>
            <a:r>
              <a:rPr lang="en-US" sz="1900" b="1" dirty="0">
                <a:solidFill>
                  <a:srgbClr val="FF0000"/>
                </a:solidFill>
                <a:latin typeface="Gill Sans"/>
                <a:ea typeface="MS PGothic" pitchFamily="34" charset="-128"/>
              </a:rPr>
              <a:t>Analytic:</a:t>
            </a:r>
            <a:r>
              <a:rPr lang="en-US" sz="1900" b="1" dirty="0">
                <a:latin typeface="Gill Sans"/>
                <a:ea typeface="MS PGothic" pitchFamily="34" charset="-128"/>
              </a:rPr>
              <a:t> </a:t>
            </a:r>
            <a:endParaRPr lang="hu-HU" sz="1900" b="1" dirty="0">
              <a:latin typeface="Gill Sans"/>
              <a:ea typeface="MS PGothic" pitchFamily="34" charset="-128"/>
            </a:endParaRPr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US" sz="1900" dirty="0">
                <a:latin typeface="Gill Sans"/>
                <a:ea typeface="MS PGothic" pitchFamily="34" charset="-128"/>
              </a:rPr>
              <a:t>True in virtue of </a:t>
            </a:r>
            <a:r>
              <a:rPr lang="hu-HU" sz="1900" dirty="0">
                <a:latin typeface="Gill Sans"/>
                <a:ea typeface="MS PGothic" pitchFamily="34" charset="-128"/>
              </a:rPr>
              <a:t>meaning</a:t>
            </a:r>
            <a:r>
              <a:rPr lang="en-US" sz="1900" dirty="0">
                <a:latin typeface="Gill Sans"/>
                <a:ea typeface="MS PGothic" pitchFamily="34" charset="-128"/>
              </a:rPr>
              <a:t> alone. </a:t>
            </a:r>
            <a:r>
              <a:rPr lang="en-US" sz="1900" i="1" dirty="0">
                <a:latin typeface="Gill Sans"/>
                <a:ea typeface="MS PGothic" pitchFamily="34" charset="-128"/>
              </a:rPr>
              <a:t>I</a:t>
            </a:r>
            <a:r>
              <a:rPr lang="hu-HU" sz="1900" i="1" dirty="0">
                <a:latin typeface="Gill Sans"/>
                <a:ea typeface="MS PGothic" pitchFamily="34" charset="-128"/>
              </a:rPr>
              <a:t>t’</a:t>
            </a:r>
            <a:r>
              <a:rPr lang="en-US" sz="1900" i="1" dirty="0">
                <a:latin typeface="Gill Sans"/>
                <a:ea typeface="MS PGothic" pitchFamily="34" charset="-128"/>
              </a:rPr>
              <a:t>s validity depends solely on the definitions of the symbols it contains.</a:t>
            </a:r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hu-HU" sz="1900" i="1" dirty="0"/>
              <a:t>Grounded in meaning independently of matters of fact</a:t>
            </a:r>
            <a:endParaRPr lang="en-US" sz="1900" i="1" dirty="0"/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hu-HU" sz="1900" dirty="0">
                <a:latin typeface="Gill Sans"/>
                <a:ea typeface="MS PGothic" pitchFamily="34" charset="-128"/>
              </a:rPr>
              <a:t>Kant: </a:t>
            </a:r>
            <a:r>
              <a:rPr lang="en-US" sz="1900" dirty="0"/>
              <a:t>a proposition whose predicate concept is contained in its subject concept</a:t>
            </a:r>
            <a:endParaRPr lang="hu-HU" sz="1900" dirty="0">
              <a:latin typeface="Gill Sans"/>
              <a:ea typeface="MS PGothic" pitchFamily="34" charset="-128"/>
            </a:endParaRPr>
          </a:p>
          <a:p>
            <a:pPr marL="0" algn="just">
              <a:spcBef>
                <a:spcPct val="0"/>
              </a:spcBef>
            </a:pPr>
            <a:r>
              <a:rPr lang="en-US" sz="1900" b="1" i="1" dirty="0">
                <a:solidFill>
                  <a:srgbClr val="FF0000"/>
                </a:solidFill>
                <a:latin typeface="Gill Sans"/>
                <a:ea typeface="MS PGothic" pitchFamily="34" charset="-128"/>
              </a:rPr>
              <a:t>A priori</a:t>
            </a:r>
            <a:r>
              <a:rPr lang="en-US" sz="1900" b="1" dirty="0">
                <a:solidFill>
                  <a:srgbClr val="FF0000"/>
                </a:solidFill>
                <a:latin typeface="Gill Sans"/>
                <a:ea typeface="MS PGothic" pitchFamily="34" charset="-128"/>
              </a:rPr>
              <a:t>: </a:t>
            </a:r>
            <a:endParaRPr lang="hu-HU" sz="1900" b="1" dirty="0">
              <a:solidFill>
                <a:srgbClr val="FF0000"/>
              </a:solidFill>
              <a:latin typeface="Gill Sans"/>
              <a:ea typeface="MS PGothic" pitchFamily="34" charset="-128"/>
            </a:endParaRPr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US" sz="1900" dirty="0">
                <a:latin typeface="Gill Sans"/>
                <a:ea typeface="MS PGothic" pitchFamily="34" charset="-128"/>
              </a:rPr>
              <a:t>knowable “prior to” experience</a:t>
            </a:r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GB" sz="1900" dirty="0"/>
              <a:t>independent of sense  experience</a:t>
            </a:r>
            <a:endParaRPr lang="en-US" sz="1900" dirty="0"/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GB" sz="1900" dirty="0"/>
              <a:t>Kant: "although all our  knowledge begins with  experience, it does not  follow that it arises from  experience”</a:t>
            </a:r>
            <a:endParaRPr lang="en-US" sz="1900" dirty="0">
              <a:latin typeface="Gill Sans"/>
              <a:ea typeface="MS PGothic" pitchFamily="34" charset="-128"/>
            </a:endParaRPr>
          </a:p>
          <a:p>
            <a:pPr marL="0" algn="just">
              <a:spcBef>
                <a:spcPct val="0"/>
              </a:spcBef>
            </a:pPr>
            <a:r>
              <a:rPr lang="en-US" sz="1900" b="1" dirty="0">
                <a:solidFill>
                  <a:srgbClr val="FF0000"/>
                </a:solidFill>
                <a:latin typeface="Gill Sans"/>
                <a:ea typeface="MS PGothic" pitchFamily="34" charset="-128"/>
              </a:rPr>
              <a:t>Necessary: </a:t>
            </a:r>
            <a:endParaRPr lang="hu-HU" sz="1900" b="1" dirty="0">
              <a:solidFill>
                <a:srgbClr val="FF0000"/>
              </a:solidFill>
              <a:latin typeface="Gill Sans"/>
              <a:ea typeface="MS PGothic" pitchFamily="34" charset="-128"/>
            </a:endParaRPr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hu-HU" sz="1900" dirty="0">
                <a:latin typeface="Gill Sans"/>
                <a:ea typeface="MS PGothic" pitchFamily="34" charset="-128"/>
              </a:rPr>
              <a:t>L</a:t>
            </a:r>
            <a:r>
              <a:rPr lang="en-US" sz="1900" dirty="0" err="1">
                <a:latin typeface="Gill Sans"/>
                <a:ea typeface="MS PGothic" pitchFamily="34" charset="-128"/>
              </a:rPr>
              <a:t>ogically</a:t>
            </a:r>
            <a:r>
              <a:rPr lang="en-US" sz="1900" dirty="0">
                <a:latin typeface="Gill Sans"/>
                <a:ea typeface="MS PGothic" pitchFamily="34" charset="-128"/>
              </a:rPr>
              <a:t> </a:t>
            </a:r>
            <a:r>
              <a:rPr lang="hu-HU" sz="1900" dirty="0">
                <a:latin typeface="Gill Sans"/>
                <a:ea typeface="MS PGothic" pitchFamily="34" charset="-128"/>
              </a:rPr>
              <a:t>im</a:t>
            </a:r>
            <a:r>
              <a:rPr lang="en-US" sz="1900" dirty="0">
                <a:latin typeface="Gill Sans"/>
                <a:ea typeface="MS PGothic" pitchFamily="34" charset="-128"/>
              </a:rPr>
              <a:t>possible that </a:t>
            </a:r>
            <a:r>
              <a:rPr lang="hu-HU" sz="1900" dirty="0">
                <a:latin typeface="Gill Sans"/>
                <a:ea typeface="MS PGothic" pitchFamily="34" charset="-128"/>
              </a:rPr>
              <a:t>it is</a:t>
            </a:r>
            <a:r>
              <a:rPr lang="en-US" sz="1900" dirty="0">
                <a:latin typeface="Gill Sans"/>
                <a:ea typeface="MS PGothic" pitchFamily="34" charset="-128"/>
              </a:rPr>
              <a:t> false.</a:t>
            </a:r>
            <a:r>
              <a:rPr lang="hu-HU" sz="1900" dirty="0">
                <a:latin typeface="Gill Sans"/>
                <a:ea typeface="MS PGothic" pitchFamily="34" charset="-128"/>
              </a:rPr>
              <a:t> Denial of it involves a contradiction</a:t>
            </a:r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hu-HU" sz="1900" dirty="0">
                <a:latin typeface="Gill Sans"/>
                <a:ea typeface="MS PGothic" pitchFamily="34" charset="-128"/>
              </a:rPr>
              <a:t>True in all possible world</a:t>
            </a:r>
            <a:endParaRPr lang="en-US" sz="1900" dirty="0">
              <a:latin typeface="Gill Sans"/>
              <a:ea typeface="MS PGothic" pitchFamily="34" charset="-128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2BF68-642C-49BF-855C-6F1175261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00258"/>
          </a:xfrm>
        </p:spPr>
        <p:txBody>
          <a:bodyPr/>
          <a:lstStyle/>
          <a:p>
            <a:pPr marL="0">
              <a:spcBef>
                <a:spcPct val="0"/>
              </a:spcBef>
            </a:pPr>
            <a:r>
              <a:rPr lang="en-US" sz="1900" b="1" dirty="0">
                <a:solidFill>
                  <a:srgbClr val="FF0000"/>
                </a:solidFill>
                <a:latin typeface="Gill Sans"/>
                <a:ea typeface="MS PGothic" pitchFamily="34" charset="-128"/>
              </a:rPr>
              <a:t>Synthetic: </a:t>
            </a:r>
            <a:endParaRPr lang="hu-HU" sz="1900" b="1" dirty="0">
              <a:solidFill>
                <a:srgbClr val="FF0000"/>
              </a:solidFill>
              <a:latin typeface="Gill Sans"/>
              <a:ea typeface="MS PGothic" pitchFamily="34" charset="-128"/>
            </a:endParaRPr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US" sz="1900" dirty="0">
                <a:latin typeface="Gill Sans"/>
                <a:ea typeface="MS PGothic" pitchFamily="34" charset="-128"/>
              </a:rPr>
              <a:t>Not analytic. </a:t>
            </a:r>
            <a:r>
              <a:rPr lang="hu-HU" sz="1900" i="1" dirty="0">
                <a:latin typeface="Gill Sans"/>
                <a:ea typeface="MS PGothic" pitchFamily="34" charset="-128"/>
              </a:rPr>
              <a:t>It’</a:t>
            </a:r>
            <a:r>
              <a:rPr lang="en-US" sz="1900" i="1" dirty="0">
                <a:latin typeface="Gill Sans"/>
                <a:ea typeface="MS PGothic" pitchFamily="34" charset="-128"/>
              </a:rPr>
              <a:t>s validity is determined by the facts of experience.</a:t>
            </a:r>
            <a:endParaRPr lang="hu-HU" sz="1900" i="1" dirty="0">
              <a:latin typeface="Gill Sans"/>
              <a:ea typeface="MS PGothic" pitchFamily="34" charset="-128"/>
            </a:endParaRPr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hu-HU" sz="1900" dirty="0"/>
              <a:t>Kant: </a:t>
            </a:r>
            <a:r>
              <a:rPr lang="en-US" sz="1900" dirty="0"/>
              <a:t>a proposition whose predicate concept is </a:t>
            </a:r>
            <a:r>
              <a:rPr lang="en-US" sz="1900" b="1" dirty="0"/>
              <a:t>not</a:t>
            </a:r>
            <a:r>
              <a:rPr lang="en-US" sz="1900" dirty="0"/>
              <a:t> contained in its subject concept</a:t>
            </a:r>
            <a:endParaRPr lang="hu-HU" sz="1900" i="1" dirty="0">
              <a:latin typeface="Gill Sans"/>
              <a:ea typeface="MS PGothic" pitchFamily="34" charset="-128"/>
            </a:endParaRPr>
          </a:p>
          <a:p>
            <a:pPr marL="469900" lvl="1" algn="just">
              <a:spcBef>
                <a:spcPct val="0"/>
              </a:spcBef>
            </a:pPr>
            <a:endParaRPr lang="hu-HU" sz="1900" i="1" dirty="0">
              <a:latin typeface="Gill Sans"/>
              <a:ea typeface="MS PGothic" pitchFamily="34" charset="-128"/>
            </a:endParaRPr>
          </a:p>
          <a:p>
            <a:pPr marL="469900" lvl="1" algn="just">
              <a:spcBef>
                <a:spcPct val="0"/>
              </a:spcBef>
            </a:pPr>
            <a:endParaRPr lang="en-US" sz="1900" dirty="0">
              <a:latin typeface="Gill Sans"/>
              <a:ea typeface="MS PGothic" pitchFamily="34" charset="-128"/>
            </a:endParaRPr>
          </a:p>
          <a:p>
            <a:pPr marL="0" algn="just">
              <a:spcBef>
                <a:spcPct val="0"/>
              </a:spcBef>
            </a:pPr>
            <a:r>
              <a:rPr lang="en-US" sz="1900" b="1" dirty="0">
                <a:solidFill>
                  <a:srgbClr val="FF0000"/>
                </a:solidFill>
                <a:latin typeface="Gill Sans"/>
                <a:ea typeface="MS PGothic" pitchFamily="34" charset="-128"/>
              </a:rPr>
              <a:t>A posteriori :</a:t>
            </a:r>
            <a:endParaRPr lang="hu-HU" sz="1900" b="1" dirty="0">
              <a:solidFill>
                <a:srgbClr val="FF0000"/>
              </a:solidFill>
              <a:latin typeface="Gill Sans"/>
              <a:ea typeface="MS PGothic" pitchFamily="34" charset="-128"/>
            </a:endParaRPr>
          </a:p>
          <a:p>
            <a:pPr marL="0" algn="just">
              <a:spcBef>
                <a:spcPct val="0"/>
              </a:spcBef>
            </a:pPr>
            <a:endParaRPr lang="hu-HU" sz="1900" b="1" dirty="0">
              <a:latin typeface="Gill Sans"/>
              <a:ea typeface="MS PGothic" pitchFamily="34" charset="-128"/>
            </a:endParaRPr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US" sz="1900" dirty="0">
                <a:latin typeface="Gill Sans"/>
                <a:ea typeface="MS PGothic" pitchFamily="34" charset="-128"/>
              </a:rPr>
              <a:t>(“empirical”): can only be known “after” (on the basis of) experience</a:t>
            </a:r>
            <a:endParaRPr lang="hu-HU" sz="1900" b="1" dirty="0">
              <a:latin typeface="Gill Sans"/>
              <a:ea typeface="MS PGothic" pitchFamily="34" charset="-128"/>
            </a:endParaRPr>
          </a:p>
          <a:p>
            <a:pPr marL="0" algn="just">
              <a:spcBef>
                <a:spcPct val="0"/>
              </a:spcBef>
            </a:pPr>
            <a:endParaRPr lang="hu-HU" sz="1900" b="1" dirty="0">
              <a:latin typeface="Gill Sans"/>
              <a:ea typeface="MS PGothic" pitchFamily="34" charset="-128"/>
            </a:endParaRPr>
          </a:p>
          <a:p>
            <a:pPr marL="0" algn="just">
              <a:spcBef>
                <a:spcPct val="0"/>
              </a:spcBef>
            </a:pPr>
            <a:endParaRPr lang="hu-HU" sz="1900" b="1" dirty="0">
              <a:latin typeface="Gill Sans"/>
              <a:ea typeface="MS PGothic" pitchFamily="34" charset="-128"/>
            </a:endParaRPr>
          </a:p>
          <a:p>
            <a:pPr marL="0" algn="just">
              <a:spcBef>
                <a:spcPct val="0"/>
              </a:spcBef>
            </a:pPr>
            <a:r>
              <a:rPr lang="en-US" sz="1900" b="1" dirty="0">
                <a:solidFill>
                  <a:srgbClr val="FF0000"/>
                </a:solidFill>
                <a:latin typeface="Gill Sans"/>
                <a:ea typeface="MS PGothic" pitchFamily="34" charset="-128"/>
              </a:rPr>
              <a:t>Contingent:</a:t>
            </a:r>
            <a:r>
              <a:rPr lang="en-US" sz="1900" b="1" dirty="0">
                <a:latin typeface="Gill Sans"/>
                <a:ea typeface="MS PGothic" pitchFamily="34" charset="-128"/>
              </a:rPr>
              <a:t> </a:t>
            </a:r>
            <a:endParaRPr lang="hu-HU" sz="1900" b="1" dirty="0">
              <a:latin typeface="Gill Sans"/>
              <a:ea typeface="MS PGothic" pitchFamily="34" charset="-128"/>
            </a:endParaRPr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hu-HU" sz="1900" dirty="0">
                <a:latin typeface="Gill Sans"/>
                <a:ea typeface="MS PGothic" pitchFamily="34" charset="-128"/>
              </a:rPr>
              <a:t>N</a:t>
            </a:r>
            <a:r>
              <a:rPr lang="en-US" sz="1900" dirty="0" err="1">
                <a:latin typeface="Gill Sans"/>
                <a:ea typeface="MS PGothic" pitchFamily="34" charset="-128"/>
              </a:rPr>
              <a:t>ot</a:t>
            </a:r>
            <a:r>
              <a:rPr lang="en-US" sz="1900" dirty="0">
                <a:latin typeface="Gill Sans"/>
                <a:ea typeface="MS PGothic" pitchFamily="34" charset="-128"/>
              </a:rPr>
              <a:t> necessary</a:t>
            </a:r>
            <a:endParaRPr lang="hu-HU" sz="1900" dirty="0">
              <a:latin typeface="Gill Sans"/>
              <a:ea typeface="MS PGothic" pitchFamily="34" charset="-128"/>
            </a:endParaRPr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hu-HU" sz="1900" dirty="0">
                <a:latin typeface="Gill Sans"/>
                <a:ea typeface="MS PGothic" pitchFamily="34" charset="-128"/>
              </a:rPr>
              <a:t>Not true in all possible world</a:t>
            </a:r>
          </a:p>
          <a:p>
            <a:pPr marL="469900" lvl="1" algn="just">
              <a:spcBef>
                <a:spcPct val="0"/>
              </a:spcBef>
              <a:buFont typeface="Wingdings" pitchFamily="2" charset="2"/>
              <a:buChar char="Ø"/>
            </a:pPr>
            <a:r>
              <a:rPr lang="hu-HU" sz="1900" dirty="0">
                <a:latin typeface="Gill Sans"/>
                <a:ea typeface="MS PGothic" pitchFamily="34" charset="-128"/>
              </a:rPr>
              <a:t>Possible: at least in one possible world it is true</a:t>
            </a:r>
            <a:endParaRPr lang="en-US" sz="1900" dirty="0">
              <a:latin typeface="Gill Sans"/>
              <a:ea typeface="MS PGothic" pitchFamily="34" charset="-12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51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9876-CD8A-4593-8814-037A5B10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Analytic Propositions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9F79-8EFA-4A66-8FB8-E7666172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355724"/>
            <a:ext cx="11704320" cy="5502275"/>
          </a:xfrm>
        </p:spPr>
        <p:txBody>
          <a:bodyPr>
            <a:normAutofit fontScale="92500" lnSpcReduction="20000"/>
          </a:bodyPr>
          <a:lstStyle/>
          <a:p>
            <a:pPr marL="0">
              <a:spcBef>
                <a:spcPts val="0"/>
              </a:spcBef>
              <a:buNone/>
              <a:defRPr/>
            </a:pPr>
            <a:r>
              <a:rPr lang="hu-HU" b="1" dirty="0">
                <a:ea typeface="ＭＳ Ｐゴシック" pitchFamily="-107" charset="-128"/>
              </a:rPr>
              <a:t>A</a:t>
            </a:r>
            <a:r>
              <a:rPr lang="en-US" b="1" dirty="0">
                <a:ea typeface="ＭＳ Ｐゴシック" pitchFamily="-107" charset="-128"/>
              </a:rPr>
              <a:t>analytic</a:t>
            </a:r>
            <a:r>
              <a:rPr lang="en-US" sz="2600" b="1" dirty="0">
                <a:ea typeface="ＭＳ Ｐゴシック" pitchFamily="-107" charset="-128"/>
              </a:rPr>
              <a:t>: </a:t>
            </a:r>
            <a:r>
              <a:rPr lang="en-GB" sz="2600" dirty="0"/>
              <a:t>Analytic proposition is a proposition in which what is predicated (the intension of the predicate) is already implied  by the subject of the predication (the intension of the subject).</a:t>
            </a:r>
          </a:p>
          <a:p>
            <a:pPr marL="0">
              <a:spcBef>
                <a:spcPts val="0"/>
              </a:spcBef>
              <a:buNone/>
              <a:defRPr/>
            </a:pPr>
            <a:endParaRPr lang="en-US" sz="2600" b="1" dirty="0">
              <a:ea typeface="ＭＳ Ｐゴシック" pitchFamily="-107" charset="-128"/>
            </a:endParaRP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600" dirty="0">
                <a:ea typeface="ＭＳ Ｐゴシック" pitchFamily="-107" charset="-128"/>
              </a:rPr>
              <a:t>True in virtue of </a:t>
            </a:r>
            <a:r>
              <a:rPr lang="hu-HU" sz="2600" dirty="0">
                <a:ea typeface="ＭＳ Ｐゴシック" pitchFamily="-107" charset="-128"/>
              </a:rPr>
              <a:t>meaning</a:t>
            </a:r>
            <a:r>
              <a:rPr lang="en-US" sz="2600" dirty="0">
                <a:ea typeface="ＭＳ Ｐゴシック" pitchFamily="-107" charset="-128"/>
              </a:rPr>
              <a:t> alone. </a:t>
            </a:r>
            <a:r>
              <a:rPr lang="en-US" sz="2600" i="1" dirty="0">
                <a:ea typeface="ＭＳ Ｐゴシック" pitchFamily="-107" charset="-128"/>
              </a:rPr>
              <a:t>It’s validity depends solely on the definitions of the symbols</a:t>
            </a:r>
            <a:r>
              <a:rPr lang="hu-HU" sz="2600" i="1" dirty="0">
                <a:ea typeface="ＭＳ Ｐゴシック" pitchFamily="-107" charset="-128"/>
              </a:rPr>
              <a:t>/words</a:t>
            </a:r>
            <a:r>
              <a:rPr lang="en-US" sz="2600" i="1" dirty="0">
                <a:ea typeface="ＭＳ Ｐゴシック" pitchFamily="-107" charset="-128"/>
              </a:rPr>
              <a:t> it contains.</a:t>
            </a:r>
            <a:r>
              <a:rPr lang="hu-HU" sz="2600" i="1" dirty="0">
                <a:ea typeface="ＭＳ Ｐゴシック" pitchFamily="-107" charset="-128"/>
              </a:rPr>
              <a:t> 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hu-HU" sz="2600" i="1" dirty="0"/>
              <a:t>Grounded in meaning independently of matters of fact</a:t>
            </a:r>
            <a:r>
              <a:rPr lang="hu-HU" sz="2600" i="1" dirty="0">
                <a:ea typeface="ＭＳ Ｐゴシック" pitchFamily="-107" charset="-128"/>
              </a:rPr>
              <a:t>.</a:t>
            </a:r>
            <a:endParaRPr lang="en-US" sz="2600" i="1" dirty="0">
              <a:ea typeface="ＭＳ Ｐゴシック" pitchFamily="-107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endParaRPr lang="en-US" sz="2600" dirty="0"/>
          </a:p>
          <a:p>
            <a:pPr marL="0">
              <a:spcBef>
                <a:spcPts val="0"/>
              </a:spcBef>
              <a:defRPr/>
            </a:pPr>
            <a:r>
              <a:rPr lang="en-US" sz="2600" dirty="0"/>
              <a:t>Example:</a:t>
            </a:r>
            <a:endParaRPr lang="hu-HU" sz="2600" dirty="0"/>
          </a:p>
          <a:p>
            <a:pPr marL="0">
              <a:spcBef>
                <a:spcPts val="0"/>
              </a:spcBef>
              <a:buNone/>
              <a:defRPr/>
            </a:pPr>
            <a:r>
              <a:rPr lang="hu-HU" sz="2600" dirty="0"/>
              <a:t>I know analytically that:</a:t>
            </a:r>
            <a:endParaRPr lang="en-US" sz="2600" dirty="0"/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hu-HU" sz="2600" dirty="0"/>
              <a:t>No unmarried man is married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hu-HU" sz="2600" dirty="0"/>
              <a:t>No bachelor is married</a:t>
            </a:r>
            <a:endParaRPr lang="en-US" sz="2600" dirty="0"/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600" dirty="0"/>
              <a:t>All brothers are male</a:t>
            </a:r>
            <a:endParaRPr lang="hu-HU" sz="2600" dirty="0"/>
          </a:p>
          <a:p>
            <a:pPr marL="0">
              <a:spcBef>
                <a:spcPts val="0"/>
              </a:spcBef>
              <a:defRPr/>
            </a:pPr>
            <a:endParaRPr lang="hu-HU" sz="2600" dirty="0"/>
          </a:p>
          <a:p>
            <a:pPr marL="0">
              <a:spcBef>
                <a:spcPts val="0"/>
              </a:spcBef>
              <a:defRPr/>
            </a:pPr>
            <a:r>
              <a:rPr lang="hu-HU" sz="2600" dirty="0"/>
              <a:t>Because  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hu-HU" sz="2600" dirty="0"/>
              <a:t>The word unmarried is defined as not-married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hu-HU" sz="2600" dirty="0"/>
              <a:t>The word bacherlor is defined as not-married </a:t>
            </a:r>
            <a:endParaRPr lang="en-US" sz="2600" dirty="0"/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600" dirty="0"/>
              <a:t>The word brothers is defined as male siblings </a:t>
            </a:r>
          </a:p>
          <a:p>
            <a:pPr marL="700087" lvl="1" indent="-457200">
              <a:spcBef>
                <a:spcPts val="0"/>
              </a:spcBef>
              <a:defRPr/>
            </a:pPr>
            <a:r>
              <a:rPr lang="en-GB" sz="2800" b="1" dirty="0"/>
              <a:t>The relation between the </a:t>
            </a:r>
            <a:r>
              <a:rPr lang="en-US" sz="2800" b="1" dirty="0"/>
              <a:t>intension</a:t>
            </a:r>
            <a:r>
              <a:rPr lang="en-GB" sz="2800" b="1" dirty="0"/>
              <a:t> of the subject and the predicate</a:t>
            </a:r>
            <a:br>
              <a:rPr lang="en-GB" sz="2800" b="1" dirty="0"/>
            </a:br>
            <a:r>
              <a:rPr lang="en-GB" sz="2800" b="1" dirty="0"/>
              <a:t>in analytic propositions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2600" dirty="0"/>
          </a:p>
          <a:p>
            <a:pPr marL="242887" lvl="1" indent="0">
              <a:spcBef>
                <a:spcPts val="0"/>
              </a:spcBef>
              <a:buNone/>
              <a:defRPr/>
            </a:pPr>
            <a:endParaRPr lang="en-GB" sz="2800" b="1" dirty="0"/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sz="2600" dirty="0"/>
          </a:p>
          <a:p>
            <a:endParaRPr lang="en-IN" dirty="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83450F08-D56F-4D20-AEF3-F6911D6B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172" y="3080826"/>
            <a:ext cx="2757268" cy="267286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S          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E58FA28A-1BC6-455C-BFE9-6E60D2A0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602" y="4037428"/>
            <a:ext cx="970671" cy="844061"/>
          </a:xfrm>
          <a:prstGeom prst="ellipse">
            <a:avLst/>
          </a:prstGeom>
          <a:solidFill>
            <a:srgbClr val="FF9933"/>
          </a:solidFill>
          <a:ln w="28575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2092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8FB5-AC1F-475A-90C6-2F835A50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Synthetic Propositions</a:t>
            </a:r>
            <a:endParaRPr lang="en-IN" b="1" dirty="0"/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8AA58A01-B664-4938-9150-EC391664626B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428935" y="4152275"/>
            <a:ext cx="2236763" cy="2164119"/>
          </a:xfrm>
          <a:prstGeom prst="ellipse">
            <a:avLst/>
          </a:prstGeom>
          <a:solidFill>
            <a:srgbClr val="FF9933"/>
          </a:solidFill>
          <a:ln w="28575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C6A63-7761-43BD-9771-7980634AE9E2}"/>
              </a:ext>
            </a:extLst>
          </p:cNvPr>
          <p:cNvSpPr/>
          <p:nvPr/>
        </p:nvSpPr>
        <p:spPr>
          <a:xfrm>
            <a:off x="253218" y="2828836"/>
            <a:ext cx="11310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The relation between the intension of  the subject and the predicate in synthetic propositions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D09E24-F67E-484F-8D2E-D5BA2926C0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4000" y="4867422"/>
            <a:ext cx="914400" cy="104241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44380-1E71-40E1-B081-219170671E9D}"/>
              </a:ext>
            </a:extLst>
          </p:cNvPr>
          <p:cNvSpPr/>
          <p:nvPr/>
        </p:nvSpPr>
        <p:spPr>
          <a:xfrm>
            <a:off x="393895" y="3105835"/>
            <a:ext cx="409956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1" dirty="0">
              <a:solidFill>
                <a:srgbClr val="0000FF"/>
              </a:solidFill>
            </a:endParaRPr>
          </a:p>
          <a:p>
            <a:endParaRPr lang="en-GB" b="1" dirty="0">
              <a:solidFill>
                <a:srgbClr val="0000FF"/>
              </a:solidFill>
            </a:endParaRPr>
          </a:p>
          <a:p>
            <a:endParaRPr lang="en-GB" b="1" dirty="0">
              <a:solidFill>
                <a:srgbClr val="0000FF"/>
              </a:solidFill>
            </a:endParaRPr>
          </a:p>
          <a:p>
            <a:endParaRPr lang="en-GB" b="1" dirty="0">
              <a:solidFill>
                <a:srgbClr val="0000FF"/>
              </a:solidFill>
            </a:endParaRPr>
          </a:p>
          <a:p>
            <a:endParaRPr lang="en-GB" b="1" dirty="0">
              <a:solidFill>
                <a:srgbClr val="0000FF"/>
              </a:solidFill>
            </a:endParaRPr>
          </a:p>
          <a:p>
            <a:endParaRPr lang="en-GB" b="1" dirty="0">
              <a:solidFill>
                <a:srgbClr val="0000FF"/>
              </a:solidFill>
            </a:endParaRPr>
          </a:p>
          <a:p>
            <a:r>
              <a:rPr lang="en-GB" sz="2800" b="1" dirty="0">
                <a:solidFill>
                  <a:srgbClr val="0000FF"/>
                </a:solidFill>
              </a:rPr>
              <a:t>Example:</a:t>
            </a:r>
          </a:p>
          <a:p>
            <a:r>
              <a:rPr lang="en-GB" sz="2800" b="1" dirty="0">
                <a:solidFill>
                  <a:srgbClr val="0000FF"/>
                </a:solidFill>
              </a:rPr>
              <a:t>Some men are unmarried.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69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4448-0006-478B-BF4B-60AD11FB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 Propositions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7C21-F0E6-446C-A01D-C6A5BB14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3" y="1491175"/>
            <a:ext cx="11859064" cy="5001700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  <a:defRPr/>
            </a:pPr>
            <a:r>
              <a:rPr lang="hu-HU" b="1" i="1" dirty="0">
                <a:ea typeface="ＭＳ Ｐゴシック" pitchFamily="-107" charset="-128"/>
              </a:rPr>
              <a:t>A</a:t>
            </a:r>
            <a:r>
              <a:rPr lang="en-US" b="1" i="1" dirty="0">
                <a:ea typeface="ＭＳ Ｐゴシック" pitchFamily="-107" charset="-128"/>
              </a:rPr>
              <a:t> priori</a:t>
            </a:r>
            <a:r>
              <a:rPr lang="en-US" b="1" dirty="0">
                <a:ea typeface="ＭＳ Ｐゴシック" pitchFamily="-107" charset="-128"/>
              </a:rPr>
              <a:t>: </a:t>
            </a:r>
            <a:endParaRPr lang="hu-HU" b="1" dirty="0">
              <a:ea typeface="ＭＳ Ｐゴシック" pitchFamily="-107" charset="-128"/>
            </a:endParaRP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ea typeface="ＭＳ Ｐゴシック" pitchFamily="-107" charset="-128"/>
              </a:rPr>
              <a:t>knowable ‘prior’ to experience</a:t>
            </a:r>
            <a:r>
              <a:rPr lang="hu-HU" sz="2000" dirty="0">
                <a:ea typeface="ＭＳ Ｐゴシック" pitchFamily="-107" charset="-128"/>
              </a:rPr>
              <a:t> or </a:t>
            </a:r>
            <a:r>
              <a:rPr lang="en-GB" sz="2000" dirty="0"/>
              <a:t>independent of sense  experience</a:t>
            </a:r>
            <a:endParaRPr lang="hu-HU" sz="2000" dirty="0"/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GB" sz="2000" dirty="0"/>
              <a:t>Kant: "although all our  knowledge begins with  experience, it does not  follow that it arises from  experience”</a:t>
            </a:r>
            <a:endParaRPr lang="hu-HU" sz="2000" dirty="0"/>
          </a:p>
          <a:p>
            <a:pPr marL="0">
              <a:spcBef>
                <a:spcPts val="0"/>
              </a:spcBef>
              <a:defRPr/>
            </a:pPr>
            <a:endParaRPr lang="hu-HU" dirty="0">
              <a:ea typeface="ＭＳ Ｐゴシック" pitchFamily="-107" charset="-128"/>
            </a:endParaRPr>
          </a:p>
          <a:p>
            <a:pPr marL="0">
              <a:spcBef>
                <a:spcPts val="0"/>
              </a:spcBef>
              <a:defRPr/>
            </a:pPr>
            <a:r>
              <a:rPr lang="hu-HU" dirty="0">
                <a:ea typeface="ＭＳ Ｐゴシック" pitchFamily="-107" charset="-128"/>
              </a:rPr>
              <a:t>Example: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hu-HU" dirty="0">
                <a:ea typeface="ＭＳ Ｐゴシック" pitchFamily="-107" charset="-128"/>
              </a:rPr>
              <a:t>I know a priori that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ea typeface="ＭＳ Ｐゴシック" pitchFamily="-107" charset="-128"/>
              </a:rPr>
              <a:t>“</a:t>
            </a:r>
            <a:r>
              <a:rPr lang="hu-HU" sz="2000" dirty="0">
                <a:solidFill>
                  <a:srgbClr val="FF0000"/>
                </a:solidFill>
                <a:ea typeface="ＭＳ Ｐゴシック" pitchFamily="-107" charset="-128"/>
              </a:rPr>
              <a:t>7</a:t>
            </a:r>
            <a:r>
              <a:rPr lang="hu-HU" sz="2000" dirty="0">
                <a:ea typeface="ＭＳ Ｐゴシック" pitchFamily="-107" charset="-128"/>
              </a:rPr>
              <a:t>+</a:t>
            </a:r>
            <a:r>
              <a:rPr lang="hu-HU" sz="2000" dirty="0">
                <a:solidFill>
                  <a:srgbClr val="FF0000"/>
                </a:solidFill>
                <a:ea typeface="ＭＳ Ｐゴシック" pitchFamily="-107" charset="-128"/>
              </a:rPr>
              <a:t>5</a:t>
            </a:r>
            <a:r>
              <a:rPr lang="hu-HU" sz="2000" dirty="0">
                <a:ea typeface="ＭＳ Ｐゴシック" pitchFamily="-107" charset="-128"/>
              </a:rPr>
              <a:t>=</a:t>
            </a:r>
            <a:r>
              <a:rPr lang="hu-HU" sz="2000" dirty="0">
                <a:solidFill>
                  <a:srgbClr val="FF0000"/>
                </a:solidFill>
                <a:ea typeface="ＭＳ Ｐゴシック" pitchFamily="-107" charset="-128"/>
              </a:rPr>
              <a:t>12</a:t>
            </a:r>
            <a:r>
              <a:rPr lang="hu-HU" sz="2000" dirty="0">
                <a:ea typeface="ＭＳ Ｐゴシック" pitchFamily="-107" charset="-128"/>
              </a:rPr>
              <a:t>”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ea typeface="ＭＳ Ｐゴシック" pitchFamily="-107" charset="-128"/>
              </a:rPr>
              <a:t>“</a:t>
            </a:r>
            <a:r>
              <a:rPr lang="hu-HU" sz="2000" dirty="0"/>
              <a:t>E</a:t>
            </a:r>
            <a:r>
              <a:rPr lang="en-US" sz="2000" dirty="0" err="1"/>
              <a:t>ntities</a:t>
            </a:r>
            <a:r>
              <a:rPr lang="en-US" sz="2000" dirty="0"/>
              <a:t> </a:t>
            </a:r>
            <a:r>
              <a:rPr lang="en-US" sz="2000" u="sng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 and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u="sng" dirty="0">
                <a:solidFill>
                  <a:srgbClr val="FF0000"/>
                </a:solidFill>
              </a:rPr>
              <a:t>y</a:t>
            </a:r>
            <a:r>
              <a:rPr lang="en-US" sz="2000" dirty="0"/>
              <a:t> are identical if every</a:t>
            </a:r>
            <a:r>
              <a:rPr lang="hu-HU" sz="2000" dirty="0"/>
              <a:t> predicatre </a:t>
            </a:r>
            <a:r>
              <a:rPr lang="en-US" sz="2000" dirty="0"/>
              <a:t>possessed by </a:t>
            </a:r>
            <a:r>
              <a:rPr lang="en-US" sz="2000" u="sng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is also possessed by </a:t>
            </a:r>
            <a:r>
              <a:rPr lang="en-US" sz="2000" u="sng" dirty="0">
                <a:solidFill>
                  <a:srgbClr val="FF0000"/>
                </a:solidFill>
              </a:rPr>
              <a:t>y</a:t>
            </a:r>
            <a:r>
              <a:rPr lang="en-US" sz="2000" dirty="0"/>
              <a:t> and </a:t>
            </a:r>
            <a:r>
              <a:rPr lang="en-US" sz="2000" i="1" dirty="0"/>
              <a:t>vice versa</a:t>
            </a:r>
            <a:r>
              <a:rPr lang="hu-HU" sz="2000" dirty="0"/>
              <a:t>”</a:t>
            </a:r>
          </a:p>
          <a:p>
            <a:pPr marL="0">
              <a:spcBef>
                <a:spcPts val="0"/>
              </a:spcBef>
              <a:defRPr/>
            </a:pPr>
            <a:endParaRPr lang="hu-HU" sz="2200" dirty="0">
              <a:ea typeface="ＭＳ Ｐゴシック" pitchFamily="-107" charset="-128"/>
            </a:endParaRPr>
          </a:p>
          <a:p>
            <a:pPr marL="0">
              <a:spcBef>
                <a:spcPts val="0"/>
              </a:spcBef>
              <a:defRPr/>
            </a:pPr>
            <a:r>
              <a:rPr lang="hu-HU" sz="2200" dirty="0">
                <a:ea typeface="ＭＳ Ｐゴシック" pitchFamily="-107" charset="-128"/>
              </a:rPr>
              <a:t>Because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hu-HU" sz="2000" dirty="0">
                <a:ea typeface="ＭＳ Ｐゴシック" pitchFamily="-107" charset="-128"/>
              </a:rPr>
              <a:t>Knowing that </a:t>
            </a:r>
            <a:r>
              <a:rPr lang="en-US" sz="2000" dirty="0">
                <a:ea typeface="ＭＳ Ｐゴシック" pitchFamily="-107" charset="-128"/>
              </a:rPr>
              <a:t>“</a:t>
            </a:r>
            <a:r>
              <a:rPr lang="hu-HU" sz="2000" dirty="0">
                <a:solidFill>
                  <a:srgbClr val="FF0000"/>
                </a:solidFill>
                <a:ea typeface="ＭＳ Ｐゴシック" pitchFamily="-107" charset="-128"/>
              </a:rPr>
              <a:t>7</a:t>
            </a:r>
            <a:r>
              <a:rPr lang="hu-HU" sz="2000" dirty="0">
                <a:ea typeface="ＭＳ Ｐゴシック" pitchFamily="-107" charset="-128"/>
              </a:rPr>
              <a:t>+</a:t>
            </a:r>
            <a:r>
              <a:rPr lang="hu-HU" sz="2000" dirty="0">
                <a:solidFill>
                  <a:srgbClr val="FF0000"/>
                </a:solidFill>
                <a:ea typeface="ＭＳ Ｐゴシック" pitchFamily="-107" charset="-128"/>
              </a:rPr>
              <a:t>5</a:t>
            </a:r>
            <a:r>
              <a:rPr lang="hu-HU" sz="2000" dirty="0">
                <a:ea typeface="ＭＳ Ｐゴシック" pitchFamily="-107" charset="-128"/>
              </a:rPr>
              <a:t>=</a:t>
            </a:r>
            <a:r>
              <a:rPr lang="hu-HU" sz="2000" dirty="0">
                <a:solidFill>
                  <a:srgbClr val="FF0000"/>
                </a:solidFill>
                <a:ea typeface="ＭＳ Ｐゴシック" pitchFamily="-107" charset="-128"/>
              </a:rPr>
              <a:t>12</a:t>
            </a:r>
            <a:r>
              <a:rPr lang="hu-HU" sz="2000" dirty="0">
                <a:ea typeface="ＭＳ Ｐゴシック" pitchFamily="-107" charset="-128"/>
              </a:rPr>
              <a:t>” is true does not require to count on my fingers or I do not have to meet these guys </a:t>
            </a:r>
            <a:r>
              <a:rPr lang="en-US" sz="2000" dirty="0">
                <a:ea typeface="ＭＳ Ｐゴシック" pitchFamily="-107" charset="-128"/>
              </a:rPr>
              <a:t>“</a:t>
            </a:r>
            <a:r>
              <a:rPr lang="hu-HU" sz="2000" dirty="0">
                <a:solidFill>
                  <a:srgbClr val="FF0000"/>
                </a:solidFill>
                <a:ea typeface="ＭＳ Ｐゴシック" pitchFamily="-107" charset="-128"/>
              </a:rPr>
              <a:t>7</a:t>
            </a:r>
            <a:r>
              <a:rPr lang="hu-HU" sz="2000" dirty="0">
                <a:ea typeface="ＭＳ Ｐゴシック" pitchFamily="-107" charset="-128"/>
              </a:rPr>
              <a:t>” and </a:t>
            </a:r>
            <a:r>
              <a:rPr lang="en-US" sz="2000" dirty="0">
                <a:ea typeface="ＭＳ Ｐゴシック" pitchFamily="-107" charset="-128"/>
              </a:rPr>
              <a:t>“</a:t>
            </a:r>
            <a:r>
              <a:rPr lang="hu-HU" sz="2000" dirty="0">
                <a:solidFill>
                  <a:srgbClr val="FF0000"/>
                </a:solidFill>
                <a:ea typeface="ＭＳ Ｐゴシック" pitchFamily="-107" charset="-128"/>
              </a:rPr>
              <a:t>5</a:t>
            </a:r>
            <a:r>
              <a:rPr lang="hu-HU" sz="2000" dirty="0">
                <a:ea typeface="ＭＳ Ｐゴシック" pitchFamily="-107" charset="-128"/>
              </a:rPr>
              <a:t>”  in order to know their nature.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30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1387-E5FF-4B61-B7B6-F80703BB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125"/>
            <a:ext cx="10988041" cy="1325563"/>
          </a:xfrm>
        </p:spPr>
        <p:txBody>
          <a:bodyPr/>
          <a:lstStyle/>
          <a:p>
            <a:pPr algn="ctr"/>
            <a:r>
              <a:rPr lang="en-US" b="1" dirty="0"/>
              <a:t>Analytic Propositions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B309-8E1E-4167-A311-4AC6EF43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825624"/>
            <a:ext cx="11577711" cy="4926867"/>
          </a:xfrm>
        </p:spPr>
        <p:txBody>
          <a:bodyPr>
            <a:normAutofit lnSpcReduction="10000"/>
          </a:bodyPr>
          <a:lstStyle/>
          <a:p>
            <a:pPr marL="0">
              <a:spcBef>
                <a:spcPts val="0"/>
              </a:spcBef>
              <a:buNone/>
              <a:defRPr/>
            </a:pPr>
            <a:r>
              <a:rPr lang="hu-HU" b="1" dirty="0">
                <a:ea typeface="ＭＳ Ｐゴシック" pitchFamily="-107" charset="-128"/>
              </a:rPr>
              <a:t>N</a:t>
            </a:r>
            <a:r>
              <a:rPr lang="en-US" b="1" dirty="0" err="1">
                <a:ea typeface="ＭＳ Ｐゴシック" pitchFamily="-107" charset="-128"/>
              </a:rPr>
              <a:t>ecessary</a:t>
            </a:r>
            <a:r>
              <a:rPr lang="en-US" b="1" dirty="0">
                <a:ea typeface="ＭＳ Ｐゴシック" pitchFamily="-107" charset="-128"/>
              </a:rPr>
              <a:t>: </a:t>
            </a:r>
            <a:endParaRPr lang="hu-HU" b="1" dirty="0">
              <a:ea typeface="ＭＳ Ｐゴシック" pitchFamily="-107" charset="-128"/>
            </a:endParaRP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hu-HU" sz="2000" dirty="0">
                <a:ea typeface="ＭＳ Ｐゴシック" pitchFamily="-107" charset="-128"/>
              </a:rPr>
              <a:t>L</a:t>
            </a:r>
            <a:r>
              <a:rPr lang="en-US" sz="2000" dirty="0" err="1">
                <a:ea typeface="ＭＳ Ｐゴシック" pitchFamily="-107" charset="-128"/>
              </a:rPr>
              <a:t>ogically</a:t>
            </a:r>
            <a:r>
              <a:rPr lang="en-US" sz="2000" dirty="0">
                <a:ea typeface="ＭＳ Ｐゴシック" pitchFamily="-107" charset="-128"/>
              </a:rPr>
              <a:t> </a:t>
            </a:r>
            <a:r>
              <a:rPr lang="hu-HU" sz="2000" dirty="0">
                <a:ea typeface="ＭＳ Ｐゴシック" pitchFamily="-107" charset="-128"/>
              </a:rPr>
              <a:t>im</a:t>
            </a:r>
            <a:r>
              <a:rPr lang="en-US" sz="2000" dirty="0">
                <a:ea typeface="ＭＳ Ｐゴシック" pitchFamily="-107" charset="-128"/>
              </a:rPr>
              <a:t>possible that </a:t>
            </a:r>
            <a:r>
              <a:rPr lang="hu-HU" sz="2000" dirty="0">
                <a:ea typeface="ＭＳ Ｐゴシック" pitchFamily="-107" charset="-128"/>
              </a:rPr>
              <a:t>it is</a:t>
            </a:r>
            <a:r>
              <a:rPr lang="en-US" sz="2000" dirty="0">
                <a:ea typeface="ＭＳ Ｐゴシック" pitchFamily="-107" charset="-128"/>
              </a:rPr>
              <a:t> false</a:t>
            </a:r>
            <a:r>
              <a:rPr lang="hu-HU" sz="2000" dirty="0">
                <a:ea typeface="ＭＳ Ｐゴシック" pitchFamily="-107" charset="-128"/>
              </a:rPr>
              <a:t> / Denial of it involves a contradiction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hu-HU" sz="2000" dirty="0">
                <a:ea typeface="ＭＳ Ｐゴシック" pitchFamily="-107" charset="-128"/>
              </a:rPr>
              <a:t>True in all possible world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hu-HU" sz="2000" dirty="0">
                <a:ea typeface="ＭＳ Ｐゴシック" pitchFamily="-107" charset="-128"/>
              </a:rPr>
              <a:t>Possible Worlds: Every logically conceivable non-contradictory state of affair</a:t>
            </a:r>
          </a:p>
          <a:p>
            <a:pPr marL="0">
              <a:spcBef>
                <a:spcPts val="0"/>
              </a:spcBef>
              <a:defRPr/>
            </a:pPr>
            <a:endParaRPr lang="hu-HU" dirty="0">
              <a:ea typeface="ＭＳ Ｐゴシック" pitchFamily="-107" charset="-128"/>
            </a:endParaRPr>
          </a:p>
          <a:p>
            <a:pPr marL="0">
              <a:spcBef>
                <a:spcPts val="0"/>
              </a:spcBef>
              <a:defRPr/>
            </a:pPr>
            <a:endParaRPr lang="hu-HU" dirty="0">
              <a:ea typeface="ＭＳ Ｐゴシック" pitchFamily="-107" charset="-128"/>
            </a:endParaRPr>
          </a:p>
          <a:p>
            <a:pPr marL="0">
              <a:spcBef>
                <a:spcPts val="0"/>
              </a:spcBef>
              <a:defRPr/>
            </a:pPr>
            <a:endParaRPr lang="hu-HU" dirty="0">
              <a:ea typeface="ＭＳ Ｐゴシック" pitchFamily="-107" charset="-128"/>
            </a:endParaRPr>
          </a:p>
          <a:p>
            <a:pPr marL="0">
              <a:spcBef>
                <a:spcPts val="0"/>
              </a:spcBef>
              <a:defRPr/>
            </a:pPr>
            <a:r>
              <a:rPr lang="hu-HU" dirty="0">
                <a:ea typeface="ＭＳ Ｐゴシック" pitchFamily="-107" charset="-128"/>
              </a:rPr>
              <a:t>Example: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hu-HU" dirty="0">
                <a:ea typeface="ＭＳ Ｐゴシック" pitchFamily="-107" charset="-128"/>
              </a:rPr>
              <a:t>I know it is necessary that: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hu-HU" sz="2000" dirty="0">
                <a:ea typeface="ＭＳ Ｐゴシック" pitchFamily="-107" charset="-128"/>
              </a:rPr>
              <a:t>A triangle has three sides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GB" sz="2000" dirty="0"/>
              <a:t>Nothing can be red and green all over</a:t>
            </a:r>
            <a:endParaRPr lang="hu-HU" sz="2000" dirty="0"/>
          </a:p>
          <a:p>
            <a:pPr marL="0">
              <a:spcBef>
                <a:spcPts val="0"/>
              </a:spcBef>
              <a:defRPr/>
            </a:pPr>
            <a:endParaRPr lang="hu-HU" sz="1200" dirty="0"/>
          </a:p>
          <a:p>
            <a:pPr marL="0">
              <a:spcBef>
                <a:spcPts val="0"/>
              </a:spcBef>
              <a:defRPr/>
            </a:pPr>
            <a:r>
              <a:rPr lang="hu-HU" dirty="0"/>
              <a:t>Because: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hu-HU" sz="2000" dirty="0"/>
              <a:t>It is true for every possible world that if a triangle is exemplified in it, then it has three sides.</a:t>
            </a:r>
          </a:p>
          <a:p>
            <a:pPr marL="471487" lvl="1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hu-HU" sz="2000" dirty="0"/>
              <a:t>There is no possible world/</a:t>
            </a:r>
            <a:r>
              <a:rPr lang="hu-HU" sz="2000" dirty="0">
                <a:ea typeface="ＭＳ Ｐゴシック" pitchFamily="-107" charset="-128"/>
              </a:rPr>
              <a:t> logically conceivable non-contradictory state of affair in which an object has an all over greem and red surface simultaneously</a:t>
            </a:r>
            <a:r>
              <a:rPr lang="en-US" sz="2000" dirty="0">
                <a:ea typeface="ＭＳ Ｐゴシック" pitchFamily="-107" charset="-128"/>
              </a:rPr>
              <a:t>.</a:t>
            </a:r>
            <a:endParaRPr lang="en-US" dirty="0"/>
          </a:p>
          <a:p>
            <a:endParaRPr lang="en-IN" dirty="0"/>
          </a:p>
        </p:txBody>
      </p:sp>
      <p:pic>
        <p:nvPicPr>
          <p:cNvPr id="4" name="Kép 4" descr="blue-marble-1-trim.jpg">
            <a:extLst>
              <a:ext uri="{FF2B5EF4-FFF2-40B4-BE49-F238E27FC236}">
                <a16:creationId xmlns:a16="http://schemas.microsoft.com/office/drawing/2014/main" id="{8C934BAC-3F02-4AE0-88A0-D145721A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825" y="3000375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Kép 4" descr="blue-marble-1-trim.jpg">
            <a:extLst>
              <a:ext uri="{FF2B5EF4-FFF2-40B4-BE49-F238E27FC236}">
                <a16:creationId xmlns:a16="http://schemas.microsoft.com/office/drawing/2014/main" id="{F53B8328-DAC2-4AAD-B624-4155061E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0470" y="3000375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Kép 4" descr="blue-marble-1-trim.jpg">
            <a:extLst>
              <a:ext uri="{FF2B5EF4-FFF2-40B4-BE49-F238E27FC236}">
                <a16:creationId xmlns:a16="http://schemas.microsoft.com/office/drawing/2014/main" id="{554E6634-27D3-45E2-8FBA-6F478EFC1E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0381" y="3000375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Kép 4" descr="blue-marble-1-trim.jpg">
            <a:extLst>
              <a:ext uri="{FF2B5EF4-FFF2-40B4-BE49-F238E27FC236}">
                <a16:creationId xmlns:a16="http://schemas.microsoft.com/office/drawing/2014/main" id="{0344BCCE-D59E-4346-87F0-B35CEE7E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9147" y="3000375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121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1282</Words>
  <Application>Microsoft Office PowerPoint</Application>
  <PresentationFormat>Widescreen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ＭＳ Ｐゴシック</vt:lpstr>
      <vt:lpstr>Arial</vt:lpstr>
      <vt:lpstr>Calibri</vt:lpstr>
      <vt:lpstr>Calibri Light</vt:lpstr>
      <vt:lpstr>Gill Sans</vt:lpstr>
      <vt:lpstr>Wingdings</vt:lpstr>
      <vt:lpstr>Office Theme</vt:lpstr>
      <vt:lpstr>PowerPoint Presentation</vt:lpstr>
      <vt:lpstr>Kant’s Birth Place</vt:lpstr>
      <vt:lpstr>Kant’s Major Writings</vt:lpstr>
      <vt:lpstr>           Kant’s Critique </vt:lpstr>
      <vt:lpstr>Kant’s Problem The Problem of Synthetic A priori Propositions  Analytic and Synthetic Propositions</vt:lpstr>
      <vt:lpstr>Analytic Propositions</vt:lpstr>
      <vt:lpstr>Synthetic Propositions</vt:lpstr>
      <vt:lpstr>Analytic Propositions</vt:lpstr>
      <vt:lpstr>Analytic Propositions</vt:lpstr>
      <vt:lpstr>Critical Problems???</vt:lpstr>
      <vt:lpstr>The Problem of Synthetic A priori Propositions </vt:lpstr>
      <vt:lpstr> Synthetic A priori Propositions in Mathematics</vt:lpstr>
      <vt:lpstr>Synthetic a priori Propositions in Geometry</vt:lpstr>
      <vt:lpstr>Synthetic A priori Propositions in Physics</vt:lpstr>
      <vt:lpstr>Synthetic A priori Propositions in Metaphysics</vt:lpstr>
      <vt:lpstr>The Problem of Synthetic A priori Propositions </vt:lpstr>
      <vt:lpstr> Empiricism-Rationalism-Transcendentalism</vt:lpstr>
      <vt:lpstr>Transcendentalism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Immanuel Kant  (1724 – 1804) Immanuel Kant  (1724 – 1804)</dc:title>
  <dc:creator>Rajakishore Nath</dc:creator>
  <cp:lastModifiedBy>Prof Rajkishore Nath</cp:lastModifiedBy>
  <cp:revision>54</cp:revision>
  <dcterms:created xsi:type="dcterms:W3CDTF">2022-11-14T05:11:53Z</dcterms:created>
  <dcterms:modified xsi:type="dcterms:W3CDTF">2022-11-24T10:03:07Z</dcterms:modified>
</cp:coreProperties>
</file>