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74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62453FD-8F44-4410-A03F-FAA2C31D8A7A}"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93463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68213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9221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355450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7188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412336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2464486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77588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80617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53FD-8F44-4410-A03F-FAA2C31D8A7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117453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2453FD-8F44-4410-A03F-FAA2C31D8A7A}"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227466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453FD-8F44-4410-A03F-FAA2C31D8A7A}"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132833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2453FD-8F44-4410-A03F-FAA2C31D8A7A}"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87292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453FD-8F44-4410-A03F-FAA2C31D8A7A}"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214415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453FD-8F44-4410-A03F-FAA2C31D8A7A}"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365314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453FD-8F44-4410-A03F-FAA2C31D8A7A}"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3B281-0F15-4E1D-8DCF-444945E77299}" type="slidenum">
              <a:rPr lang="en-IN" smtClean="0"/>
              <a:t>‹#›</a:t>
            </a:fld>
            <a:endParaRPr lang="en-IN"/>
          </a:p>
        </p:txBody>
      </p:sp>
    </p:spTree>
    <p:extLst>
      <p:ext uri="{BB962C8B-B14F-4D97-AF65-F5344CB8AC3E}">
        <p14:creationId xmlns:p14="http://schemas.microsoft.com/office/powerpoint/2010/main" val="122080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2453FD-8F44-4410-A03F-FAA2C31D8A7A}" type="datetimeFigureOut">
              <a:rPr lang="en-IN" smtClean="0"/>
              <a:t>30-11-2022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C3B281-0F15-4E1D-8DCF-444945E77299}" type="slidenum">
              <a:rPr lang="en-IN" smtClean="0"/>
              <a:t>‹#›</a:t>
            </a:fld>
            <a:endParaRPr lang="en-IN"/>
          </a:p>
        </p:txBody>
      </p:sp>
    </p:spTree>
    <p:extLst>
      <p:ext uri="{BB962C8B-B14F-4D97-AF65-F5344CB8AC3E}">
        <p14:creationId xmlns:p14="http://schemas.microsoft.com/office/powerpoint/2010/main" val="2277554692"/>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696C-C130-320C-E7D0-BB8D7C739B52}"/>
              </a:ext>
            </a:extLst>
          </p:cNvPr>
          <p:cNvSpPr>
            <a:spLocks noGrp="1"/>
          </p:cNvSpPr>
          <p:nvPr>
            <p:ph type="ctrTitle"/>
          </p:nvPr>
        </p:nvSpPr>
        <p:spPr/>
        <p:txBody>
          <a:bodyPr/>
          <a:lstStyle/>
          <a:p>
            <a:r>
              <a:rPr lang="en-IN" dirty="0"/>
              <a:t>Immanuel Kant</a:t>
            </a:r>
          </a:p>
        </p:txBody>
      </p:sp>
      <p:sp>
        <p:nvSpPr>
          <p:cNvPr id="3" name="Subtitle 2">
            <a:extLst>
              <a:ext uri="{FF2B5EF4-FFF2-40B4-BE49-F238E27FC236}">
                <a16:creationId xmlns:a16="http://schemas.microsoft.com/office/drawing/2014/main" id="{008148A5-FE08-A49E-8DB5-46A36654C67A}"/>
              </a:ext>
            </a:extLst>
          </p:cNvPr>
          <p:cNvSpPr>
            <a:spLocks noGrp="1"/>
          </p:cNvSpPr>
          <p:nvPr>
            <p:ph type="subTitle" idx="1"/>
          </p:nvPr>
        </p:nvSpPr>
        <p:spPr/>
        <p:txBody>
          <a:bodyPr>
            <a:normAutofit/>
          </a:bodyPr>
          <a:lstStyle/>
          <a:p>
            <a:r>
              <a:rPr lang="en-IN" sz="3600" dirty="0">
                <a:solidFill>
                  <a:schemeClr val="tx1"/>
                </a:solidFill>
              </a:rPr>
              <a:t>Deontology</a:t>
            </a:r>
          </a:p>
        </p:txBody>
      </p:sp>
    </p:spTree>
    <p:extLst>
      <p:ext uri="{BB962C8B-B14F-4D97-AF65-F5344CB8AC3E}">
        <p14:creationId xmlns:p14="http://schemas.microsoft.com/office/powerpoint/2010/main" val="247350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0835-6245-19EE-295D-A38F962A412E}"/>
              </a:ext>
            </a:extLst>
          </p:cNvPr>
          <p:cNvSpPr>
            <a:spLocks noGrp="1"/>
          </p:cNvSpPr>
          <p:nvPr>
            <p:ph type="title"/>
          </p:nvPr>
        </p:nvSpPr>
        <p:spPr/>
        <p:txBody>
          <a:bodyPr/>
          <a:lstStyle/>
          <a:p>
            <a:r>
              <a:rPr lang="en-IN" dirty="0"/>
              <a:t>Second maxim</a:t>
            </a:r>
          </a:p>
        </p:txBody>
      </p:sp>
      <p:sp>
        <p:nvSpPr>
          <p:cNvPr id="3" name="Content Placeholder 2">
            <a:extLst>
              <a:ext uri="{FF2B5EF4-FFF2-40B4-BE49-F238E27FC236}">
                <a16:creationId xmlns:a16="http://schemas.microsoft.com/office/drawing/2014/main" id="{271EDA7C-38F4-B92E-5728-ADFB78AFFD22}"/>
              </a:ext>
            </a:extLst>
          </p:cNvPr>
          <p:cNvSpPr>
            <a:spLocks noGrp="1"/>
          </p:cNvSpPr>
          <p:nvPr>
            <p:ph idx="1"/>
          </p:nvPr>
        </p:nvSpPr>
        <p:spPr>
          <a:xfrm>
            <a:off x="684212" y="685800"/>
            <a:ext cx="9630220" cy="3615267"/>
          </a:xfrm>
        </p:spPr>
        <p:txBody>
          <a:bodyPr/>
          <a:lstStyle/>
          <a:p>
            <a:pPr algn="l"/>
            <a:endParaRPr lang="en-IN" sz="1800" b="0" i="0" u="none" strike="noStrike" baseline="0" dirty="0">
              <a:solidFill>
                <a:srgbClr val="000000"/>
              </a:solidFill>
              <a:latin typeface="Palatino Linotype" panose="02040502050505030304" pitchFamily="18" charset="0"/>
            </a:endParaRPr>
          </a:p>
          <a:p>
            <a:pPr marR="2800" algn="just"/>
            <a:r>
              <a:rPr lang="en-US" sz="2400" b="0" i="1" u="none" strike="noStrike" baseline="0" dirty="0">
                <a:solidFill>
                  <a:schemeClr val="tx1"/>
                </a:solidFill>
                <a:latin typeface="Palatino Linotype" panose="02040502050505030304" pitchFamily="18" charset="0"/>
              </a:rPr>
              <a:t>So act that you use humanity, in your own person as well as in the person of any other, always at the same time as an end, never merely as a means</a:t>
            </a:r>
          </a:p>
          <a:p>
            <a:pPr algn="l"/>
            <a:endParaRPr lang="en-IN" sz="2400" b="0" i="0" u="none" strike="noStrike" baseline="0" dirty="0">
              <a:solidFill>
                <a:schemeClr val="tx1"/>
              </a:solidFill>
              <a:latin typeface="Palatino Linotype" panose="02040502050505030304" pitchFamily="18" charset="0"/>
            </a:endParaRPr>
          </a:p>
          <a:p>
            <a:pPr algn="just"/>
            <a:r>
              <a:rPr lang="en-US" sz="2400" b="0" i="0" u="none" strike="noStrike" baseline="0" dirty="0">
                <a:solidFill>
                  <a:schemeClr val="tx1"/>
                </a:solidFill>
                <a:latin typeface="Palatino Linotype" panose="02040502050505030304" pitchFamily="18" charset="0"/>
              </a:rPr>
              <a:t>We should treat people with respect and with dignity purely on the basis that they are rational agents, and not because of their race, gender, education, upbringing etc. </a:t>
            </a:r>
            <a:endParaRPr lang="en-IN" sz="2400" dirty="0">
              <a:solidFill>
                <a:schemeClr val="tx1"/>
              </a:solidFill>
            </a:endParaRPr>
          </a:p>
        </p:txBody>
      </p:sp>
    </p:spTree>
    <p:extLst>
      <p:ext uri="{BB962C8B-B14F-4D97-AF65-F5344CB8AC3E}">
        <p14:creationId xmlns:p14="http://schemas.microsoft.com/office/powerpoint/2010/main" val="229839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25A9-7D11-0C85-3E44-0ED6B483AB38}"/>
              </a:ext>
            </a:extLst>
          </p:cNvPr>
          <p:cNvSpPr>
            <a:spLocks noGrp="1"/>
          </p:cNvSpPr>
          <p:nvPr>
            <p:ph type="title"/>
          </p:nvPr>
        </p:nvSpPr>
        <p:spPr/>
        <p:txBody>
          <a:bodyPr/>
          <a:lstStyle/>
          <a:p>
            <a:r>
              <a:rPr lang="en-IN" dirty="0"/>
              <a:t>Third Maxim</a:t>
            </a:r>
          </a:p>
        </p:txBody>
      </p:sp>
      <p:sp>
        <p:nvSpPr>
          <p:cNvPr id="3" name="Content Placeholder 2">
            <a:extLst>
              <a:ext uri="{FF2B5EF4-FFF2-40B4-BE49-F238E27FC236}">
                <a16:creationId xmlns:a16="http://schemas.microsoft.com/office/drawing/2014/main" id="{E1DE7570-B8D1-89CD-7CFE-39BFA6617C18}"/>
              </a:ext>
            </a:extLst>
          </p:cNvPr>
          <p:cNvSpPr>
            <a:spLocks noGrp="1"/>
          </p:cNvSpPr>
          <p:nvPr>
            <p:ph idx="1"/>
          </p:nvPr>
        </p:nvSpPr>
        <p:spPr/>
        <p:txBody>
          <a:bodyPr/>
          <a:lstStyle/>
          <a:p>
            <a:pPr algn="l"/>
            <a:endParaRPr lang="en-IN" sz="1800" b="0" i="0" u="none" strike="noStrike" baseline="0" dirty="0">
              <a:solidFill>
                <a:srgbClr val="000000"/>
              </a:solidFill>
              <a:latin typeface="Palatino Linotype" panose="02040502050505030304" pitchFamily="18" charset="0"/>
            </a:endParaRPr>
          </a:p>
          <a:p>
            <a:pPr marR="2800" algn="just"/>
            <a:r>
              <a:rPr lang="en-US" sz="2800" b="0" i="1" u="none" strike="noStrike" baseline="0" dirty="0">
                <a:solidFill>
                  <a:schemeClr val="tx1"/>
                </a:solidFill>
                <a:latin typeface="Palatino Linotype" panose="02040502050505030304" pitchFamily="18" charset="0"/>
              </a:rPr>
              <a:t>…every rational being must so act as if he were through his maxim always a lawmaking member in the universal kingdom of ends</a:t>
            </a:r>
            <a:r>
              <a:rPr lang="en-US" sz="2800" b="0" i="0" u="none" strike="noStrike" baseline="0" dirty="0">
                <a:solidFill>
                  <a:schemeClr val="tx1"/>
                </a:solidFill>
                <a:latin typeface="Palatino Linotype" panose="02040502050505030304" pitchFamily="18" charset="0"/>
              </a:rPr>
              <a:t>.</a:t>
            </a:r>
            <a:endParaRPr lang="en-IN" sz="2800" dirty="0">
              <a:solidFill>
                <a:schemeClr val="tx1"/>
              </a:solidFill>
            </a:endParaRPr>
          </a:p>
        </p:txBody>
      </p:sp>
    </p:spTree>
    <p:extLst>
      <p:ext uri="{BB962C8B-B14F-4D97-AF65-F5344CB8AC3E}">
        <p14:creationId xmlns:p14="http://schemas.microsoft.com/office/powerpoint/2010/main" val="155060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916-1B94-B26C-9625-9928E14ED1C7}"/>
              </a:ext>
            </a:extLst>
          </p:cNvPr>
          <p:cNvSpPr>
            <a:spLocks noGrp="1"/>
          </p:cNvSpPr>
          <p:nvPr>
            <p:ph type="title"/>
          </p:nvPr>
        </p:nvSpPr>
        <p:spPr/>
        <p:txBody>
          <a:bodyPr/>
          <a:lstStyle/>
          <a:p>
            <a:r>
              <a:rPr lang="en-IN" dirty="0"/>
              <a:t>What is deontology? </a:t>
            </a:r>
          </a:p>
        </p:txBody>
      </p:sp>
      <p:sp>
        <p:nvSpPr>
          <p:cNvPr id="3" name="Content Placeholder 2">
            <a:extLst>
              <a:ext uri="{FF2B5EF4-FFF2-40B4-BE49-F238E27FC236}">
                <a16:creationId xmlns:a16="http://schemas.microsoft.com/office/drawing/2014/main" id="{A09E0260-0DB6-AAB5-4857-6AEE85E54E5C}"/>
              </a:ext>
            </a:extLst>
          </p:cNvPr>
          <p:cNvSpPr>
            <a:spLocks noGrp="1"/>
          </p:cNvSpPr>
          <p:nvPr>
            <p:ph idx="1"/>
          </p:nvPr>
        </p:nvSpPr>
        <p:spPr>
          <a:xfrm>
            <a:off x="684212" y="685800"/>
            <a:ext cx="10690924" cy="3615267"/>
          </a:xfrm>
        </p:spPr>
        <p:txBody>
          <a:bodyPr>
            <a:normAutofit/>
          </a:bodyPr>
          <a:lstStyle/>
          <a:p>
            <a:endParaRPr lang="en-IN" sz="4000" dirty="0">
              <a:solidFill>
                <a:schemeClr val="tx1"/>
              </a:solidFill>
            </a:endParaRPr>
          </a:p>
          <a:p>
            <a:endParaRPr lang="en-IN" sz="4000" dirty="0">
              <a:solidFill>
                <a:schemeClr val="tx1"/>
              </a:solidFill>
            </a:endParaRPr>
          </a:p>
          <a:p>
            <a:r>
              <a:rPr lang="en-IN" sz="4000" dirty="0">
                <a:solidFill>
                  <a:schemeClr val="tx1"/>
                </a:solidFill>
              </a:rPr>
              <a:t>Study of ethics focuses on duty/ duties rather than ends/ goals/ consequences.</a:t>
            </a:r>
          </a:p>
          <a:p>
            <a:endParaRPr lang="en-IN" sz="4000" dirty="0">
              <a:solidFill>
                <a:schemeClr val="tx1"/>
              </a:solidFill>
            </a:endParaRPr>
          </a:p>
          <a:p>
            <a:endParaRPr lang="en-IN" sz="4000" dirty="0">
              <a:solidFill>
                <a:schemeClr val="tx1"/>
              </a:solidFill>
            </a:endParaRPr>
          </a:p>
        </p:txBody>
      </p:sp>
    </p:spTree>
    <p:extLst>
      <p:ext uri="{BB962C8B-B14F-4D97-AF65-F5344CB8AC3E}">
        <p14:creationId xmlns:p14="http://schemas.microsoft.com/office/powerpoint/2010/main" val="153630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2336-D50F-29BE-EF8B-32ED60EAE807}"/>
              </a:ext>
            </a:extLst>
          </p:cNvPr>
          <p:cNvSpPr>
            <a:spLocks noGrp="1"/>
          </p:cNvSpPr>
          <p:nvPr>
            <p:ph type="title"/>
          </p:nvPr>
        </p:nvSpPr>
        <p:spPr>
          <a:xfrm>
            <a:off x="684212" y="4487333"/>
            <a:ext cx="8534400" cy="1492844"/>
          </a:xfrm>
        </p:spPr>
        <p:txBody>
          <a:bodyPr/>
          <a:lstStyle/>
          <a:p>
            <a:r>
              <a:rPr lang="en-IN" dirty="0"/>
              <a:t>Duty is based on Good Will </a:t>
            </a:r>
          </a:p>
        </p:txBody>
      </p:sp>
      <p:sp>
        <p:nvSpPr>
          <p:cNvPr id="6" name="Content Placeholder 5">
            <a:extLst>
              <a:ext uri="{FF2B5EF4-FFF2-40B4-BE49-F238E27FC236}">
                <a16:creationId xmlns:a16="http://schemas.microsoft.com/office/drawing/2014/main" id="{0E7A4145-AD82-08D1-F54B-25D5504A1F8C}"/>
              </a:ext>
            </a:extLst>
          </p:cNvPr>
          <p:cNvSpPr>
            <a:spLocks noGrp="1"/>
          </p:cNvSpPr>
          <p:nvPr>
            <p:ph idx="1"/>
          </p:nvPr>
        </p:nvSpPr>
        <p:spPr>
          <a:xfrm>
            <a:off x="684212" y="685800"/>
            <a:ext cx="10672636" cy="3615267"/>
          </a:xfrm>
        </p:spPr>
        <p:txBody>
          <a:bodyPr>
            <a:normAutofit/>
          </a:bodyPr>
          <a:lstStyle/>
          <a:p>
            <a:pPr algn="l"/>
            <a:endParaRPr lang="en-IN" sz="1800" b="0" i="0" u="none" strike="noStrike" baseline="0" dirty="0">
              <a:solidFill>
                <a:srgbClr val="000000"/>
              </a:solidFill>
              <a:latin typeface="Palatino Linotype" panose="02040502050505030304" pitchFamily="18" charset="0"/>
            </a:endParaRPr>
          </a:p>
          <a:p>
            <a:pPr algn="just"/>
            <a:r>
              <a:rPr lang="en-US" sz="3200" b="0" i="0" u="none" strike="noStrike" baseline="0" dirty="0">
                <a:solidFill>
                  <a:schemeClr val="tx1"/>
                </a:solidFill>
                <a:latin typeface="Palatino Linotype" panose="02040502050505030304" pitchFamily="18" charset="0"/>
              </a:rPr>
              <a:t>“But this raises the question. If it is not desires that move us to do what is right (even really strong desires), what does? In our example, why is it that we keep our promise despite the strong desire to gossip? Kant’s answer is “the good will”.” (Dimmock and Fisher 2017: 32)</a:t>
            </a:r>
            <a:endParaRPr lang="en-IN" sz="3200" dirty="0">
              <a:solidFill>
                <a:schemeClr val="tx1"/>
              </a:solidFill>
            </a:endParaRPr>
          </a:p>
        </p:txBody>
      </p:sp>
    </p:spTree>
    <p:extLst>
      <p:ext uri="{BB962C8B-B14F-4D97-AF65-F5344CB8AC3E}">
        <p14:creationId xmlns:p14="http://schemas.microsoft.com/office/powerpoint/2010/main" val="202188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B217-AB5A-F764-F88D-12264C488690}"/>
              </a:ext>
            </a:extLst>
          </p:cNvPr>
          <p:cNvSpPr>
            <a:spLocks noGrp="1"/>
          </p:cNvSpPr>
          <p:nvPr>
            <p:ph type="title"/>
          </p:nvPr>
        </p:nvSpPr>
        <p:spPr>
          <a:xfrm>
            <a:off x="684212" y="5010912"/>
            <a:ext cx="8534400" cy="983487"/>
          </a:xfrm>
        </p:spPr>
        <p:txBody>
          <a:bodyPr/>
          <a:lstStyle/>
          <a:p>
            <a:r>
              <a:rPr lang="en-IN" dirty="0"/>
              <a:t>What is good will? </a:t>
            </a:r>
          </a:p>
        </p:txBody>
      </p:sp>
      <p:sp>
        <p:nvSpPr>
          <p:cNvPr id="3" name="Content Placeholder 2">
            <a:extLst>
              <a:ext uri="{FF2B5EF4-FFF2-40B4-BE49-F238E27FC236}">
                <a16:creationId xmlns:a16="http://schemas.microsoft.com/office/drawing/2014/main" id="{7863847C-6269-585F-AA10-ADAD538FF08F}"/>
              </a:ext>
            </a:extLst>
          </p:cNvPr>
          <p:cNvSpPr>
            <a:spLocks noGrp="1"/>
          </p:cNvSpPr>
          <p:nvPr>
            <p:ph idx="1"/>
          </p:nvPr>
        </p:nvSpPr>
        <p:spPr>
          <a:xfrm>
            <a:off x="684212" y="146304"/>
            <a:ext cx="10471468" cy="4864608"/>
          </a:xfrm>
        </p:spPr>
        <p:txBody>
          <a:bodyPr/>
          <a:lstStyle/>
          <a:p>
            <a:pPr marR="2800" algn="just"/>
            <a:r>
              <a:rPr lang="en-US" sz="3200" b="0" i="1" u="none" strike="noStrike" baseline="0" dirty="0">
                <a:solidFill>
                  <a:schemeClr val="tx1"/>
                </a:solidFill>
                <a:latin typeface="Palatino Linotype" panose="02040502050505030304" pitchFamily="18" charset="0"/>
              </a:rPr>
              <a:t>A good will is good not because of what it effects or accomplishes — because of its fitness for attaining some proposed end: it is good through its willing alone — that is, good in itself</a:t>
            </a:r>
            <a:r>
              <a:rPr lang="en-US" sz="3200" b="0" i="0" u="none" strike="noStrike" baseline="0" dirty="0">
                <a:solidFill>
                  <a:schemeClr val="tx1"/>
                </a:solidFill>
                <a:latin typeface="Palatino Linotype" panose="02040502050505030304" pitchFamily="18" charset="0"/>
              </a:rPr>
              <a:t>. (ibid) </a:t>
            </a:r>
          </a:p>
          <a:p>
            <a:pPr algn="l"/>
            <a:endParaRPr lang="en-IN" sz="1800" b="0" i="0" u="none" strike="noStrike" baseline="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199960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0B2A-2446-FBB0-593C-4D3D6EDF416B}"/>
              </a:ext>
            </a:extLst>
          </p:cNvPr>
          <p:cNvSpPr>
            <a:spLocks noGrp="1"/>
          </p:cNvSpPr>
          <p:nvPr>
            <p:ph type="title"/>
          </p:nvPr>
        </p:nvSpPr>
        <p:spPr/>
        <p:txBody>
          <a:bodyPr/>
          <a:lstStyle/>
          <a:p>
            <a:r>
              <a:rPr lang="en-IN" dirty="0"/>
              <a:t>Being unconditionally good</a:t>
            </a:r>
          </a:p>
        </p:txBody>
      </p:sp>
      <p:sp>
        <p:nvSpPr>
          <p:cNvPr id="3" name="Content Placeholder 2">
            <a:extLst>
              <a:ext uri="{FF2B5EF4-FFF2-40B4-BE49-F238E27FC236}">
                <a16:creationId xmlns:a16="http://schemas.microsoft.com/office/drawing/2014/main" id="{2B6A23C0-921D-1AB4-E4AE-0EA1F33CA5A2}"/>
              </a:ext>
            </a:extLst>
          </p:cNvPr>
          <p:cNvSpPr>
            <a:spLocks noGrp="1"/>
          </p:cNvSpPr>
          <p:nvPr>
            <p:ph idx="1"/>
          </p:nvPr>
        </p:nvSpPr>
        <p:spPr>
          <a:xfrm>
            <a:off x="684212" y="685800"/>
            <a:ext cx="11038396" cy="3615267"/>
          </a:xfrm>
        </p:spPr>
        <p:txBody>
          <a:bodyPr/>
          <a:lstStyle/>
          <a:p>
            <a:pPr algn="l"/>
            <a:endParaRPr lang="en-IN" sz="1800" b="0" i="0" u="none" strike="noStrike" baseline="0" dirty="0">
              <a:solidFill>
                <a:srgbClr val="000000"/>
              </a:solidFill>
              <a:latin typeface="Palatino Linotype" panose="02040502050505030304" pitchFamily="18" charset="0"/>
            </a:endParaRPr>
          </a:p>
          <a:p>
            <a:pPr algn="just"/>
            <a:r>
              <a:rPr lang="en-US" sz="3200" b="0" i="0" u="none" strike="noStrike" baseline="0" dirty="0">
                <a:solidFill>
                  <a:schemeClr val="tx1"/>
                </a:solidFill>
                <a:latin typeface="Palatino Linotype" panose="02040502050505030304" pitchFamily="18" charset="0"/>
              </a:rPr>
              <a:t>“The good will unlike anything else is good </a:t>
            </a:r>
            <a:r>
              <a:rPr lang="en-US" sz="3200" b="0" i="1" u="none" strike="noStrike" baseline="0" dirty="0">
                <a:solidFill>
                  <a:schemeClr val="tx1"/>
                </a:solidFill>
                <a:latin typeface="Palatino Linotype" panose="02040502050505030304" pitchFamily="18" charset="0"/>
              </a:rPr>
              <a:t>unconditionally </a:t>
            </a:r>
            <a:r>
              <a:rPr lang="en-US" sz="3200" b="0" i="0" u="none" strike="noStrike" baseline="0" dirty="0">
                <a:solidFill>
                  <a:schemeClr val="tx1"/>
                </a:solidFill>
                <a:latin typeface="Palatino Linotype" panose="02040502050505030304" pitchFamily="18" charset="0"/>
              </a:rPr>
              <a:t>and what makes a good will good is willing alone; not other attitudes, or consequences, or characteristics of the agent</a:t>
            </a:r>
            <a:r>
              <a:rPr lang="en-IN" sz="3200" b="0" i="0" u="none" strike="noStrike" baseline="0" dirty="0">
                <a:solidFill>
                  <a:schemeClr val="tx1"/>
                </a:solidFill>
                <a:latin typeface="Palatino Linotype" panose="02040502050505030304" pitchFamily="18" charset="0"/>
              </a:rPr>
              <a:t>”</a:t>
            </a:r>
            <a:r>
              <a:rPr lang="en-IN" sz="3200" dirty="0">
                <a:solidFill>
                  <a:schemeClr val="tx1"/>
                </a:solidFill>
              </a:rPr>
              <a:t> </a:t>
            </a:r>
            <a:r>
              <a:rPr lang="en-IN" sz="3200" dirty="0">
                <a:solidFill>
                  <a:schemeClr val="tx1"/>
                </a:solidFill>
                <a:latin typeface="Arabic Typesetting" panose="03020402040406030203" pitchFamily="66" charset="-78"/>
                <a:cs typeface="Arabic Typesetting" panose="03020402040406030203" pitchFamily="66" charset="-78"/>
              </a:rPr>
              <a:t>(ibid.p33)</a:t>
            </a:r>
          </a:p>
        </p:txBody>
      </p:sp>
    </p:spTree>
    <p:extLst>
      <p:ext uri="{BB962C8B-B14F-4D97-AF65-F5344CB8AC3E}">
        <p14:creationId xmlns:p14="http://schemas.microsoft.com/office/powerpoint/2010/main" val="49381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BC1D-9655-30AD-079D-D5F67F3C9DFA}"/>
              </a:ext>
            </a:extLst>
          </p:cNvPr>
          <p:cNvSpPr>
            <a:spLocks noGrp="1"/>
          </p:cNvSpPr>
          <p:nvPr>
            <p:ph type="title"/>
          </p:nvPr>
        </p:nvSpPr>
        <p:spPr>
          <a:xfrm>
            <a:off x="684212" y="5010912"/>
            <a:ext cx="11257852" cy="983487"/>
          </a:xfrm>
        </p:spPr>
        <p:txBody>
          <a:bodyPr>
            <a:normAutofit fontScale="90000"/>
          </a:bodyPr>
          <a:lstStyle/>
          <a:p>
            <a:br>
              <a:rPr lang="en-IN" sz="1800" b="0" i="0" u="none" strike="noStrike" baseline="0" dirty="0">
                <a:solidFill>
                  <a:srgbClr val="000000"/>
                </a:solidFill>
                <a:latin typeface="Palatino Linotype" panose="02040502050505030304" pitchFamily="18" charset="0"/>
              </a:rPr>
            </a:br>
            <a:r>
              <a:rPr lang="en-US" sz="2400" b="1" i="0" u="none" strike="noStrike" baseline="0" dirty="0">
                <a:latin typeface="Palatino Linotype" panose="02040502050505030304" pitchFamily="18" charset="0"/>
              </a:rPr>
              <a:t>Acting </a:t>
            </a:r>
            <a:r>
              <a:rPr lang="en-US" sz="2400" b="1" i="1" u="none" strike="noStrike" baseline="0" dirty="0">
                <a:latin typeface="Palatino Linotype" panose="02040502050505030304" pitchFamily="18" charset="0"/>
              </a:rPr>
              <a:t>for the Sake of </a:t>
            </a:r>
            <a:r>
              <a:rPr lang="en-US" sz="2400" b="1" i="0" u="none" strike="noStrike" baseline="0" dirty="0">
                <a:latin typeface="Palatino Linotype" panose="02040502050505030304" pitchFamily="18" charset="0"/>
              </a:rPr>
              <a:t>Duty and Acting </a:t>
            </a:r>
            <a:r>
              <a:rPr lang="en-US" sz="2400" b="1" i="1" u="none" strike="noStrike" baseline="0" dirty="0">
                <a:latin typeface="Palatino Linotype" panose="02040502050505030304" pitchFamily="18" charset="0"/>
              </a:rPr>
              <a:t>in Accordance with </a:t>
            </a:r>
            <a:r>
              <a:rPr lang="en-US" sz="2400" b="1" i="0" u="none" strike="noStrike" baseline="0" dirty="0">
                <a:latin typeface="Palatino Linotype" panose="02040502050505030304" pitchFamily="18" charset="0"/>
              </a:rPr>
              <a:t>Duty</a:t>
            </a:r>
            <a:endParaRPr lang="en-IN" sz="2400" dirty="0"/>
          </a:p>
        </p:txBody>
      </p:sp>
      <p:sp>
        <p:nvSpPr>
          <p:cNvPr id="3" name="Content Placeholder 2">
            <a:extLst>
              <a:ext uri="{FF2B5EF4-FFF2-40B4-BE49-F238E27FC236}">
                <a16:creationId xmlns:a16="http://schemas.microsoft.com/office/drawing/2014/main" id="{628666AA-36CC-B8D4-F468-21486BC9E330}"/>
              </a:ext>
            </a:extLst>
          </p:cNvPr>
          <p:cNvSpPr>
            <a:spLocks noGrp="1"/>
          </p:cNvSpPr>
          <p:nvPr>
            <p:ph idx="1"/>
          </p:nvPr>
        </p:nvSpPr>
        <p:spPr>
          <a:xfrm>
            <a:off x="402336" y="863600"/>
            <a:ext cx="10533888" cy="4439920"/>
          </a:xfrm>
        </p:spPr>
        <p:txBody>
          <a:bodyPr>
            <a:normAutofit/>
          </a:bodyPr>
          <a:lstStyle/>
          <a:p>
            <a:pPr algn="just"/>
            <a:r>
              <a:rPr lang="en-US" sz="2400" b="0" i="0" u="none" strike="noStrike" baseline="0" dirty="0">
                <a:solidFill>
                  <a:schemeClr val="tx1"/>
                </a:solidFill>
                <a:latin typeface="Palatino Linotype" panose="02040502050505030304" pitchFamily="18" charset="0"/>
              </a:rPr>
              <a:t>Imagine that you are walking with a friend. You pass someone begging on the street. Your friend starts to weep, fumbles in his wallet and gives the beggar some money and tells you that he </a:t>
            </a:r>
            <a:r>
              <a:rPr lang="en-US" sz="2400" b="0" i="1" u="none" strike="noStrike" baseline="0" dirty="0">
                <a:solidFill>
                  <a:schemeClr val="tx1"/>
                </a:solidFill>
                <a:latin typeface="Palatino Linotype" panose="02040502050505030304" pitchFamily="18" charset="0"/>
              </a:rPr>
              <a:t>feels </a:t>
            </a:r>
            <a:r>
              <a:rPr lang="en-US" sz="2400" b="0" i="0" u="none" strike="noStrike" baseline="0" dirty="0">
                <a:solidFill>
                  <a:schemeClr val="tx1"/>
                </a:solidFill>
                <a:latin typeface="Palatino Linotype" panose="02040502050505030304" pitchFamily="18" charset="0"/>
              </a:rPr>
              <a:t>such an empathy with the poor man that he just has to help him. </a:t>
            </a:r>
          </a:p>
          <a:p>
            <a:pPr algn="just"/>
            <a:r>
              <a:rPr lang="en-US" sz="2400" b="0" i="0" u="none" strike="noStrike" baseline="0" dirty="0">
                <a:solidFill>
                  <a:schemeClr val="tx1"/>
                </a:solidFill>
                <a:latin typeface="Palatino Linotype" panose="02040502050505030304" pitchFamily="18" charset="0"/>
              </a:rPr>
              <a:t>For Kant, your friend’s action has </a:t>
            </a:r>
            <a:r>
              <a:rPr lang="en-US" sz="2400" b="0" i="1" u="none" strike="noStrike" baseline="0" dirty="0">
                <a:solidFill>
                  <a:schemeClr val="tx1"/>
                </a:solidFill>
                <a:latin typeface="Palatino Linotype" panose="02040502050505030304" pitchFamily="18" charset="0"/>
              </a:rPr>
              <a:t>no </a:t>
            </a:r>
            <a:r>
              <a:rPr lang="en-US" sz="2400" b="0" i="0" u="none" strike="noStrike" baseline="0" dirty="0">
                <a:solidFill>
                  <a:schemeClr val="tx1"/>
                </a:solidFill>
                <a:latin typeface="Palatino Linotype" panose="02040502050505030304" pitchFamily="18" charset="0"/>
              </a:rPr>
              <a:t>moral worth because what is moving him to give money is empathy rather than duty! He is </a:t>
            </a:r>
            <a:r>
              <a:rPr lang="en-US" sz="2400" b="0" i="1" u="none" strike="noStrike" baseline="0" dirty="0">
                <a:solidFill>
                  <a:schemeClr val="tx1"/>
                </a:solidFill>
                <a:latin typeface="Palatino Linotype" panose="02040502050505030304" pitchFamily="18" charset="0"/>
              </a:rPr>
              <a:t>acting in accordance with duty</a:t>
            </a:r>
            <a:r>
              <a:rPr lang="en-US" sz="2400" b="0" i="0" u="none" strike="noStrike" baseline="0" dirty="0">
                <a:solidFill>
                  <a:schemeClr val="tx1"/>
                </a:solidFill>
                <a:latin typeface="Palatino Linotype" panose="02040502050505030304" pitchFamily="18" charset="0"/>
              </a:rPr>
              <a:t>. However, Kant does think your friend should be applauded as such an action is something that is of value although it wouldn’t be correct to call it a </a:t>
            </a:r>
            <a:r>
              <a:rPr lang="en-US" sz="2400" b="0" i="1" u="none" strike="noStrike" baseline="0" dirty="0">
                <a:solidFill>
                  <a:schemeClr val="tx1"/>
                </a:solidFill>
                <a:latin typeface="Palatino Linotype" panose="02040502050505030304" pitchFamily="18" charset="0"/>
              </a:rPr>
              <a:t>moral </a:t>
            </a:r>
            <a:r>
              <a:rPr lang="en-US" sz="2400" b="0" i="0" u="none" strike="noStrike" baseline="0" dirty="0">
                <a:solidFill>
                  <a:schemeClr val="tx1"/>
                </a:solidFill>
                <a:latin typeface="Palatino Linotype" panose="02040502050505030304" pitchFamily="18" charset="0"/>
              </a:rPr>
              <a:t>action.</a:t>
            </a:r>
            <a:endParaRPr lang="en-IN" sz="2400" dirty="0">
              <a:solidFill>
                <a:schemeClr val="tx1"/>
              </a:solidFill>
            </a:endParaRPr>
          </a:p>
        </p:txBody>
      </p:sp>
    </p:spTree>
    <p:extLst>
      <p:ext uri="{BB962C8B-B14F-4D97-AF65-F5344CB8AC3E}">
        <p14:creationId xmlns:p14="http://schemas.microsoft.com/office/powerpoint/2010/main" val="297943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574D-D103-A695-AF92-B167CFFA12FA}"/>
              </a:ext>
            </a:extLst>
          </p:cNvPr>
          <p:cNvSpPr>
            <a:spLocks noGrp="1"/>
          </p:cNvSpPr>
          <p:nvPr>
            <p:ph type="title"/>
          </p:nvPr>
        </p:nvSpPr>
        <p:spPr>
          <a:xfrm>
            <a:off x="1463040" y="5248656"/>
            <a:ext cx="7755572" cy="745743"/>
          </a:xfrm>
        </p:spPr>
        <p:txBody>
          <a:bodyPr>
            <a:normAutofit fontScale="90000"/>
          </a:bodyPr>
          <a:lstStyle/>
          <a:p>
            <a:br>
              <a:rPr lang="en-IN" sz="1800" b="0" i="0" u="none" strike="noStrike" baseline="0" dirty="0">
                <a:solidFill>
                  <a:srgbClr val="000000"/>
                </a:solidFill>
                <a:latin typeface="Palatino Linotype" panose="02040502050505030304" pitchFamily="18" charset="0"/>
              </a:rPr>
            </a:br>
            <a:r>
              <a:rPr lang="en-US" sz="4000" b="0" i="0" u="none" strike="noStrike" baseline="0" dirty="0">
                <a:latin typeface="Palatino Linotype" panose="02040502050505030304" pitchFamily="18" charset="0"/>
              </a:rPr>
              <a:t>acting </a:t>
            </a:r>
            <a:r>
              <a:rPr lang="en-US" sz="4000" b="0" i="1" u="none" strike="noStrike" baseline="0" dirty="0">
                <a:latin typeface="Palatino Linotype" panose="02040502050505030304" pitchFamily="18" charset="0"/>
              </a:rPr>
              <a:t>for the sake of </a:t>
            </a:r>
            <a:r>
              <a:rPr lang="en-US" sz="4000" b="0" i="0" u="none" strike="noStrike" baseline="0" dirty="0">
                <a:latin typeface="Palatino Linotype" panose="02040502050505030304" pitchFamily="18" charset="0"/>
              </a:rPr>
              <a:t>duty</a:t>
            </a:r>
            <a:endParaRPr lang="en-IN" sz="4000" dirty="0"/>
          </a:p>
        </p:txBody>
      </p:sp>
      <p:sp>
        <p:nvSpPr>
          <p:cNvPr id="3" name="Content Placeholder 2">
            <a:extLst>
              <a:ext uri="{FF2B5EF4-FFF2-40B4-BE49-F238E27FC236}">
                <a16:creationId xmlns:a16="http://schemas.microsoft.com/office/drawing/2014/main" id="{D2D80E76-0E23-8936-B16C-BBD694EFCF99}"/>
              </a:ext>
            </a:extLst>
          </p:cNvPr>
          <p:cNvSpPr>
            <a:spLocks noGrp="1"/>
          </p:cNvSpPr>
          <p:nvPr>
            <p:ph idx="1"/>
          </p:nvPr>
        </p:nvSpPr>
        <p:spPr>
          <a:xfrm>
            <a:off x="684212" y="685800"/>
            <a:ext cx="10800652" cy="4087368"/>
          </a:xfrm>
        </p:spPr>
        <p:txBody>
          <a:bodyPr/>
          <a:lstStyle/>
          <a:p>
            <a:pPr algn="just"/>
            <a:r>
              <a:rPr lang="en-US" sz="2400" b="0" i="0" u="none" strike="noStrike" baseline="0" dirty="0">
                <a:solidFill>
                  <a:schemeClr val="tx1"/>
                </a:solidFill>
                <a:latin typeface="Palatino Linotype" panose="02040502050505030304" pitchFamily="18" charset="0"/>
              </a:rPr>
              <a:t>To make this point clearer, Kant asks us to consider someone who has no sympathy for the suffering of others and no inclination to help them. But despite this: </a:t>
            </a:r>
          </a:p>
          <a:p>
            <a:pPr algn="just"/>
            <a:endParaRPr lang="en-US" sz="2400" b="0" i="0" u="none" strike="noStrike" baseline="0" dirty="0">
              <a:solidFill>
                <a:schemeClr val="tx1"/>
              </a:solidFill>
              <a:latin typeface="Palatino Linotype" panose="02040502050505030304" pitchFamily="18" charset="0"/>
            </a:endParaRPr>
          </a:p>
          <a:p>
            <a:pPr marR="2800" algn="just"/>
            <a:r>
              <a:rPr lang="en-US" sz="2400" b="0" i="1" u="none" strike="noStrike" baseline="0" dirty="0">
                <a:solidFill>
                  <a:schemeClr val="tx1"/>
                </a:solidFill>
                <a:latin typeface="Palatino Linotype" panose="02040502050505030304" pitchFamily="18" charset="0"/>
              </a:rPr>
              <a:t>…</a:t>
            </a:r>
            <a:r>
              <a:rPr lang="en-US" sz="3200" b="0" i="1" u="none" strike="noStrike" baseline="0" dirty="0">
                <a:solidFill>
                  <a:schemeClr val="tx1"/>
                </a:solidFill>
                <a:latin typeface="Palatino Linotype" panose="02040502050505030304" pitchFamily="18" charset="0"/>
              </a:rPr>
              <a:t>he nevertheless tears himself from his deadly insensibility and performs the action without any inclination at all, but solely from duty then for the first time his action has genuine moral worth</a:t>
            </a:r>
            <a:r>
              <a:rPr lang="en-US" sz="2800" b="0" i="0" u="none" strike="noStrike" baseline="0" dirty="0">
                <a:solidFill>
                  <a:schemeClr val="tx1"/>
                </a:solidFill>
                <a:latin typeface="Palatino Linotype" panose="02040502050505030304" pitchFamily="18" charset="0"/>
              </a:rPr>
              <a:t>.</a:t>
            </a:r>
            <a:endParaRPr lang="en-IN" sz="2800" dirty="0">
              <a:solidFill>
                <a:schemeClr val="tx1"/>
              </a:solidFill>
            </a:endParaRPr>
          </a:p>
        </p:txBody>
      </p:sp>
    </p:spTree>
    <p:extLst>
      <p:ext uri="{BB962C8B-B14F-4D97-AF65-F5344CB8AC3E}">
        <p14:creationId xmlns:p14="http://schemas.microsoft.com/office/powerpoint/2010/main" val="74232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155F-666A-D737-276E-242DEFD72CD8}"/>
              </a:ext>
            </a:extLst>
          </p:cNvPr>
          <p:cNvSpPr>
            <a:spLocks noGrp="1"/>
          </p:cNvSpPr>
          <p:nvPr>
            <p:ph type="title"/>
          </p:nvPr>
        </p:nvSpPr>
        <p:spPr>
          <a:xfrm>
            <a:off x="2183828" y="5596128"/>
            <a:ext cx="8534400" cy="965199"/>
          </a:xfrm>
        </p:spPr>
        <p:txBody>
          <a:bodyPr/>
          <a:lstStyle/>
          <a:p>
            <a:r>
              <a:rPr lang="en-IN" dirty="0"/>
              <a:t>Categorical Imperative </a:t>
            </a:r>
          </a:p>
        </p:txBody>
      </p:sp>
      <p:sp>
        <p:nvSpPr>
          <p:cNvPr id="3" name="Content Placeholder 2">
            <a:extLst>
              <a:ext uri="{FF2B5EF4-FFF2-40B4-BE49-F238E27FC236}">
                <a16:creationId xmlns:a16="http://schemas.microsoft.com/office/drawing/2014/main" id="{9968BB97-6971-1BFF-ED17-10F15ED8DD0E}"/>
              </a:ext>
            </a:extLst>
          </p:cNvPr>
          <p:cNvSpPr>
            <a:spLocks noGrp="1"/>
          </p:cNvSpPr>
          <p:nvPr>
            <p:ph idx="1"/>
          </p:nvPr>
        </p:nvSpPr>
        <p:spPr>
          <a:xfrm>
            <a:off x="347472" y="563034"/>
            <a:ext cx="11283696" cy="4831926"/>
          </a:xfrm>
        </p:spPr>
        <p:txBody>
          <a:bodyPr>
            <a:noAutofit/>
          </a:bodyPr>
          <a:lstStyle/>
          <a:p>
            <a:pPr marR="2800" algn="just"/>
            <a:r>
              <a:rPr lang="en-US" sz="2800" b="0" i="0" u="none" strike="noStrike" baseline="0" dirty="0">
                <a:solidFill>
                  <a:schemeClr val="tx1"/>
                </a:solidFill>
                <a:latin typeface="Palatino Linotype" panose="02040502050505030304" pitchFamily="18" charset="0"/>
              </a:rPr>
              <a:t>CI-1: </a:t>
            </a:r>
            <a:r>
              <a:rPr lang="en-US" sz="2800" b="0" i="1" u="none" strike="noStrike" baseline="0" dirty="0">
                <a:solidFill>
                  <a:schemeClr val="tx1"/>
                </a:solidFill>
                <a:latin typeface="Palatino Linotype" panose="02040502050505030304" pitchFamily="18" charset="0"/>
              </a:rPr>
              <a:t>…act only according to that maxim through which you can at the same time will that it become a universal law</a:t>
            </a:r>
            <a:r>
              <a:rPr lang="en-US" sz="2800" b="0" i="0" u="none" strike="noStrike" baseline="0" dirty="0">
                <a:solidFill>
                  <a:schemeClr val="tx1"/>
                </a:solidFill>
                <a:latin typeface="Palatino Linotype" panose="02040502050505030304" pitchFamily="18" charset="0"/>
              </a:rPr>
              <a:t>.</a:t>
            </a:r>
          </a:p>
          <a:p>
            <a:pPr marR="2800" algn="just"/>
            <a:endParaRPr lang="en-US" sz="2800" b="0" i="0" u="none" strike="noStrike" baseline="0" dirty="0">
              <a:solidFill>
                <a:schemeClr val="tx1"/>
              </a:solidFill>
              <a:latin typeface="Palatino Linotype" panose="02040502050505030304" pitchFamily="18" charset="0"/>
            </a:endParaRPr>
          </a:p>
          <a:p>
            <a:pPr marR="2800" algn="just"/>
            <a:r>
              <a:rPr lang="en-US" sz="2800" b="0" i="0" u="none" strike="noStrike" baseline="0" dirty="0">
                <a:solidFill>
                  <a:schemeClr val="tx1"/>
                </a:solidFill>
                <a:latin typeface="Palatino Linotype" panose="02040502050505030304" pitchFamily="18" charset="0"/>
              </a:rPr>
              <a:t>CI-2: </a:t>
            </a:r>
            <a:r>
              <a:rPr lang="en-US" sz="2800" b="0" i="1" u="none" strike="noStrike" baseline="0" dirty="0">
                <a:solidFill>
                  <a:schemeClr val="tx1"/>
                </a:solidFill>
                <a:latin typeface="Palatino Linotype" panose="02040502050505030304" pitchFamily="18" charset="0"/>
              </a:rPr>
              <a:t>So act that you use humanity, in your own person as well as in the person of any other, always at the same time as an end, never merely as a means</a:t>
            </a:r>
            <a:r>
              <a:rPr lang="en-US" sz="2800" b="0" i="0" u="none" strike="noStrike" baseline="0" dirty="0">
                <a:solidFill>
                  <a:schemeClr val="tx1"/>
                </a:solidFill>
                <a:latin typeface="Palatino Linotype" panose="02040502050505030304" pitchFamily="18" charset="0"/>
              </a:rPr>
              <a:t>.</a:t>
            </a:r>
          </a:p>
          <a:p>
            <a:pPr marR="2800" algn="just"/>
            <a:endParaRPr lang="en-US" sz="2800" b="0" i="0" u="none" strike="noStrike" baseline="0" dirty="0">
              <a:solidFill>
                <a:schemeClr val="tx1"/>
              </a:solidFill>
              <a:latin typeface="Palatino Linotype" panose="02040502050505030304" pitchFamily="18" charset="0"/>
            </a:endParaRPr>
          </a:p>
          <a:p>
            <a:pPr marR="2800" algn="just"/>
            <a:r>
              <a:rPr lang="en-US" sz="2800" b="0" i="0" u="none" strike="noStrike" baseline="0" dirty="0">
                <a:solidFill>
                  <a:schemeClr val="tx1"/>
                </a:solidFill>
                <a:latin typeface="Palatino Linotype" panose="02040502050505030304" pitchFamily="18" charset="0"/>
              </a:rPr>
              <a:t>CI-3: </a:t>
            </a:r>
            <a:r>
              <a:rPr lang="en-US" sz="2800" b="0" i="1" u="none" strike="noStrike" baseline="0" dirty="0">
                <a:solidFill>
                  <a:schemeClr val="tx1"/>
                </a:solidFill>
                <a:latin typeface="Palatino Linotype" panose="02040502050505030304" pitchFamily="18" charset="0"/>
              </a:rPr>
              <a:t>…every rational being must so act as if he were through his maxim always a lawmaking member in the universal kingdom of ends</a:t>
            </a:r>
            <a:r>
              <a:rPr lang="en-US" sz="2800" b="0" i="0" u="none" strike="noStrike" baseline="0" dirty="0">
                <a:solidFill>
                  <a:schemeClr val="tx1"/>
                </a:solidFill>
                <a:latin typeface="Palatino Linotype" panose="02040502050505030304" pitchFamily="18" charset="0"/>
              </a:rPr>
              <a:t>.</a:t>
            </a:r>
            <a:endParaRPr lang="en-IN" sz="2800" dirty="0">
              <a:solidFill>
                <a:schemeClr val="tx1"/>
              </a:solidFill>
            </a:endParaRPr>
          </a:p>
        </p:txBody>
      </p:sp>
    </p:spTree>
    <p:extLst>
      <p:ext uri="{BB962C8B-B14F-4D97-AF65-F5344CB8AC3E}">
        <p14:creationId xmlns:p14="http://schemas.microsoft.com/office/powerpoint/2010/main" val="655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C5A-BF8E-80A0-7553-2494A66BEFB5}"/>
              </a:ext>
            </a:extLst>
          </p:cNvPr>
          <p:cNvSpPr>
            <a:spLocks noGrp="1"/>
          </p:cNvSpPr>
          <p:nvPr>
            <p:ph type="title"/>
          </p:nvPr>
        </p:nvSpPr>
        <p:spPr/>
        <p:txBody>
          <a:bodyPr/>
          <a:lstStyle/>
          <a:p>
            <a:r>
              <a:rPr lang="en-IN" dirty="0"/>
              <a:t>First maxim</a:t>
            </a:r>
          </a:p>
        </p:txBody>
      </p:sp>
      <p:sp>
        <p:nvSpPr>
          <p:cNvPr id="3" name="Content Placeholder 2">
            <a:extLst>
              <a:ext uri="{FF2B5EF4-FFF2-40B4-BE49-F238E27FC236}">
                <a16:creationId xmlns:a16="http://schemas.microsoft.com/office/drawing/2014/main" id="{5C3F0478-B85F-08CC-395F-A6B82FE11308}"/>
              </a:ext>
            </a:extLst>
          </p:cNvPr>
          <p:cNvSpPr>
            <a:spLocks noGrp="1"/>
          </p:cNvSpPr>
          <p:nvPr>
            <p:ph idx="1"/>
          </p:nvPr>
        </p:nvSpPr>
        <p:spPr/>
        <p:txBody>
          <a:bodyPr>
            <a:normAutofit/>
          </a:bodyPr>
          <a:lstStyle/>
          <a:p>
            <a:r>
              <a:rPr lang="en-IN" sz="3200" dirty="0">
                <a:solidFill>
                  <a:schemeClr val="tx1"/>
                </a:solidFill>
              </a:rPr>
              <a:t>Conceiving something as a universal law</a:t>
            </a:r>
          </a:p>
          <a:p>
            <a:pPr algn="l"/>
            <a:endParaRPr lang="en-IN" sz="3200" b="0" i="0" u="none" strike="noStrike" baseline="0" dirty="0">
              <a:solidFill>
                <a:schemeClr val="tx1"/>
              </a:solidFill>
              <a:latin typeface="Palatino Linotype" panose="02040502050505030304" pitchFamily="18" charset="0"/>
            </a:endParaRPr>
          </a:p>
          <a:p>
            <a:pPr algn="just"/>
            <a:r>
              <a:rPr lang="en-US" sz="3200" b="0" i="0" u="none" strike="noStrike" baseline="0" dirty="0">
                <a:solidFill>
                  <a:schemeClr val="tx1"/>
                </a:solidFill>
                <a:latin typeface="Palatino Linotype" panose="02040502050505030304" pitchFamily="18" charset="0"/>
              </a:rPr>
              <a:t>“</a:t>
            </a:r>
            <a:r>
              <a:rPr lang="en-US" sz="3200" b="0" i="1" u="none" strike="noStrike" baseline="0" dirty="0">
                <a:solidFill>
                  <a:schemeClr val="tx1"/>
                </a:solidFill>
                <a:latin typeface="Palatino Linotype" panose="02040502050505030304" pitchFamily="18" charset="0"/>
              </a:rPr>
              <a:t>whenever I can benefit from doing so, I should make a false promise</a:t>
            </a:r>
            <a:r>
              <a:rPr lang="en-US" sz="3200" b="0" i="0" u="none" strike="noStrike" baseline="0" dirty="0">
                <a:latin typeface="Palatino Linotype" panose="02040502050505030304" pitchFamily="18" charset="0"/>
              </a:rPr>
              <a:t>” </a:t>
            </a:r>
            <a:endParaRPr lang="en-IN" sz="3200" dirty="0"/>
          </a:p>
        </p:txBody>
      </p:sp>
    </p:spTree>
    <p:extLst>
      <p:ext uri="{BB962C8B-B14F-4D97-AF65-F5344CB8AC3E}">
        <p14:creationId xmlns:p14="http://schemas.microsoft.com/office/powerpoint/2010/main" val="22246008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756</TotalTime>
  <Words>600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Arabic Typesetting</vt:lpstr>
      <vt:lpstr>Century Gothic</vt:lpstr>
      <vt:lpstr>Palatino Linotype</vt:lpstr>
      <vt:lpstr>Wingdings 3</vt:lpstr>
      <vt:lpstr>Slice</vt:lpstr>
      <vt:lpstr>Immanuel Kant</vt:lpstr>
      <vt:lpstr>What is deontology? </vt:lpstr>
      <vt:lpstr>Duty is based on Good Will </vt:lpstr>
      <vt:lpstr>What is good will? </vt:lpstr>
      <vt:lpstr>Being unconditionally good</vt:lpstr>
      <vt:lpstr> Acting for the Sake of Duty and Acting in Accordance with Duty</vt:lpstr>
      <vt:lpstr> acting for the sake of duty</vt:lpstr>
      <vt:lpstr>Categorical Imperative </vt:lpstr>
      <vt:lpstr>First maxim</vt:lpstr>
      <vt:lpstr>Second maxim</vt:lpstr>
      <vt:lpstr>Third Maxim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Immanuel Kant</dc:title>
  <dc:creator>Ranjan Panda</dc:creator>
  <cp:lastModifiedBy>Ranjan Panda</cp:lastModifiedBy>
  <cp:revision>5</cp:revision>
  <dcterms:created xsi:type="dcterms:W3CDTF">2022-11-30T17:11:53Z</dcterms:created>
  <dcterms:modified xsi:type="dcterms:W3CDTF">2022-12-01T05:48:15Z</dcterms:modified>
</cp:coreProperties>
</file>