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60" r:id="rId6"/>
    <p:sldId id="271" r:id="rId7"/>
    <p:sldId id="257" r:id="rId8"/>
    <p:sldId id="258" r:id="rId9"/>
    <p:sldId id="261" r:id="rId10"/>
    <p:sldId id="262" r:id="rId11"/>
    <p:sldId id="272" r:id="rId12"/>
    <p:sldId id="273" r:id="rId13"/>
    <p:sldId id="274" r:id="rId14"/>
    <p:sldId id="275" r:id="rId15"/>
    <p:sldId id="276" r:id="rId16"/>
    <p:sldId id="277" r:id="rId17"/>
    <p:sldId id="279" r:id="rId18"/>
    <p:sldId id="266" r:id="rId19"/>
    <p:sldId id="263" r:id="rId20"/>
    <p:sldId id="264" r:id="rId21"/>
    <p:sldId id="265" r:id="rId22"/>
    <p:sldId id="278" r:id="rId23"/>
    <p:sldId id="280" r:id="rId24"/>
    <p:sldId id="284" r:id="rId25"/>
    <p:sldId id="285" r:id="rId26"/>
    <p:sldId id="286" r:id="rId27"/>
    <p:sldId id="281" r:id="rId28"/>
    <p:sldId id="282" r:id="rId29"/>
    <p:sldId id="283"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0957-96BA-4423-9BA3-AB920CD7C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13E2DA-4ED0-42DD-9579-9BB76C414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FA6EA0-44D5-4843-8184-4BE3DCCFEBEE}"/>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A9C89B87-BFDC-47FF-8E73-8988A214D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A8C70-13E2-47A0-91D1-EDCFB3873274}"/>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150374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449E-28AE-4B15-93D4-35E13806F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EEE6A-1F03-43BE-ADC5-35C0468A60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8BE40-3976-425F-B2BC-BBC75AC8AD9C}"/>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6C611A8F-D131-44B2-BEDC-E3FF1F9F1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A596A-A632-4300-AFB8-C98F13D57F18}"/>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135847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80F93-85CD-4482-8BF1-E55DA7815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BE0843-E5DE-49C3-AC46-7DA0E939BB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56D11-3ED3-4029-8CDD-7A60EFA38C5C}"/>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B198AC35-B0B3-4E60-9ED8-81657DBB1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75BA8-F7D5-46EC-89B0-D98AE3D2E128}"/>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29336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F3DF-F90A-4B67-9B38-558B8F76C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F2D06-C3D0-4216-BE09-4F9B0E455C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69B5A-C29E-4CF9-AD0B-6FB34988DE00}"/>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D54A6237-7561-4549-9E05-79A9C6B0F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5ABC7-777E-4A97-B51C-9A42B9589DC5}"/>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168796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7FFA-58A9-46FE-BE3D-AF0F32F3B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8C09E9-2473-4865-A23C-F531E47F7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63B7A9-D18F-441F-86CD-F695E389E26D}"/>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C41BA7F6-AF8B-4954-A9DE-BE3D56114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61566-3432-411F-8D01-481D1E2D868F}"/>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207722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946A-E440-42F8-B99A-2981B09E14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A78C55-8962-485D-A8FE-4C698302B9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9AEDED-75AF-4B35-9E10-15A3BEA3C2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97F609-FF21-4910-89D4-DF932787F171}"/>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6" name="Footer Placeholder 5">
            <a:extLst>
              <a:ext uri="{FF2B5EF4-FFF2-40B4-BE49-F238E27FC236}">
                <a16:creationId xmlns:a16="http://schemas.microsoft.com/office/drawing/2014/main" id="{6444A92F-48C2-473C-8371-5B10216AF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1FE974-F0DC-45BF-9B87-32F98DCD6A57}"/>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233880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0464-4B24-4CCC-824D-377651B23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9C0E83-30BD-48F7-B53F-811042A25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760FC5-D2F1-4904-97DC-12D62B7F3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7DE48D-A386-4232-9B7A-86DC3A770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739BBB-BACA-4DD0-832B-E5ED738FE8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383F2-8176-4BC8-B617-10BEA0D0EBFF}"/>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8" name="Footer Placeholder 7">
            <a:extLst>
              <a:ext uri="{FF2B5EF4-FFF2-40B4-BE49-F238E27FC236}">
                <a16:creationId xmlns:a16="http://schemas.microsoft.com/office/drawing/2014/main" id="{05C52856-65CD-4831-97B0-04DBC71F38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1297E1-EB2A-43A6-A9EF-4F1042FE555E}"/>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413319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EC3C-86CB-499A-A8D2-502BFFD06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AD507D-8E4A-40F8-A568-05392EEBA482}"/>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4" name="Footer Placeholder 3">
            <a:extLst>
              <a:ext uri="{FF2B5EF4-FFF2-40B4-BE49-F238E27FC236}">
                <a16:creationId xmlns:a16="http://schemas.microsoft.com/office/drawing/2014/main" id="{14ECABAA-A3E9-4C6A-809E-3B21EF61EA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D9320-4C8B-4258-B961-0ED1951AC4C3}"/>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56345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CEF8A-1885-4FE0-B444-7E465F563354}"/>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3" name="Footer Placeholder 2">
            <a:extLst>
              <a:ext uri="{FF2B5EF4-FFF2-40B4-BE49-F238E27FC236}">
                <a16:creationId xmlns:a16="http://schemas.microsoft.com/office/drawing/2014/main" id="{2BD34D48-CAA2-4885-832B-DCB17D1E07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0D753C-C645-48F1-AA74-BF0D9FB7364B}"/>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19135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3BD8-FD31-49AF-A873-FAC9F29A6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4CE307-27A9-4043-9436-80C67FF5F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BD5AEC-1490-411E-8398-73BAE9622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20961-EFE4-4E3C-9133-E55D436A5442}"/>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6" name="Footer Placeholder 5">
            <a:extLst>
              <a:ext uri="{FF2B5EF4-FFF2-40B4-BE49-F238E27FC236}">
                <a16:creationId xmlns:a16="http://schemas.microsoft.com/office/drawing/2014/main" id="{5E1F92FF-FCF7-4DB2-BF3F-3E87033F3F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04D3CE-7E2C-4B6C-BDD7-7BC73FD31A1B}"/>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1475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E613-6C75-49AD-A5E6-9BE39B946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B30F9-C715-4527-8E9F-FE3172806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7E71F7-530A-411F-A4FB-984CFAFE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238F22-9BEB-4EAB-80CC-9B7584FAC55D}"/>
              </a:ext>
            </a:extLst>
          </p:cNvPr>
          <p:cNvSpPr>
            <a:spLocks noGrp="1"/>
          </p:cNvSpPr>
          <p:nvPr>
            <p:ph type="dt" sz="half" idx="10"/>
          </p:nvPr>
        </p:nvSpPr>
        <p:spPr/>
        <p:txBody>
          <a:bodyPr/>
          <a:lstStyle/>
          <a:p>
            <a:fld id="{64730209-6968-4D21-BB73-16EB75DE9991}" type="datetimeFigureOut">
              <a:rPr lang="en-IN" smtClean="0"/>
              <a:t>16-11-2022</a:t>
            </a:fld>
            <a:endParaRPr lang="en-IN"/>
          </a:p>
        </p:txBody>
      </p:sp>
      <p:sp>
        <p:nvSpPr>
          <p:cNvPr id="6" name="Footer Placeholder 5">
            <a:extLst>
              <a:ext uri="{FF2B5EF4-FFF2-40B4-BE49-F238E27FC236}">
                <a16:creationId xmlns:a16="http://schemas.microsoft.com/office/drawing/2014/main" id="{1FFA17FA-92C7-4B4F-9B9D-541B9E4BF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A19E7-8811-4427-9D7D-D780E66F60AC}"/>
              </a:ext>
            </a:extLst>
          </p:cNvPr>
          <p:cNvSpPr>
            <a:spLocks noGrp="1"/>
          </p:cNvSpPr>
          <p:nvPr>
            <p:ph type="sldNum" sz="quarter" idx="12"/>
          </p:nvPr>
        </p:nvSpPr>
        <p:spPr/>
        <p:txBody>
          <a:bodyPr/>
          <a:lstStyle/>
          <a:p>
            <a:fld id="{97C15B4E-AFE1-4E14-A843-3EB904436388}" type="slidenum">
              <a:rPr lang="en-IN" smtClean="0"/>
              <a:t>‹#›</a:t>
            </a:fld>
            <a:endParaRPr lang="en-IN"/>
          </a:p>
        </p:txBody>
      </p:sp>
    </p:spTree>
    <p:extLst>
      <p:ext uri="{BB962C8B-B14F-4D97-AF65-F5344CB8AC3E}">
        <p14:creationId xmlns:p14="http://schemas.microsoft.com/office/powerpoint/2010/main" val="258523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24C47-F0B6-461B-9655-5D1B64CC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1B9257-1A11-4210-AB20-06553B788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1D35F-9ED8-442D-93A8-1B8885A46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30209-6968-4D21-BB73-16EB75DE9991}" type="datetimeFigureOut">
              <a:rPr lang="en-IN" smtClean="0"/>
              <a:t>16-11-2022</a:t>
            </a:fld>
            <a:endParaRPr lang="en-IN"/>
          </a:p>
        </p:txBody>
      </p:sp>
      <p:sp>
        <p:nvSpPr>
          <p:cNvPr id="5" name="Footer Placeholder 4">
            <a:extLst>
              <a:ext uri="{FF2B5EF4-FFF2-40B4-BE49-F238E27FC236}">
                <a16:creationId xmlns:a16="http://schemas.microsoft.com/office/drawing/2014/main" id="{120F7A4F-9EB4-4466-913C-C652D2DD0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7481B2-6FFA-49F9-8B60-BDFCBB175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15B4E-AFE1-4E14-A843-3EB904436388}" type="slidenum">
              <a:rPr lang="en-IN" smtClean="0"/>
              <a:t>‹#›</a:t>
            </a:fld>
            <a:endParaRPr lang="en-IN"/>
          </a:p>
        </p:txBody>
      </p:sp>
    </p:spTree>
    <p:extLst>
      <p:ext uri="{BB962C8B-B14F-4D97-AF65-F5344CB8AC3E}">
        <p14:creationId xmlns:p14="http://schemas.microsoft.com/office/powerpoint/2010/main" val="760849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8C6C-87AD-4D00-890B-47BAFD14FC93}"/>
              </a:ext>
            </a:extLst>
          </p:cNvPr>
          <p:cNvSpPr>
            <a:spLocks noGrp="1"/>
          </p:cNvSpPr>
          <p:nvPr>
            <p:ph type="ctrTitle"/>
          </p:nvPr>
        </p:nvSpPr>
        <p:spPr>
          <a:xfrm>
            <a:off x="1523998" y="1"/>
            <a:ext cx="9800493" cy="6858000"/>
          </a:xfrm>
        </p:spPr>
        <p:txBody>
          <a:bodyPr>
            <a:normAutofit/>
          </a:bodyPr>
          <a:lstStyle/>
          <a:p>
            <a:r>
              <a:rPr lang="en-US" sz="4000" b="1" dirty="0">
                <a:solidFill>
                  <a:schemeClr val="accent6"/>
                </a:solidFill>
              </a:rPr>
              <a:t>HS 109</a:t>
            </a:r>
            <a:br>
              <a:rPr lang="en-US" b="1" dirty="0">
                <a:solidFill>
                  <a:schemeClr val="accent6"/>
                </a:solidFill>
              </a:rPr>
            </a:br>
            <a:r>
              <a:rPr lang="en-US" b="1" dirty="0">
                <a:solidFill>
                  <a:schemeClr val="accent6"/>
                </a:solidFill>
              </a:rPr>
              <a:t>Plato: </a:t>
            </a:r>
            <a:r>
              <a:rPr lang="en-US" b="1" i="1" dirty="0">
                <a:solidFill>
                  <a:schemeClr val="accent6"/>
                </a:solidFill>
              </a:rPr>
              <a:t>Allegory of the Cave</a:t>
            </a:r>
            <a:br>
              <a:rPr lang="en-US" b="1" i="1" dirty="0">
                <a:solidFill>
                  <a:schemeClr val="accent6"/>
                </a:solidFill>
              </a:rPr>
            </a:br>
            <a:r>
              <a:rPr lang="en-US" dirty="0">
                <a:solidFill>
                  <a:schemeClr val="accent6"/>
                </a:solidFill>
              </a:rPr>
              <a:t>&amp;</a:t>
            </a:r>
            <a:r>
              <a:rPr lang="en-US" b="1" i="1" dirty="0">
                <a:solidFill>
                  <a:schemeClr val="accent6"/>
                </a:solidFill>
              </a:rPr>
              <a:t> </a:t>
            </a:r>
            <a:r>
              <a:rPr lang="en-US" b="1" dirty="0">
                <a:solidFill>
                  <a:schemeClr val="accent6"/>
                </a:solidFill>
              </a:rPr>
              <a:t>Theory of Ideas or Forms</a:t>
            </a:r>
            <a:br>
              <a:rPr lang="en-US" b="1" dirty="0">
                <a:solidFill>
                  <a:schemeClr val="accent6"/>
                </a:solidFill>
              </a:rPr>
            </a:br>
            <a:br>
              <a:rPr lang="en-US" b="1" dirty="0">
                <a:solidFill>
                  <a:schemeClr val="accent6"/>
                </a:solidFill>
              </a:rPr>
            </a:br>
            <a:br>
              <a:rPr lang="en-US" b="1" dirty="0">
                <a:solidFill>
                  <a:schemeClr val="accent6"/>
                </a:solidFill>
              </a:rPr>
            </a:br>
            <a:br>
              <a:rPr lang="en-US" b="1" dirty="0">
                <a:solidFill>
                  <a:schemeClr val="accent6"/>
                </a:solidFill>
              </a:rPr>
            </a:br>
            <a:br>
              <a:rPr lang="en-US" b="1" dirty="0">
                <a:solidFill>
                  <a:schemeClr val="accent6"/>
                </a:solidFill>
              </a:rPr>
            </a:br>
            <a:br>
              <a:rPr lang="en-US" b="1" dirty="0">
                <a:solidFill>
                  <a:schemeClr val="accent6"/>
                </a:solidFill>
              </a:rPr>
            </a:br>
            <a:endParaRPr lang="en-IN" sz="2800" b="1" dirty="0">
              <a:solidFill>
                <a:schemeClr val="accent6"/>
              </a:solidFill>
            </a:endParaRPr>
          </a:p>
        </p:txBody>
      </p:sp>
      <p:pic>
        <p:nvPicPr>
          <p:cNvPr id="1026" name="Picture 2" descr="Image result for plato picture">
            <a:extLst>
              <a:ext uri="{FF2B5EF4-FFF2-40B4-BE49-F238E27FC236}">
                <a16:creationId xmlns:a16="http://schemas.microsoft.com/office/drawing/2014/main" id="{92F9D181-E41D-40B0-AE7F-CB21A9745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292" y="2293034"/>
            <a:ext cx="3924886" cy="456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4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A435-25AD-4A80-A550-ACA389424E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337172-5FC3-42CD-B801-62B7249357D9}"/>
              </a:ext>
            </a:extLst>
          </p:cNvPr>
          <p:cNvSpPr>
            <a:spLocks noGrp="1"/>
          </p:cNvSpPr>
          <p:nvPr>
            <p:ph idx="1"/>
          </p:nvPr>
        </p:nvSpPr>
        <p:spPr/>
        <p:txBody>
          <a:bodyPr/>
          <a:lstStyle/>
          <a:p>
            <a:r>
              <a:rPr lang="en-US" dirty="0"/>
              <a:t>Persons are in the rear of the cave, bound, and can only see shadows projected against a wall by a fire. </a:t>
            </a:r>
          </a:p>
          <a:p>
            <a:r>
              <a:rPr lang="en-US" dirty="0"/>
              <a:t>Persons are then unbound, turned toward the fire in the cave, and can see the figures projecting shadows. Persons are then dragged out of the cave.</a:t>
            </a:r>
          </a:p>
          <a:p>
            <a:r>
              <a:rPr lang="en-US" dirty="0"/>
              <a:t> They are dazzled by the sunlight and can only first see shadows. But then are able to see things-themselves and the heavens. </a:t>
            </a:r>
          </a:p>
          <a:p>
            <a:r>
              <a:rPr lang="en-US" dirty="0"/>
              <a:t>Persons can then perceive the Sun itself, the source of all light. </a:t>
            </a:r>
            <a:endParaRPr lang="en-IN" dirty="0"/>
          </a:p>
        </p:txBody>
      </p:sp>
    </p:spTree>
    <p:extLst>
      <p:ext uri="{BB962C8B-B14F-4D97-AF65-F5344CB8AC3E}">
        <p14:creationId xmlns:p14="http://schemas.microsoft.com/office/powerpoint/2010/main" val="24092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843A-A377-4217-AD49-2CFF7EDCA5F7}"/>
              </a:ext>
            </a:extLst>
          </p:cNvPr>
          <p:cNvSpPr>
            <a:spLocks noGrp="1"/>
          </p:cNvSpPr>
          <p:nvPr>
            <p:ph type="title"/>
          </p:nvPr>
        </p:nvSpPr>
        <p:spPr/>
        <p:txBody>
          <a:bodyPr>
            <a:normAutofit fontScale="90000"/>
          </a:bodyPr>
          <a:lstStyle/>
          <a:p>
            <a:pPr algn="just"/>
            <a:br>
              <a:rPr lang="en-US" dirty="0"/>
            </a:br>
            <a:br>
              <a:rPr lang="en-US" dirty="0"/>
            </a:br>
            <a:r>
              <a:rPr lang="en-US" dirty="0" err="1">
                <a:solidFill>
                  <a:srgbClr val="FF0000"/>
                </a:solidFill>
              </a:rPr>
              <a:t>I.Question</a:t>
            </a:r>
            <a:r>
              <a:rPr lang="en-US" dirty="0">
                <a:solidFill>
                  <a:srgbClr val="FF0000"/>
                </a:solidFill>
              </a:rPr>
              <a:t>?</a:t>
            </a:r>
            <a:br>
              <a:rPr lang="en-US" dirty="0">
                <a:solidFill>
                  <a:srgbClr val="FF0000"/>
                </a:solidFill>
              </a:rPr>
            </a:br>
            <a:r>
              <a:rPr lang="en-US" sz="4000" b="1" dirty="0">
                <a:solidFill>
                  <a:srgbClr val="00B0F0"/>
                </a:solidFill>
              </a:rPr>
              <a:t>What would happen if one of the prisoners was unchained, forced to stand up, turn around, and walk with eyes lifted up toward the light of the fire?</a:t>
            </a:r>
            <a:br>
              <a:rPr lang="en-US" sz="4000" b="1" dirty="0">
                <a:solidFill>
                  <a:srgbClr val="00B0F0"/>
                </a:solidFill>
              </a:rPr>
            </a:br>
            <a:endParaRPr lang="en-IN" sz="4000" b="1" dirty="0">
              <a:solidFill>
                <a:srgbClr val="00B0F0"/>
              </a:solidFill>
            </a:endParaRPr>
          </a:p>
        </p:txBody>
      </p:sp>
      <p:sp>
        <p:nvSpPr>
          <p:cNvPr id="3" name="Content Placeholder 2">
            <a:extLst>
              <a:ext uri="{FF2B5EF4-FFF2-40B4-BE49-F238E27FC236}">
                <a16:creationId xmlns:a16="http://schemas.microsoft.com/office/drawing/2014/main" id="{4D5F51A0-AD82-4259-8169-2EE12D51D51C}"/>
              </a:ext>
            </a:extLst>
          </p:cNvPr>
          <p:cNvSpPr>
            <a:spLocks noGrp="1"/>
          </p:cNvSpPr>
          <p:nvPr>
            <p:ph idx="1"/>
          </p:nvPr>
        </p:nvSpPr>
        <p:spPr>
          <a:xfrm>
            <a:off x="838200" y="2433711"/>
            <a:ext cx="10515600" cy="4318781"/>
          </a:xfrm>
        </p:spPr>
        <p:txBody>
          <a:bodyPr>
            <a:normAutofit/>
          </a:bodyPr>
          <a:lstStyle/>
          <a:p>
            <a:pPr marL="0" indent="0">
              <a:buNone/>
            </a:pPr>
            <a:endParaRPr lang="en-US" dirty="0"/>
          </a:p>
          <a:p>
            <a:r>
              <a:rPr lang="en-US" dirty="0"/>
              <a:t>He undoubtedly would return to the things he could see with clarity and without pain, convinced that the shadows were clearer than the objects he was forced to look at in the firelight</a:t>
            </a:r>
          </a:p>
          <a:p>
            <a:endParaRPr lang="en-IN" dirty="0"/>
          </a:p>
        </p:txBody>
      </p:sp>
    </p:spTree>
    <p:extLst>
      <p:ext uri="{BB962C8B-B14F-4D97-AF65-F5344CB8AC3E}">
        <p14:creationId xmlns:p14="http://schemas.microsoft.com/office/powerpoint/2010/main" val="406727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8C4A-5F72-4976-AFB1-320C42D36CA8}"/>
              </a:ext>
            </a:extLst>
          </p:cNvPr>
          <p:cNvSpPr>
            <a:spLocks noGrp="1"/>
          </p:cNvSpPr>
          <p:nvPr>
            <p:ph type="title"/>
          </p:nvPr>
        </p:nvSpPr>
        <p:spPr>
          <a:xfrm>
            <a:off x="838200" y="112542"/>
            <a:ext cx="10515600" cy="1941341"/>
          </a:xfrm>
        </p:spPr>
        <p:txBody>
          <a:bodyPr>
            <a:noAutofit/>
          </a:bodyPr>
          <a:lstStyle/>
          <a:p>
            <a:pPr algn="just"/>
            <a:r>
              <a:rPr lang="en-US" sz="3600" b="1" dirty="0" err="1">
                <a:solidFill>
                  <a:srgbClr val="C00000"/>
                </a:solidFill>
              </a:rPr>
              <a:t>II.Question</a:t>
            </a:r>
            <a:r>
              <a:rPr lang="en-US" sz="3600" b="1" dirty="0">
                <a:solidFill>
                  <a:srgbClr val="C00000"/>
                </a:solidFill>
              </a:rPr>
              <a:t>?</a:t>
            </a:r>
            <a:br>
              <a:rPr lang="en-US" sz="3600" b="1" dirty="0">
                <a:solidFill>
                  <a:srgbClr val="C00000"/>
                </a:solidFill>
              </a:rPr>
            </a:br>
            <a:r>
              <a:rPr lang="en-US" sz="3600" b="1" dirty="0">
                <a:solidFill>
                  <a:srgbClr val="00B0F0"/>
                </a:solidFill>
              </a:rPr>
              <a:t>What if the prisoner could not turn back and was dragged forcibly to the mouth of the cave and released only after he had been brought out into the sunlight?</a:t>
            </a:r>
            <a:endParaRPr lang="en-IN" sz="3600" b="1" dirty="0">
              <a:solidFill>
                <a:srgbClr val="00B0F0"/>
              </a:solidFill>
            </a:endParaRPr>
          </a:p>
        </p:txBody>
      </p:sp>
      <p:sp>
        <p:nvSpPr>
          <p:cNvPr id="3" name="Content Placeholder 2">
            <a:extLst>
              <a:ext uri="{FF2B5EF4-FFF2-40B4-BE49-F238E27FC236}">
                <a16:creationId xmlns:a16="http://schemas.microsoft.com/office/drawing/2014/main" id="{4214C4CF-188A-491F-9BB6-D3FEDA5E04E7}"/>
              </a:ext>
            </a:extLst>
          </p:cNvPr>
          <p:cNvSpPr>
            <a:spLocks noGrp="1"/>
          </p:cNvSpPr>
          <p:nvPr>
            <p:ph idx="1"/>
          </p:nvPr>
        </p:nvSpPr>
        <p:spPr>
          <a:xfrm>
            <a:off x="126609" y="2307102"/>
            <a:ext cx="11943471" cy="4438355"/>
          </a:xfrm>
        </p:spPr>
        <p:txBody>
          <a:bodyPr/>
          <a:lstStyle/>
          <a:p>
            <a:endParaRPr lang="en-IN" dirty="0"/>
          </a:p>
        </p:txBody>
      </p:sp>
    </p:spTree>
    <p:extLst>
      <p:ext uri="{BB962C8B-B14F-4D97-AF65-F5344CB8AC3E}">
        <p14:creationId xmlns:p14="http://schemas.microsoft.com/office/powerpoint/2010/main" val="678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07EB-C80C-471C-AED8-998496C2AA24}"/>
              </a:ext>
            </a:extLst>
          </p:cNvPr>
          <p:cNvSpPr>
            <a:spLocks noGrp="1"/>
          </p:cNvSpPr>
          <p:nvPr>
            <p:ph type="title"/>
          </p:nvPr>
        </p:nvSpPr>
        <p:spPr/>
        <p:txBody>
          <a:bodyPr/>
          <a:lstStyle/>
          <a:p>
            <a:pPr algn="ctr"/>
            <a:r>
              <a:rPr lang="en-US" dirty="0">
                <a:solidFill>
                  <a:srgbClr val="FF0000"/>
                </a:solidFill>
              </a:rPr>
              <a:t>Prisoner's Conclusion</a:t>
            </a:r>
            <a:endParaRPr lang="en-IN" dirty="0">
              <a:solidFill>
                <a:srgbClr val="FF0000"/>
              </a:solidFill>
            </a:endParaRPr>
          </a:p>
        </p:txBody>
      </p:sp>
      <p:sp>
        <p:nvSpPr>
          <p:cNvPr id="3" name="Content Placeholder 2">
            <a:extLst>
              <a:ext uri="{FF2B5EF4-FFF2-40B4-BE49-F238E27FC236}">
                <a16:creationId xmlns:a16="http://schemas.microsoft.com/office/drawing/2014/main" id="{5C7C095D-F969-439F-A392-57B171E6D3E8}"/>
              </a:ext>
            </a:extLst>
          </p:cNvPr>
          <p:cNvSpPr>
            <a:spLocks noGrp="1"/>
          </p:cNvSpPr>
          <p:nvPr>
            <p:ph idx="1"/>
          </p:nvPr>
        </p:nvSpPr>
        <p:spPr/>
        <p:txBody>
          <a:bodyPr/>
          <a:lstStyle/>
          <a:p>
            <a:endParaRPr lang="en-US" dirty="0"/>
          </a:p>
          <a:p>
            <a:r>
              <a:rPr lang="en-US" dirty="0"/>
              <a:t>The sun is what makes things visible</a:t>
            </a:r>
          </a:p>
          <a:p>
            <a:r>
              <a:rPr lang="en-US" dirty="0"/>
              <a:t>It is the sun too that accounts for the seasons and is the cause of life in the spring</a:t>
            </a:r>
          </a:p>
          <a:p>
            <a:r>
              <a:rPr lang="en-US" dirty="0"/>
              <a:t>Shadows and reflections differ from things as they are in the visible world</a:t>
            </a:r>
          </a:p>
          <a:p>
            <a:r>
              <a:rPr lang="en-US" dirty="0"/>
              <a:t>Without the sun there would be no visible world</a:t>
            </a:r>
          </a:p>
          <a:p>
            <a:endParaRPr lang="en-IN" dirty="0"/>
          </a:p>
        </p:txBody>
      </p:sp>
    </p:spTree>
    <p:extLst>
      <p:ext uri="{BB962C8B-B14F-4D97-AF65-F5344CB8AC3E}">
        <p14:creationId xmlns:p14="http://schemas.microsoft.com/office/powerpoint/2010/main" val="316197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DEE9-AE8C-4699-83BB-F4B2F85BBCDF}"/>
              </a:ext>
            </a:extLst>
          </p:cNvPr>
          <p:cNvSpPr>
            <a:spLocks noGrp="1"/>
          </p:cNvSpPr>
          <p:nvPr>
            <p:ph type="title"/>
          </p:nvPr>
        </p:nvSpPr>
        <p:spPr/>
        <p:txBody>
          <a:bodyPr>
            <a:normAutofit fontScale="90000"/>
          </a:bodyPr>
          <a:lstStyle/>
          <a:p>
            <a:pPr algn="just"/>
            <a:r>
              <a:rPr lang="en-US" dirty="0" err="1">
                <a:solidFill>
                  <a:srgbClr val="00B050"/>
                </a:solidFill>
              </a:rPr>
              <a:t>III.Question</a:t>
            </a:r>
            <a:r>
              <a:rPr lang="en-US" dirty="0">
                <a:solidFill>
                  <a:srgbClr val="00B050"/>
                </a:solidFill>
              </a:rPr>
              <a:t>?</a:t>
            </a:r>
            <a:br>
              <a:rPr lang="en-US" dirty="0">
                <a:solidFill>
                  <a:srgbClr val="00B050"/>
                </a:solidFill>
              </a:rPr>
            </a:br>
            <a:r>
              <a:rPr lang="en-US" dirty="0">
                <a:solidFill>
                  <a:srgbClr val="00B050"/>
                </a:solidFill>
              </a:rPr>
              <a:t>How would such a person feel about his previous life in the cave?</a:t>
            </a:r>
            <a:endParaRPr lang="en-IN" dirty="0">
              <a:solidFill>
                <a:srgbClr val="00B050"/>
              </a:solidFill>
            </a:endParaRPr>
          </a:p>
        </p:txBody>
      </p:sp>
      <p:sp>
        <p:nvSpPr>
          <p:cNvPr id="3" name="Content Placeholder 2">
            <a:extLst>
              <a:ext uri="{FF2B5EF4-FFF2-40B4-BE49-F238E27FC236}">
                <a16:creationId xmlns:a16="http://schemas.microsoft.com/office/drawing/2014/main" id="{AB26A1B3-23FA-4E1B-8C8C-7206C28CD1D4}"/>
              </a:ext>
            </a:extLst>
          </p:cNvPr>
          <p:cNvSpPr>
            <a:spLocks noGrp="1"/>
          </p:cNvSpPr>
          <p:nvPr>
            <p:ph idx="1"/>
          </p:nvPr>
        </p:nvSpPr>
        <p:spPr/>
        <p:txBody>
          <a:bodyPr>
            <a:noAutofit/>
          </a:bodyPr>
          <a:lstStyle/>
          <a:p>
            <a:endParaRPr lang="en-US" sz="3200" dirty="0"/>
          </a:p>
        </p:txBody>
      </p:sp>
    </p:spTree>
    <p:extLst>
      <p:ext uri="{BB962C8B-B14F-4D97-AF65-F5344CB8AC3E}">
        <p14:creationId xmlns:p14="http://schemas.microsoft.com/office/powerpoint/2010/main" val="259016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1F5-5A7A-4EA9-A7E7-BF55D3383612}"/>
              </a:ext>
            </a:extLst>
          </p:cNvPr>
          <p:cNvSpPr>
            <a:spLocks noGrp="1"/>
          </p:cNvSpPr>
          <p:nvPr>
            <p:ph type="title"/>
          </p:nvPr>
        </p:nvSpPr>
        <p:spPr>
          <a:xfrm>
            <a:off x="838200" y="154745"/>
            <a:ext cx="10247142" cy="1885070"/>
          </a:xfrm>
        </p:spPr>
        <p:txBody>
          <a:bodyPr>
            <a:normAutofit fontScale="90000"/>
          </a:bodyPr>
          <a:lstStyle/>
          <a:p>
            <a:pPr algn="ctr"/>
            <a:r>
              <a:rPr lang="en-US" sz="3600" dirty="0">
                <a:solidFill>
                  <a:srgbClr val="FF0000"/>
                </a:solidFill>
              </a:rPr>
              <a:t>IV. Question? </a:t>
            </a:r>
            <a:br>
              <a:rPr lang="en-US" sz="3600" dirty="0"/>
            </a:br>
            <a:r>
              <a:rPr lang="en-US" sz="3600" dirty="0">
                <a:solidFill>
                  <a:srgbClr val="00B050"/>
                </a:solidFill>
              </a:rPr>
              <a:t>What if the released prisoner went back to his former seat in the cave?</a:t>
            </a:r>
            <a:br>
              <a:rPr lang="en-US" sz="3600" dirty="0">
                <a:solidFill>
                  <a:srgbClr val="00B050"/>
                </a:solidFill>
              </a:rPr>
            </a:br>
            <a:endParaRPr lang="en-IN" sz="3600" dirty="0">
              <a:solidFill>
                <a:srgbClr val="00B050"/>
              </a:solidFill>
            </a:endParaRPr>
          </a:p>
        </p:txBody>
      </p:sp>
      <p:sp>
        <p:nvSpPr>
          <p:cNvPr id="3" name="Content Placeholder 2">
            <a:extLst>
              <a:ext uri="{FF2B5EF4-FFF2-40B4-BE49-F238E27FC236}">
                <a16:creationId xmlns:a16="http://schemas.microsoft.com/office/drawing/2014/main" id="{D8A0409D-EAE6-489C-8AC3-B0B665A5785C}"/>
              </a:ext>
            </a:extLst>
          </p:cNvPr>
          <p:cNvSpPr>
            <a:spLocks noGrp="1"/>
          </p:cNvSpPr>
          <p:nvPr>
            <p:ph idx="1"/>
          </p:nvPr>
        </p:nvSpPr>
        <p:spPr/>
        <p:txBody>
          <a:bodyPr/>
          <a:lstStyle/>
          <a:p>
            <a:endParaRPr lang="en-US" dirty="0"/>
          </a:p>
          <a:p>
            <a:endParaRPr lang="en-IN" dirty="0"/>
          </a:p>
        </p:txBody>
      </p:sp>
    </p:spTree>
    <p:extLst>
      <p:ext uri="{BB962C8B-B14F-4D97-AF65-F5344CB8AC3E}">
        <p14:creationId xmlns:p14="http://schemas.microsoft.com/office/powerpoint/2010/main" val="3872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4106-4604-457F-B7FB-684BCCBED954}"/>
              </a:ext>
            </a:extLst>
          </p:cNvPr>
          <p:cNvSpPr>
            <a:spLocks noGrp="1"/>
          </p:cNvSpPr>
          <p:nvPr>
            <p:ph type="title"/>
          </p:nvPr>
        </p:nvSpPr>
        <p:spPr/>
        <p:txBody>
          <a:bodyPr>
            <a:normAutofit/>
          </a:bodyPr>
          <a:lstStyle/>
          <a:p>
            <a:pPr algn="ctr"/>
            <a:r>
              <a:rPr lang="en-US" sz="6000" b="1" dirty="0">
                <a:solidFill>
                  <a:srgbClr val="7030A0"/>
                </a:solidFill>
              </a:rPr>
              <a:t>The Metaphor</a:t>
            </a:r>
            <a:endParaRPr lang="en-IN" sz="6000" b="1" dirty="0">
              <a:solidFill>
                <a:srgbClr val="7030A0"/>
              </a:solidFill>
            </a:endParaRPr>
          </a:p>
        </p:txBody>
      </p:sp>
      <p:sp>
        <p:nvSpPr>
          <p:cNvPr id="3" name="Content Placeholder 2">
            <a:extLst>
              <a:ext uri="{FF2B5EF4-FFF2-40B4-BE49-F238E27FC236}">
                <a16:creationId xmlns:a16="http://schemas.microsoft.com/office/drawing/2014/main" id="{8CACC1B5-37EA-4A78-825D-385707F0B4F3}"/>
              </a:ext>
            </a:extLst>
          </p:cNvPr>
          <p:cNvSpPr>
            <a:spLocks noGrp="1"/>
          </p:cNvSpPr>
          <p:nvPr>
            <p:ph idx="1"/>
          </p:nvPr>
        </p:nvSpPr>
        <p:spPr/>
        <p:txBody>
          <a:bodyPr/>
          <a:lstStyle/>
          <a:p>
            <a:endParaRPr lang="en-US" sz="4800" dirty="0"/>
          </a:p>
          <a:p>
            <a:r>
              <a:rPr lang="en-US" sz="4800" dirty="0"/>
              <a:t>The cave and the unclear world of the shadows = ignorance</a:t>
            </a:r>
          </a:p>
          <a:p>
            <a:r>
              <a:rPr lang="en-US" sz="4800" dirty="0"/>
              <a:t>The bright world of light = knowledge</a:t>
            </a:r>
          </a:p>
          <a:p>
            <a:endParaRPr lang="en-IN" dirty="0"/>
          </a:p>
        </p:txBody>
      </p:sp>
    </p:spTree>
    <p:extLst>
      <p:ext uri="{BB962C8B-B14F-4D97-AF65-F5344CB8AC3E}">
        <p14:creationId xmlns:p14="http://schemas.microsoft.com/office/powerpoint/2010/main" val="378279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8513-839E-4A31-89EC-16DC41E3C68C}"/>
              </a:ext>
            </a:extLst>
          </p:cNvPr>
          <p:cNvSpPr>
            <a:spLocks noGrp="1"/>
          </p:cNvSpPr>
          <p:nvPr>
            <p:ph type="title"/>
          </p:nvPr>
        </p:nvSpPr>
        <p:spPr>
          <a:xfrm>
            <a:off x="838200" y="337624"/>
            <a:ext cx="10515600" cy="689317"/>
          </a:xfrm>
        </p:spPr>
        <p:txBody>
          <a:bodyPr>
            <a:normAutofit fontScale="90000"/>
          </a:bodyPr>
          <a:lstStyle/>
          <a:p>
            <a:pPr algn="ctr"/>
            <a:r>
              <a:rPr lang="en-US" sz="6000" b="1" dirty="0">
                <a:solidFill>
                  <a:srgbClr val="7030A0"/>
                </a:solidFill>
              </a:rPr>
              <a:t>Education</a:t>
            </a:r>
            <a:endParaRPr lang="en-IN" sz="6000" b="1" dirty="0">
              <a:solidFill>
                <a:srgbClr val="7030A0"/>
              </a:solidFill>
            </a:endParaRPr>
          </a:p>
        </p:txBody>
      </p:sp>
      <p:sp>
        <p:nvSpPr>
          <p:cNvPr id="3" name="Content Placeholder 2">
            <a:extLst>
              <a:ext uri="{FF2B5EF4-FFF2-40B4-BE49-F238E27FC236}">
                <a16:creationId xmlns:a16="http://schemas.microsoft.com/office/drawing/2014/main" id="{7B3957B3-4E2F-4A27-9939-CFC43B59E031}"/>
              </a:ext>
            </a:extLst>
          </p:cNvPr>
          <p:cNvSpPr>
            <a:spLocks noGrp="1"/>
          </p:cNvSpPr>
          <p:nvPr>
            <p:ph idx="1"/>
          </p:nvPr>
        </p:nvSpPr>
        <p:spPr>
          <a:xfrm>
            <a:off x="126609" y="1026940"/>
            <a:ext cx="11957539" cy="5831059"/>
          </a:xfrm>
        </p:spPr>
        <p:txBody>
          <a:bodyPr>
            <a:normAutofit lnSpcReduction="10000"/>
          </a:bodyPr>
          <a:lstStyle/>
          <a:p>
            <a:r>
              <a:rPr lang="en-US" dirty="0"/>
              <a:t>It is the function of education to lead people out of the cave into the world of light</a:t>
            </a:r>
          </a:p>
          <a:p>
            <a:r>
              <a:rPr lang="en-US" dirty="0"/>
              <a:t>Education is not simply a matter of putting knowledge into a person’s soul that does not possess it, any more than vision is putting sight into blind eyes. Knowledge, like vision, requires an organ capable of receiving it</a:t>
            </a:r>
          </a:p>
          <a:p>
            <a:r>
              <a:rPr lang="en-US" dirty="0"/>
              <a:t>Education is a matter of </a:t>
            </a:r>
            <a:r>
              <a:rPr lang="en-US" i="1" dirty="0"/>
              <a:t>conversion, </a:t>
            </a:r>
            <a:r>
              <a:rPr lang="en-US" dirty="0"/>
              <a:t>a complete turning around from the world of appearance to the world of reality</a:t>
            </a:r>
          </a:p>
          <a:p>
            <a:r>
              <a:rPr lang="en-US" dirty="0"/>
              <a:t>However, even the “noblest natures” do not always want to look that way, and so Plato says that the rulers must “bring compulsion to bear” upon them to ascend upward from darkness to light</a:t>
            </a:r>
          </a:p>
          <a:p>
            <a:r>
              <a:rPr lang="en-US" dirty="0"/>
              <a:t>In addition, when those who have been liberated from the cave achieve the highest knowledge, they must not be allowed to remain in the higher world of contemplation, but must be made to come back down into the cave and take part in the life and labors of the prisoners</a:t>
            </a:r>
          </a:p>
          <a:p>
            <a:endParaRPr lang="en-US" dirty="0"/>
          </a:p>
          <a:p>
            <a:endParaRPr lang="en-IN" dirty="0"/>
          </a:p>
        </p:txBody>
      </p:sp>
    </p:spTree>
    <p:extLst>
      <p:ext uri="{BB962C8B-B14F-4D97-AF65-F5344CB8AC3E}">
        <p14:creationId xmlns:p14="http://schemas.microsoft.com/office/powerpoint/2010/main" val="333948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1CA6-DFD1-4B8D-838F-83DC083201D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D97CAE-B44C-41C7-BAAE-DD96962539FF}"/>
              </a:ext>
            </a:extLst>
          </p:cNvPr>
          <p:cNvSpPr>
            <a:spLocks noGrp="1"/>
          </p:cNvSpPr>
          <p:nvPr>
            <p:ph idx="1"/>
          </p:nvPr>
        </p:nvSpPr>
        <p:spPr/>
        <p:txBody>
          <a:bodyPr/>
          <a:lstStyle/>
          <a:p>
            <a:r>
              <a:rPr lang="en-US" dirty="0"/>
              <a:t>…the philosopher is for Plato as much a political agent as a prophet, conducting the sight of the community up to the light of the sun of ideas…</a:t>
            </a:r>
          </a:p>
          <a:p>
            <a:r>
              <a:rPr lang="en-US" dirty="0"/>
              <a:t>In this rule of the one of justice over the many of freedom, Plato set his city  against what he saw as the ugly and inevitable consequences of democratic pluralism.</a:t>
            </a:r>
          </a:p>
          <a:p>
            <a:r>
              <a:rPr lang="en-US" dirty="0"/>
              <a:t>Revolutionary implications of the allegory of the cave and the hierarchy of knowledge illustrated in the doctrine of the divided line.</a:t>
            </a:r>
          </a:p>
          <a:p>
            <a:endParaRPr lang="en-IN" dirty="0"/>
          </a:p>
        </p:txBody>
      </p:sp>
    </p:spTree>
    <p:extLst>
      <p:ext uri="{BB962C8B-B14F-4D97-AF65-F5344CB8AC3E}">
        <p14:creationId xmlns:p14="http://schemas.microsoft.com/office/powerpoint/2010/main" val="326405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DB97-27F3-495B-B9CB-C71BE4729DEF}"/>
              </a:ext>
            </a:extLst>
          </p:cNvPr>
          <p:cNvSpPr>
            <a:spLocks noGrp="1"/>
          </p:cNvSpPr>
          <p:nvPr>
            <p:ph type="title"/>
          </p:nvPr>
        </p:nvSpPr>
        <p:spPr/>
        <p:txBody>
          <a:bodyPr/>
          <a:lstStyle/>
          <a:p>
            <a:pPr algn="ctr"/>
            <a:r>
              <a:rPr lang="en-US" dirty="0">
                <a:solidFill>
                  <a:srgbClr val="C00000"/>
                </a:solidFill>
              </a:rPr>
              <a:t>The Divided Line…</a:t>
            </a:r>
            <a:endParaRPr lang="en-IN" dirty="0">
              <a:solidFill>
                <a:srgbClr val="C00000"/>
              </a:solidFill>
            </a:endParaRPr>
          </a:p>
        </p:txBody>
      </p:sp>
      <p:graphicFrame>
        <p:nvGraphicFramePr>
          <p:cNvPr id="16" name="Table 15">
            <a:extLst>
              <a:ext uri="{FF2B5EF4-FFF2-40B4-BE49-F238E27FC236}">
                <a16:creationId xmlns:a16="http://schemas.microsoft.com/office/drawing/2014/main" id="{572CD2AC-3492-406E-89A8-4EE9E1204860}"/>
              </a:ext>
            </a:extLst>
          </p:cNvPr>
          <p:cNvGraphicFramePr>
            <a:graphicFrameLocks noGrp="1"/>
          </p:cNvGraphicFramePr>
          <p:nvPr>
            <p:extLst>
              <p:ext uri="{D42A27DB-BD31-4B8C-83A1-F6EECF244321}">
                <p14:modId xmlns:p14="http://schemas.microsoft.com/office/powerpoint/2010/main" val="4263839355"/>
              </p:ext>
            </p:extLst>
          </p:nvPr>
        </p:nvGraphicFramePr>
        <p:xfrm>
          <a:off x="970671" y="2068671"/>
          <a:ext cx="9889586" cy="4424204"/>
        </p:xfrm>
        <a:graphic>
          <a:graphicData uri="http://schemas.openxmlformats.org/drawingml/2006/table">
            <a:tbl>
              <a:tblPr>
                <a:tableStyleId>{5C22544A-7EE6-4342-B048-85BDC9FD1C3A}</a:tableStyleId>
              </a:tblPr>
              <a:tblGrid>
                <a:gridCol w="1659478">
                  <a:extLst>
                    <a:ext uri="{9D8B030D-6E8A-4147-A177-3AD203B41FA5}">
                      <a16:colId xmlns:a16="http://schemas.microsoft.com/office/drawing/2014/main" val="2607576628"/>
                    </a:ext>
                  </a:extLst>
                </a:gridCol>
                <a:gridCol w="1494953">
                  <a:extLst>
                    <a:ext uri="{9D8B030D-6E8A-4147-A177-3AD203B41FA5}">
                      <a16:colId xmlns:a16="http://schemas.microsoft.com/office/drawing/2014/main" val="1637073817"/>
                    </a:ext>
                  </a:extLst>
                </a:gridCol>
                <a:gridCol w="1811464">
                  <a:extLst>
                    <a:ext uri="{9D8B030D-6E8A-4147-A177-3AD203B41FA5}">
                      <a16:colId xmlns:a16="http://schemas.microsoft.com/office/drawing/2014/main" val="2961072277"/>
                    </a:ext>
                  </a:extLst>
                </a:gridCol>
                <a:gridCol w="2217040">
                  <a:extLst>
                    <a:ext uri="{9D8B030D-6E8A-4147-A177-3AD203B41FA5}">
                      <a16:colId xmlns:a16="http://schemas.microsoft.com/office/drawing/2014/main" val="1218357185"/>
                    </a:ext>
                  </a:extLst>
                </a:gridCol>
                <a:gridCol w="2706651">
                  <a:extLst>
                    <a:ext uri="{9D8B030D-6E8A-4147-A177-3AD203B41FA5}">
                      <a16:colId xmlns:a16="http://schemas.microsoft.com/office/drawing/2014/main" val="152944405"/>
                    </a:ext>
                  </a:extLst>
                </a:gridCol>
              </a:tblGrid>
              <a:tr h="1397294">
                <a:tc>
                  <a:txBody>
                    <a:bodyPr/>
                    <a:lstStyle/>
                    <a:p>
                      <a:pPr algn="l">
                        <a:lnSpc>
                          <a:spcPct val="107000"/>
                        </a:lnSpc>
                        <a:spcAft>
                          <a:spcPts val="800"/>
                        </a:spcAft>
                      </a:pPr>
                      <a:r>
                        <a:rPr lang="en-IN" sz="2000">
                          <a:effectLst/>
                        </a:rPr>
                        <a:t>Metaphysical Realm</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2">
                  <a:txBody>
                    <a:bodyPr/>
                    <a:lstStyle/>
                    <a:p>
                      <a:pPr algn="l">
                        <a:lnSpc>
                          <a:spcPct val="107000"/>
                        </a:lnSpc>
                        <a:spcAft>
                          <a:spcPts val="800"/>
                        </a:spcAft>
                      </a:pPr>
                      <a:r>
                        <a:rPr lang="en-IN" sz="2000">
                          <a:effectLst/>
                        </a:rPr>
                        <a:t>Visible Realm (opinion)</a:t>
                      </a:r>
                      <a:endParaRPr lang="en-IN" sz="1100">
                        <a:effectLst/>
                      </a:endParaRPr>
                    </a:p>
                    <a:p>
                      <a:pPr algn="l">
                        <a:lnSpc>
                          <a:spcPct val="107000"/>
                        </a:lnSpc>
                        <a:spcAft>
                          <a:spcPts val="800"/>
                        </a:spcAft>
                      </a:pPr>
                      <a:r>
                        <a:rPr lang="en-IN" sz="2000">
                          <a:effectLst/>
                        </a:rPr>
                        <a:t>The Cave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tc gridSpan="2">
                  <a:txBody>
                    <a:bodyPr/>
                    <a:lstStyle/>
                    <a:p>
                      <a:pPr algn="l">
                        <a:lnSpc>
                          <a:spcPct val="107000"/>
                        </a:lnSpc>
                        <a:spcAft>
                          <a:spcPts val="800"/>
                        </a:spcAft>
                      </a:pPr>
                      <a:r>
                        <a:rPr lang="en-IN" sz="2000" dirty="0">
                          <a:effectLst/>
                        </a:rPr>
                        <a:t>Invisible Realm (Knowledge)</a:t>
                      </a:r>
                      <a:endParaRPr lang="en-IN" sz="1100" dirty="0">
                        <a:effectLst/>
                      </a:endParaRPr>
                    </a:p>
                    <a:p>
                      <a:pPr algn="l">
                        <a:lnSpc>
                          <a:spcPct val="107000"/>
                        </a:lnSpc>
                        <a:spcAft>
                          <a:spcPts val="800"/>
                        </a:spcAft>
                      </a:pPr>
                      <a:r>
                        <a:rPr lang="en-IN" sz="2000" dirty="0">
                          <a:effectLst/>
                        </a:rPr>
                        <a:t>Outside the Cave</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992535857"/>
                  </a:ext>
                </a:extLst>
              </a:tr>
              <a:tr h="1821618">
                <a:tc>
                  <a:txBody>
                    <a:bodyPr/>
                    <a:lstStyle/>
                    <a:p>
                      <a:pPr algn="l">
                        <a:lnSpc>
                          <a:spcPct val="107000"/>
                        </a:lnSpc>
                        <a:spcAft>
                          <a:spcPts val="800"/>
                        </a:spcAft>
                      </a:pPr>
                      <a:r>
                        <a:rPr lang="en-IN" sz="2000">
                          <a:effectLst/>
                        </a:rPr>
                        <a:t>Mental State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dirty="0">
                          <a:effectLst/>
                        </a:rPr>
                        <a:t>Imagination</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Belief</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Thinking (Reasoning from the premises to the conclusion)</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Knowledge (grasp through dialectics)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692218198"/>
                  </a:ext>
                </a:extLst>
              </a:tr>
              <a:tr h="1205292">
                <a:tc>
                  <a:txBody>
                    <a:bodyPr/>
                    <a:lstStyle/>
                    <a:p>
                      <a:pPr algn="l">
                        <a:lnSpc>
                          <a:spcPct val="107000"/>
                        </a:lnSpc>
                        <a:spcAft>
                          <a:spcPts val="800"/>
                        </a:spcAft>
                      </a:pPr>
                      <a:r>
                        <a:rPr lang="en-IN" sz="2000">
                          <a:effectLst/>
                        </a:rPr>
                        <a:t>Object</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Images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Visible things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a:effectLst/>
                        </a:rPr>
                        <a:t>Mathematical objects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800"/>
                        </a:spcAft>
                      </a:pPr>
                      <a:r>
                        <a:rPr lang="en-IN" sz="2000" dirty="0">
                          <a:effectLst/>
                        </a:rPr>
                        <a:t>Forms</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28313559"/>
                  </a:ext>
                </a:extLst>
              </a:tr>
            </a:tbl>
          </a:graphicData>
        </a:graphic>
      </p:graphicFrame>
      <p:sp>
        <p:nvSpPr>
          <p:cNvPr id="17" name="Rectangle 6">
            <a:extLst>
              <a:ext uri="{FF2B5EF4-FFF2-40B4-BE49-F238E27FC236}">
                <a16:creationId xmlns:a16="http://schemas.microsoft.com/office/drawing/2014/main" id="{BE71C999-CA37-411B-B29F-147573376E52}"/>
              </a:ext>
            </a:extLst>
          </p:cNvPr>
          <p:cNvSpPr>
            <a:spLocks noChangeArrowheads="1"/>
          </p:cNvSpPr>
          <p:nvPr/>
        </p:nvSpPr>
        <p:spPr bwMode="auto">
          <a:xfrm>
            <a:off x="3205163" y="206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853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F301-E481-42E2-9F85-48EFEF9C0920}"/>
              </a:ext>
            </a:extLst>
          </p:cNvPr>
          <p:cNvSpPr>
            <a:spLocks noGrp="1"/>
          </p:cNvSpPr>
          <p:nvPr>
            <p:ph type="title"/>
          </p:nvPr>
        </p:nvSpPr>
        <p:spPr/>
        <p:txBody>
          <a:bodyPr/>
          <a:lstStyle/>
          <a:p>
            <a:r>
              <a:rPr lang="en-US" b="1" dirty="0">
                <a:solidFill>
                  <a:srgbClr val="FF0000"/>
                </a:solidFill>
              </a:rPr>
              <a:t>                          About Plato</a:t>
            </a:r>
            <a:endParaRPr lang="en-IN" b="1" dirty="0">
              <a:solidFill>
                <a:srgbClr val="FF0000"/>
              </a:solidFill>
            </a:endParaRPr>
          </a:p>
        </p:txBody>
      </p:sp>
      <p:sp>
        <p:nvSpPr>
          <p:cNvPr id="3" name="Content Placeholder 2">
            <a:extLst>
              <a:ext uri="{FF2B5EF4-FFF2-40B4-BE49-F238E27FC236}">
                <a16:creationId xmlns:a16="http://schemas.microsoft.com/office/drawing/2014/main" id="{9DF26B20-6FDB-4804-B87D-2A1DFB5EE046}"/>
              </a:ext>
            </a:extLst>
          </p:cNvPr>
          <p:cNvSpPr>
            <a:spLocks noGrp="1"/>
          </p:cNvSpPr>
          <p:nvPr>
            <p:ph idx="1"/>
          </p:nvPr>
        </p:nvSpPr>
        <p:spPr>
          <a:xfrm>
            <a:off x="838200" y="1825624"/>
            <a:ext cx="10515600" cy="4870597"/>
          </a:xfrm>
        </p:spPr>
        <p:txBody>
          <a:bodyPr>
            <a:normAutofit/>
          </a:bodyPr>
          <a:lstStyle/>
          <a:p>
            <a:endParaRPr lang="en-US" dirty="0"/>
          </a:p>
          <a:p>
            <a:r>
              <a:rPr lang="en-US" sz="3600" dirty="0"/>
              <a:t>427-347 BCE</a:t>
            </a:r>
          </a:p>
          <a:p>
            <a:r>
              <a:rPr lang="en-US" sz="3600" dirty="0"/>
              <a:t>Son of wealthy and influential Athenians</a:t>
            </a:r>
          </a:p>
          <a:p>
            <a:r>
              <a:rPr lang="en-US" sz="3600" dirty="0"/>
              <a:t>Student of Socrates &amp; </a:t>
            </a:r>
            <a:r>
              <a:rPr lang="en-IN" sz="3600" dirty="0"/>
              <a:t>s</a:t>
            </a:r>
            <a:r>
              <a:rPr lang="en-IN" sz="3600"/>
              <a:t>tudied </a:t>
            </a:r>
            <a:r>
              <a:rPr lang="en-IN" sz="3600" dirty="0"/>
              <a:t>with Socrates</a:t>
            </a:r>
          </a:p>
          <a:p>
            <a:r>
              <a:rPr lang="en-US" sz="3600" dirty="0"/>
              <a:t>M</a:t>
            </a:r>
            <a:r>
              <a:rPr lang="en-IN" sz="3600" dirty="0"/>
              <a:t>ost of his writings are dialogues with Socrates</a:t>
            </a:r>
          </a:p>
          <a:p>
            <a:r>
              <a:rPr lang="en-US" sz="3600" dirty="0"/>
              <a:t>In 386 BCE, founded his own school of philosophy, the ‘Academy’</a:t>
            </a:r>
          </a:p>
          <a:p>
            <a:r>
              <a:rPr lang="en-US" sz="3600" dirty="0"/>
              <a:t>Aristotle was a student at his ‘Academy’ in Athens</a:t>
            </a:r>
          </a:p>
          <a:p>
            <a:endParaRPr lang="en-IN" b="1" dirty="0"/>
          </a:p>
        </p:txBody>
      </p:sp>
    </p:spTree>
    <p:extLst>
      <p:ext uri="{BB962C8B-B14F-4D97-AF65-F5344CB8AC3E}">
        <p14:creationId xmlns:p14="http://schemas.microsoft.com/office/powerpoint/2010/main" val="364154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A3EB-E9EF-47C7-ACA8-C64081F0AFB7}"/>
              </a:ext>
            </a:extLst>
          </p:cNvPr>
          <p:cNvSpPr>
            <a:spLocks noGrp="1"/>
          </p:cNvSpPr>
          <p:nvPr>
            <p:ph type="title"/>
          </p:nvPr>
        </p:nvSpPr>
        <p:spPr/>
        <p:txBody>
          <a:bodyPr/>
          <a:lstStyle/>
          <a:p>
            <a:r>
              <a:rPr lang="en-US" dirty="0"/>
              <a:t>               </a:t>
            </a:r>
            <a:r>
              <a:rPr lang="en-US" dirty="0">
                <a:solidFill>
                  <a:srgbClr val="C00000"/>
                </a:solidFill>
              </a:rPr>
              <a:t>Example of a Triangle</a:t>
            </a:r>
            <a:endParaRPr lang="en-IN" dirty="0">
              <a:solidFill>
                <a:srgbClr val="C00000"/>
              </a:solidFill>
            </a:endParaRPr>
          </a:p>
        </p:txBody>
      </p:sp>
      <p:sp>
        <p:nvSpPr>
          <p:cNvPr id="3" name="Content Placeholder 2">
            <a:extLst>
              <a:ext uri="{FF2B5EF4-FFF2-40B4-BE49-F238E27FC236}">
                <a16:creationId xmlns:a16="http://schemas.microsoft.com/office/drawing/2014/main" id="{1BB36C9C-869E-42A4-9BBB-85F1CEBFC7EC}"/>
              </a:ext>
            </a:extLst>
          </p:cNvPr>
          <p:cNvSpPr>
            <a:spLocks noGrp="1"/>
          </p:cNvSpPr>
          <p:nvPr>
            <p:ph idx="1"/>
          </p:nvPr>
        </p:nvSpPr>
        <p:spPr/>
        <p:txBody>
          <a:bodyPr>
            <a:normAutofit/>
          </a:bodyPr>
          <a:lstStyle/>
          <a:p>
            <a:pPr marL="0" indent="0">
              <a:buNone/>
            </a:pPr>
            <a:r>
              <a:rPr lang="en-US" dirty="0"/>
              <a:t>• </a:t>
            </a:r>
            <a:r>
              <a:rPr lang="en-US" dirty="0">
                <a:solidFill>
                  <a:srgbClr val="C00000"/>
                </a:solidFill>
              </a:rPr>
              <a:t>Image</a:t>
            </a:r>
            <a:r>
              <a:rPr lang="en-US" dirty="0"/>
              <a:t>: An equilateral triangle that is part of a painting of a real building that has a triangle as part of its cornice. </a:t>
            </a:r>
          </a:p>
          <a:p>
            <a:pPr marL="0" indent="0">
              <a:buNone/>
            </a:pPr>
            <a:r>
              <a:rPr lang="en-US" dirty="0"/>
              <a:t>• </a:t>
            </a:r>
            <a:r>
              <a:rPr lang="en-US" dirty="0">
                <a:solidFill>
                  <a:srgbClr val="C00000"/>
                </a:solidFill>
              </a:rPr>
              <a:t>Visible thing</a:t>
            </a:r>
            <a:r>
              <a:rPr lang="en-US" dirty="0"/>
              <a:t>: The particular equilateral triangle as part of the cornice of the building. </a:t>
            </a:r>
          </a:p>
          <a:p>
            <a:pPr marL="0" indent="0">
              <a:buNone/>
            </a:pPr>
            <a:r>
              <a:rPr lang="en-US" dirty="0"/>
              <a:t>• </a:t>
            </a:r>
            <a:r>
              <a:rPr lang="en-US" dirty="0">
                <a:solidFill>
                  <a:srgbClr val="C00000"/>
                </a:solidFill>
              </a:rPr>
              <a:t>Lower form</a:t>
            </a:r>
            <a:r>
              <a:rPr lang="en-US" dirty="0"/>
              <a:t>: Definition of the type of triangle it is, equilateral, a plane figure where all three sides and angles have the same length. </a:t>
            </a:r>
          </a:p>
          <a:p>
            <a:pPr marL="0" indent="0">
              <a:buNone/>
            </a:pPr>
            <a:r>
              <a:rPr lang="en-US" dirty="0"/>
              <a:t>• </a:t>
            </a:r>
            <a:r>
              <a:rPr lang="en-US" dirty="0">
                <a:solidFill>
                  <a:srgbClr val="C00000"/>
                </a:solidFill>
              </a:rPr>
              <a:t>Higher form</a:t>
            </a:r>
            <a:r>
              <a:rPr lang="en-US" dirty="0"/>
              <a:t>: The definition of a triangle in general, a plane figure with three angles and three sides. This gives the Form for all types and particular triangles, including the equilateral triangle.</a:t>
            </a:r>
            <a:endParaRPr lang="en-IN" dirty="0"/>
          </a:p>
        </p:txBody>
      </p:sp>
    </p:spTree>
    <p:extLst>
      <p:ext uri="{BB962C8B-B14F-4D97-AF65-F5344CB8AC3E}">
        <p14:creationId xmlns:p14="http://schemas.microsoft.com/office/powerpoint/2010/main" val="91767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B81C-D46B-4DAE-BE65-C8342E8E0FC1}"/>
              </a:ext>
            </a:extLst>
          </p:cNvPr>
          <p:cNvSpPr>
            <a:spLocks noGrp="1"/>
          </p:cNvSpPr>
          <p:nvPr>
            <p:ph type="title"/>
          </p:nvPr>
        </p:nvSpPr>
        <p:spPr/>
        <p:txBody>
          <a:bodyPr/>
          <a:lstStyle/>
          <a:p>
            <a:pPr algn="ctr"/>
            <a:r>
              <a:rPr lang="en-US" dirty="0">
                <a:solidFill>
                  <a:srgbClr val="C00000"/>
                </a:solidFill>
              </a:rPr>
              <a:t>How to Explain?</a:t>
            </a:r>
            <a:endParaRPr lang="en-IN" dirty="0">
              <a:solidFill>
                <a:srgbClr val="C00000"/>
              </a:solidFill>
            </a:endParaRPr>
          </a:p>
        </p:txBody>
      </p:sp>
      <p:sp>
        <p:nvSpPr>
          <p:cNvPr id="3" name="Content Placeholder 2">
            <a:extLst>
              <a:ext uri="{FF2B5EF4-FFF2-40B4-BE49-F238E27FC236}">
                <a16:creationId xmlns:a16="http://schemas.microsoft.com/office/drawing/2014/main" id="{FB92BFD6-518A-49AC-BA6F-80CBDB624C1F}"/>
              </a:ext>
            </a:extLst>
          </p:cNvPr>
          <p:cNvSpPr>
            <a:spLocks noGrp="1"/>
          </p:cNvSpPr>
          <p:nvPr>
            <p:ph idx="1"/>
          </p:nvPr>
        </p:nvSpPr>
        <p:spPr/>
        <p:txBody>
          <a:bodyPr/>
          <a:lstStyle/>
          <a:p>
            <a:pPr marL="0" indent="0">
              <a:buNone/>
            </a:pPr>
            <a:r>
              <a:rPr lang="en-US" dirty="0"/>
              <a:t>• The image – visible.</a:t>
            </a:r>
          </a:p>
          <a:p>
            <a:pPr marL="0" indent="0">
              <a:buNone/>
            </a:pPr>
            <a:endParaRPr lang="en-US" dirty="0"/>
          </a:p>
          <a:p>
            <a:pPr marL="0" indent="0">
              <a:buNone/>
            </a:pPr>
            <a:r>
              <a:rPr lang="en-US" dirty="0"/>
              <a:t>• knowing its form. </a:t>
            </a:r>
          </a:p>
          <a:p>
            <a:pPr marL="0" indent="0">
              <a:buNone/>
            </a:pPr>
            <a:endParaRPr lang="en-US" dirty="0"/>
          </a:p>
          <a:p>
            <a:pPr marL="0" indent="0">
              <a:buNone/>
            </a:pPr>
            <a:r>
              <a:rPr lang="en-US" dirty="0"/>
              <a:t>• To know the form from particular kind.</a:t>
            </a:r>
          </a:p>
          <a:p>
            <a:pPr marL="0" indent="0">
              <a:buNone/>
            </a:pPr>
            <a:endParaRPr lang="en-US" dirty="0"/>
          </a:p>
          <a:p>
            <a:pPr marL="0" indent="0">
              <a:buNone/>
            </a:pPr>
            <a:r>
              <a:rPr lang="en-US" dirty="0"/>
              <a:t>• The form is more general, universal and abstract.</a:t>
            </a:r>
            <a:endParaRPr lang="en-IN" dirty="0"/>
          </a:p>
        </p:txBody>
      </p:sp>
    </p:spTree>
    <p:extLst>
      <p:ext uri="{BB962C8B-B14F-4D97-AF65-F5344CB8AC3E}">
        <p14:creationId xmlns:p14="http://schemas.microsoft.com/office/powerpoint/2010/main" val="3140814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F646-76F7-45CA-A6E9-D076D2C1AA6F}"/>
              </a:ext>
            </a:extLst>
          </p:cNvPr>
          <p:cNvSpPr>
            <a:spLocks noGrp="1"/>
          </p:cNvSpPr>
          <p:nvPr>
            <p:ph type="title"/>
          </p:nvPr>
        </p:nvSpPr>
        <p:spPr>
          <a:xfrm>
            <a:off x="838200" y="365125"/>
            <a:ext cx="10515600" cy="6492875"/>
          </a:xfrm>
        </p:spPr>
        <p:txBody>
          <a:bodyPr>
            <a:normAutofit/>
          </a:bodyPr>
          <a:lstStyle/>
          <a:p>
            <a:pPr algn="ctr"/>
            <a:r>
              <a:rPr lang="en-US" sz="6600" b="1" dirty="0">
                <a:solidFill>
                  <a:srgbClr val="7030A0"/>
                </a:solidFill>
              </a:rPr>
              <a:t>Theory of Ideas or Forms</a:t>
            </a:r>
            <a:endParaRPr lang="en-IN" sz="6600" b="1" dirty="0">
              <a:solidFill>
                <a:srgbClr val="7030A0"/>
              </a:solidFill>
            </a:endParaRPr>
          </a:p>
        </p:txBody>
      </p:sp>
    </p:spTree>
    <p:extLst>
      <p:ext uri="{BB962C8B-B14F-4D97-AF65-F5344CB8AC3E}">
        <p14:creationId xmlns:p14="http://schemas.microsoft.com/office/powerpoint/2010/main" val="191099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274C-9F90-4776-9670-2CDC0C6BA20B}"/>
              </a:ext>
            </a:extLst>
          </p:cNvPr>
          <p:cNvSpPr>
            <a:spLocks noGrp="1"/>
          </p:cNvSpPr>
          <p:nvPr>
            <p:ph type="title"/>
          </p:nvPr>
        </p:nvSpPr>
        <p:spPr/>
        <p:txBody>
          <a:bodyPr/>
          <a:lstStyle/>
          <a:p>
            <a:pPr algn="ctr"/>
            <a:r>
              <a:rPr lang="en-US" b="1" dirty="0">
                <a:solidFill>
                  <a:schemeClr val="accent6">
                    <a:lumMod val="50000"/>
                  </a:schemeClr>
                </a:solidFill>
              </a:rPr>
              <a:t>Theory of Forms or Ideas</a:t>
            </a:r>
            <a:endParaRPr lang="en-IN" b="1" dirty="0">
              <a:solidFill>
                <a:schemeClr val="accent6">
                  <a:lumMod val="50000"/>
                </a:schemeClr>
              </a:solidFill>
            </a:endParaRPr>
          </a:p>
        </p:txBody>
      </p:sp>
      <p:sp>
        <p:nvSpPr>
          <p:cNvPr id="3" name="Content Placeholder 2">
            <a:extLst>
              <a:ext uri="{FF2B5EF4-FFF2-40B4-BE49-F238E27FC236}">
                <a16:creationId xmlns:a16="http://schemas.microsoft.com/office/drawing/2014/main" id="{CF2D67C8-9867-41AA-A99C-6256AB16FA72}"/>
              </a:ext>
            </a:extLst>
          </p:cNvPr>
          <p:cNvSpPr>
            <a:spLocks noGrp="1"/>
          </p:cNvSpPr>
          <p:nvPr>
            <p:ph idx="1"/>
          </p:nvPr>
        </p:nvSpPr>
        <p:spPr>
          <a:xfrm>
            <a:off x="506437" y="1825624"/>
            <a:ext cx="11366695" cy="5032375"/>
          </a:xfrm>
        </p:spPr>
        <p:txBody>
          <a:bodyPr>
            <a:normAutofit/>
          </a:bodyPr>
          <a:lstStyle/>
          <a:p>
            <a:pPr>
              <a:buFont typeface="Wingdings" panose="05000000000000000000" pitchFamily="2" charset="2"/>
              <a:buChar char="Ø"/>
            </a:pPr>
            <a:r>
              <a:rPr lang="en-US" dirty="0"/>
              <a:t> The theory is taken up in Book X of </a:t>
            </a:r>
            <a:r>
              <a:rPr lang="en-US" i="1" dirty="0"/>
              <a:t>The Republic</a:t>
            </a:r>
            <a:r>
              <a:rPr lang="en-US" dirty="0"/>
              <a:t>, is discussed in the </a:t>
            </a:r>
            <a:r>
              <a:rPr lang="en-US" i="1" dirty="0"/>
              <a:t>Phaedo</a:t>
            </a:r>
            <a:r>
              <a:rPr lang="en-US" dirty="0"/>
              <a:t>, taken apart in the </a:t>
            </a:r>
            <a:r>
              <a:rPr lang="en-US" i="1" dirty="0"/>
              <a:t>Parmenides</a:t>
            </a:r>
            <a:r>
              <a:rPr lang="en-US" dirty="0"/>
              <a:t>, and revisited in two later dialogues, the </a:t>
            </a:r>
            <a:r>
              <a:rPr lang="en-US" i="1" dirty="0"/>
              <a:t>Timaeus</a:t>
            </a:r>
            <a:r>
              <a:rPr lang="en-US" dirty="0"/>
              <a:t> and </a:t>
            </a:r>
            <a:r>
              <a:rPr lang="en-US" i="1" dirty="0"/>
              <a:t>Laws</a:t>
            </a:r>
            <a:r>
              <a:rPr lang="en-US" dirty="0"/>
              <a:t>.</a:t>
            </a:r>
          </a:p>
          <a:p>
            <a:pPr>
              <a:buFont typeface="Wingdings" panose="05000000000000000000" pitchFamily="2" charset="2"/>
              <a:buChar char="Ø"/>
            </a:pPr>
            <a:r>
              <a:rPr lang="en-US" dirty="0"/>
              <a:t>What is Forms/Ideas?</a:t>
            </a:r>
          </a:p>
          <a:p>
            <a:r>
              <a:rPr lang="en-US" dirty="0"/>
              <a:t>The theory of forms or theory of ideas is a philosophical theory, or world view, that the physical world is not as real or true as absolute unchanging ideas.</a:t>
            </a:r>
          </a:p>
          <a:p>
            <a:r>
              <a:rPr lang="en-US" dirty="0"/>
              <a:t>Plato's theory of Forms or theory of Ideas asserts that non-material abstract forms (or ideas), and not the material world of change known to us through sensation, possess the highest and most fundamental kind of reality.</a:t>
            </a:r>
          </a:p>
          <a:p>
            <a:pPr>
              <a:buFont typeface="Wingdings" panose="05000000000000000000" pitchFamily="2" charset="2"/>
              <a:buChar char="Ø"/>
            </a:pPr>
            <a:r>
              <a:rPr lang="en-US" dirty="0">
                <a:solidFill>
                  <a:srgbClr val="FF0000"/>
                </a:solidFill>
              </a:rPr>
              <a:t>What is truly real?</a:t>
            </a:r>
          </a:p>
          <a:p>
            <a:endParaRPr lang="en-US" dirty="0"/>
          </a:p>
          <a:p>
            <a:endParaRPr lang="en-IN" dirty="0"/>
          </a:p>
        </p:txBody>
      </p:sp>
    </p:spTree>
    <p:extLst>
      <p:ext uri="{BB962C8B-B14F-4D97-AF65-F5344CB8AC3E}">
        <p14:creationId xmlns:p14="http://schemas.microsoft.com/office/powerpoint/2010/main" val="12768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0C2D7-74F6-48B9-A8F5-C9583276588F}"/>
              </a:ext>
            </a:extLst>
          </p:cNvPr>
          <p:cNvSpPr>
            <a:spLocks noGrp="1"/>
          </p:cNvSpPr>
          <p:nvPr>
            <p:ph idx="1"/>
          </p:nvPr>
        </p:nvSpPr>
        <p:spPr>
          <a:xfrm>
            <a:off x="168811" y="112542"/>
            <a:ext cx="11859065" cy="6611815"/>
          </a:xfrm>
        </p:spPr>
        <p:txBody>
          <a:bodyPr>
            <a:normAutofit/>
          </a:bodyPr>
          <a:lstStyle/>
          <a:p>
            <a:pPr>
              <a:defRPr/>
            </a:pPr>
            <a:r>
              <a:rPr lang="en-US" sz="3600" dirty="0"/>
              <a:t>Plato –states that everything that is intelligible (universal) has an essential form…meaning, anything intelligible will have an essential quality that renders it intelligible or universal…</a:t>
            </a:r>
          </a:p>
          <a:p>
            <a:pPr>
              <a:defRPr/>
            </a:pPr>
            <a:r>
              <a:rPr lang="en-US" sz="3600" dirty="0"/>
              <a:t>Therefore, to accept the principle “Each being is WHAT it is” is to say that each being (intelligible/universal) thing is in its essential form…</a:t>
            </a:r>
          </a:p>
          <a:p>
            <a:pPr>
              <a:defRPr/>
            </a:pPr>
            <a:r>
              <a:rPr lang="en-US" sz="3600" dirty="0"/>
              <a:t>The WHAT of a thing bears upon the </a:t>
            </a:r>
            <a:r>
              <a:rPr lang="en-US" sz="3600" i="1" dirty="0"/>
              <a:t>quality</a:t>
            </a:r>
            <a:r>
              <a:rPr lang="en-US" sz="3600" dirty="0"/>
              <a:t> of a thing…its </a:t>
            </a:r>
            <a:r>
              <a:rPr lang="en-US" sz="3600" i="1" dirty="0"/>
              <a:t>kind</a:t>
            </a:r>
            <a:r>
              <a:rPr lang="en-US" sz="3600" dirty="0"/>
              <a:t>, </a:t>
            </a:r>
            <a:r>
              <a:rPr lang="en-US" sz="3600" i="1" dirty="0"/>
              <a:t>type</a:t>
            </a:r>
            <a:r>
              <a:rPr lang="en-US" sz="3600" dirty="0"/>
              <a:t>, </a:t>
            </a:r>
            <a:r>
              <a:rPr lang="en-US" sz="3600" i="1" dirty="0"/>
              <a:t>nature…its</a:t>
            </a:r>
            <a:r>
              <a:rPr lang="en-US" sz="3600" dirty="0"/>
              <a:t> essence or essential form…</a:t>
            </a:r>
          </a:p>
          <a:p>
            <a:pPr>
              <a:defRPr/>
            </a:pPr>
            <a:r>
              <a:rPr lang="en-US" sz="3600" dirty="0"/>
              <a:t>Plato employed 4 concepts to help</a:t>
            </a:r>
          </a:p>
          <a:p>
            <a:pPr>
              <a:buNone/>
              <a:defRPr/>
            </a:pPr>
            <a:r>
              <a:rPr lang="en-US" sz="3600" dirty="0"/>
              <a:t>identify a “things” essential quality…</a:t>
            </a:r>
          </a:p>
          <a:p>
            <a:endParaRPr lang="en-IN" dirty="0"/>
          </a:p>
        </p:txBody>
      </p:sp>
      <p:pic>
        <p:nvPicPr>
          <p:cNvPr id="4" name="Picture 4" descr="Plato_7">
            <a:extLst>
              <a:ext uri="{FF2B5EF4-FFF2-40B4-BE49-F238E27FC236}">
                <a16:creationId xmlns:a16="http://schemas.microsoft.com/office/drawing/2014/main" id="{1422CAB1-006B-4393-9CF1-6C970E6FD8C9}"/>
              </a:ext>
            </a:extLst>
          </p:cNvPr>
          <p:cNvPicPr>
            <a:picLocks noChangeAspect="1" noChangeArrowheads="1"/>
          </p:cNvPicPr>
          <p:nvPr/>
        </p:nvPicPr>
        <p:blipFill>
          <a:blip r:embed="rId2"/>
          <a:srcRect/>
          <a:stretch>
            <a:fillRect/>
          </a:stretch>
        </p:blipFill>
        <p:spPr>
          <a:xfrm>
            <a:off x="8740482" y="3924641"/>
            <a:ext cx="1800225" cy="2311400"/>
          </a:xfrm>
          <a:prstGeom prst="rect">
            <a:avLst/>
          </a:prstGeom>
          <a:noFill/>
        </p:spPr>
      </p:pic>
    </p:spTree>
    <p:extLst>
      <p:ext uri="{BB962C8B-B14F-4D97-AF65-F5344CB8AC3E}">
        <p14:creationId xmlns:p14="http://schemas.microsoft.com/office/powerpoint/2010/main" val="414627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B538-E392-4EA5-ACA7-E54AA6493C94}"/>
              </a:ext>
            </a:extLst>
          </p:cNvPr>
          <p:cNvSpPr>
            <a:spLocks noGrp="1"/>
          </p:cNvSpPr>
          <p:nvPr>
            <p:ph type="title"/>
          </p:nvPr>
        </p:nvSpPr>
        <p:spPr/>
        <p:txBody>
          <a:bodyPr/>
          <a:lstStyle/>
          <a:p>
            <a:pPr algn="ctr"/>
            <a:r>
              <a:rPr lang="en-US" b="1" dirty="0"/>
              <a:t>Universal Qualities</a:t>
            </a:r>
            <a:endParaRPr lang="en-IN" b="1" dirty="0"/>
          </a:p>
        </p:txBody>
      </p:sp>
      <p:sp>
        <p:nvSpPr>
          <p:cNvPr id="3" name="Content Placeholder 2">
            <a:extLst>
              <a:ext uri="{FF2B5EF4-FFF2-40B4-BE49-F238E27FC236}">
                <a16:creationId xmlns:a16="http://schemas.microsoft.com/office/drawing/2014/main" id="{D44E2A5A-4B25-4E52-9E14-5D54278D1882}"/>
              </a:ext>
            </a:extLst>
          </p:cNvPr>
          <p:cNvSpPr>
            <a:spLocks noGrp="1"/>
          </p:cNvSpPr>
          <p:nvPr>
            <p:ph idx="1"/>
          </p:nvPr>
        </p:nvSpPr>
        <p:spPr/>
        <p:txBody>
          <a:bodyPr/>
          <a:lstStyle/>
          <a:p>
            <a:pPr>
              <a:buFont typeface="Wingdings" pitchFamily="2" charset="2"/>
              <a:buChar char="Ø"/>
            </a:pPr>
            <a:r>
              <a:rPr lang="en-US" dirty="0"/>
              <a:t>The 4 terms to help explain a “things” essential </a:t>
            </a:r>
            <a:r>
              <a:rPr lang="en-US" i="1" dirty="0"/>
              <a:t>quality</a:t>
            </a:r>
            <a:r>
              <a:rPr lang="en-US" dirty="0"/>
              <a:t>…</a:t>
            </a:r>
          </a:p>
          <a:p>
            <a:pPr>
              <a:defRPr/>
            </a:pPr>
            <a:r>
              <a:rPr lang="en-US" b="1" dirty="0">
                <a:solidFill>
                  <a:srgbClr val="336699"/>
                </a:solidFill>
              </a:rPr>
              <a:t>Eidos</a:t>
            </a:r>
            <a:r>
              <a:rPr lang="en-US" dirty="0"/>
              <a:t>: a things common idea or form.</a:t>
            </a:r>
          </a:p>
          <a:p>
            <a:pPr>
              <a:defRPr/>
            </a:pPr>
            <a:r>
              <a:rPr lang="en-US" b="1" dirty="0">
                <a:solidFill>
                  <a:srgbClr val="006600"/>
                </a:solidFill>
              </a:rPr>
              <a:t>Genos</a:t>
            </a:r>
            <a:r>
              <a:rPr lang="en-US" dirty="0"/>
              <a:t>: kind or type, as in “the kind or type of thing it is”.</a:t>
            </a:r>
          </a:p>
          <a:p>
            <a:pPr>
              <a:defRPr/>
            </a:pPr>
            <a:r>
              <a:rPr lang="en-US" b="1" dirty="0" err="1">
                <a:solidFill>
                  <a:srgbClr val="800000"/>
                </a:solidFill>
              </a:rPr>
              <a:t>Physis</a:t>
            </a:r>
            <a:r>
              <a:rPr lang="en-US" dirty="0"/>
              <a:t>: a things nature or its natural state/qualities. </a:t>
            </a:r>
          </a:p>
          <a:p>
            <a:pPr>
              <a:defRPr/>
            </a:pPr>
            <a:r>
              <a:rPr lang="en-US" b="1" dirty="0" err="1">
                <a:solidFill>
                  <a:srgbClr val="9900CC"/>
                </a:solidFill>
              </a:rPr>
              <a:t>Ousia</a:t>
            </a:r>
            <a:r>
              <a:rPr lang="en-US" dirty="0"/>
              <a:t>: a things essence or being…what is it essentially – its force of necessity.</a:t>
            </a:r>
          </a:p>
          <a:p>
            <a:pPr marL="0" indent="0">
              <a:buNone/>
              <a:defRPr/>
            </a:pPr>
            <a:endParaRPr lang="en-US" dirty="0"/>
          </a:p>
          <a:p>
            <a:pPr>
              <a:buFont typeface="Wingdings" panose="05000000000000000000" pitchFamily="2" charset="2"/>
              <a:buChar char="Ø"/>
              <a:defRPr/>
            </a:pPr>
            <a:r>
              <a:rPr lang="en-CA" dirty="0"/>
              <a:t>Ideas: Particular and Universal</a:t>
            </a:r>
          </a:p>
          <a:p>
            <a:endParaRPr lang="en-IN" dirty="0"/>
          </a:p>
        </p:txBody>
      </p:sp>
    </p:spTree>
    <p:extLst>
      <p:ext uri="{BB962C8B-B14F-4D97-AF65-F5344CB8AC3E}">
        <p14:creationId xmlns:p14="http://schemas.microsoft.com/office/powerpoint/2010/main" val="9159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42CC-3E4C-473D-8566-A0B3B26DDE22}"/>
              </a:ext>
            </a:extLst>
          </p:cNvPr>
          <p:cNvSpPr>
            <a:spLocks noGrp="1"/>
          </p:cNvSpPr>
          <p:nvPr>
            <p:ph type="title"/>
          </p:nvPr>
        </p:nvSpPr>
        <p:spPr/>
        <p:txBody>
          <a:bodyPr/>
          <a:lstStyle/>
          <a:p>
            <a:pPr algn="ctr"/>
            <a:r>
              <a:rPr lang="en-US" dirty="0">
                <a:solidFill>
                  <a:srgbClr val="FF0000"/>
                </a:solidFill>
              </a:rPr>
              <a:t>Arguments</a:t>
            </a:r>
            <a:endParaRPr lang="en-IN" dirty="0">
              <a:solidFill>
                <a:srgbClr val="FF0000"/>
              </a:solidFill>
            </a:endParaRPr>
          </a:p>
        </p:txBody>
      </p:sp>
      <p:sp>
        <p:nvSpPr>
          <p:cNvPr id="3" name="Content Placeholder 2">
            <a:extLst>
              <a:ext uri="{FF2B5EF4-FFF2-40B4-BE49-F238E27FC236}">
                <a16:creationId xmlns:a16="http://schemas.microsoft.com/office/drawing/2014/main" id="{3AD954FF-177A-4379-9C28-87A3B19491F1}"/>
              </a:ext>
            </a:extLst>
          </p:cNvPr>
          <p:cNvSpPr>
            <a:spLocks noGrp="1"/>
          </p:cNvSpPr>
          <p:nvPr>
            <p:ph idx="1"/>
          </p:nvPr>
        </p:nvSpPr>
        <p:spPr/>
        <p:txBody>
          <a:bodyPr/>
          <a:lstStyle/>
          <a:p>
            <a:r>
              <a:rPr lang="en-US" dirty="0"/>
              <a:t>Perception: Blueness, </a:t>
            </a:r>
            <a:r>
              <a:rPr lang="en-US" dirty="0" err="1"/>
              <a:t>Treeness</a:t>
            </a:r>
            <a:r>
              <a:rPr lang="en-US" dirty="0"/>
              <a:t>, etc.</a:t>
            </a:r>
          </a:p>
          <a:p>
            <a:endParaRPr lang="en-US" dirty="0"/>
          </a:p>
          <a:p>
            <a:r>
              <a:rPr lang="en-US" dirty="0"/>
              <a:t>Perfection</a:t>
            </a:r>
            <a:endParaRPr lang="en-IN" dirty="0"/>
          </a:p>
        </p:txBody>
      </p:sp>
    </p:spTree>
    <p:extLst>
      <p:ext uri="{BB962C8B-B14F-4D97-AF65-F5344CB8AC3E}">
        <p14:creationId xmlns:p14="http://schemas.microsoft.com/office/powerpoint/2010/main" val="191920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D32135-91C0-46A1-97DA-CB530D132225}"/>
              </a:ext>
            </a:extLst>
          </p:cNvPr>
          <p:cNvSpPr txBox="1">
            <a:spLocks/>
          </p:cNvSpPr>
          <p:nvPr/>
        </p:nvSpPr>
        <p:spPr>
          <a:xfrm>
            <a:off x="304800" y="274638"/>
            <a:ext cx="8382000" cy="6397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b="1" dirty="0"/>
              <a:t>The problem of the One and the Many</a:t>
            </a:r>
          </a:p>
        </p:txBody>
      </p:sp>
      <p:sp>
        <p:nvSpPr>
          <p:cNvPr id="5" name="Content Placeholder 2">
            <a:extLst>
              <a:ext uri="{FF2B5EF4-FFF2-40B4-BE49-F238E27FC236}">
                <a16:creationId xmlns:a16="http://schemas.microsoft.com/office/drawing/2014/main" id="{A9DF02F8-86CE-445E-9039-FD89FB2321BC}"/>
              </a:ext>
            </a:extLst>
          </p:cNvPr>
          <p:cNvSpPr txBox="1">
            <a:spLocks/>
          </p:cNvSpPr>
          <p:nvPr/>
        </p:nvSpPr>
        <p:spPr>
          <a:xfrm>
            <a:off x="152400" y="1066800"/>
            <a:ext cx="11748868" cy="563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many human beings in this classroom, but they are all human.</a:t>
            </a:r>
          </a:p>
          <a:p>
            <a:r>
              <a:rPr lang="en-US" dirty="0"/>
              <a:t>What makes us different?</a:t>
            </a:r>
          </a:p>
          <a:p>
            <a:r>
              <a:rPr lang="en-US" dirty="0"/>
              <a:t>What makes us similar?</a:t>
            </a:r>
          </a:p>
        </p:txBody>
      </p:sp>
      <p:pic>
        <p:nvPicPr>
          <p:cNvPr id="6" name="Picture 4">
            <a:extLst>
              <a:ext uri="{FF2B5EF4-FFF2-40B4-BE49-F238E27FC236}">
                <a16:creationId xmlns:a16="http://schemas.microsoft.com/office/drawing/2014/main" id="{4BB58F81-AFD9-4A31-8AF8-05E85028993B}"/>
              </a:ext>
            </a:extLst>
          </p:cNvPr>
          <p:cNvPicPr>
            <a:picLocks noChangeAspect="1" noChangeArrowheads="1"/>
          </p:cNvPicPr>
          <p:nvPr/>
        </p:nvPicPr>
        <p:blipFill>
          <a:blip r:embed="rId2"/>
          <a:srcRect/>
          <a:stretch>
            <a:fillRect/>
          </a:stretch>
        </p:blipFill>
        <p:spPr bwMode="auto">
          <a:xfrm>
            <a:off x="4771293" y="3139440"/>
            <a:ext cx="2857500" cy="2857500"/>
          </a:xfrm>
          <a:prstGeom prst="rect">
            <a:avLst/>
          </a:prstGeom>
          <a:noFill/>
          <a:ln w="9525">
            <a:noFill/>
            <a:miter lim="800000"/>
            <a:headEnd/>
            <a:tailEnd/>
          </a:ln>
        </p:spPr>
      </p:pic>
    </p:spTree>
    <p:extLst>
      <p:ext uri="{BB962C8B-B14F-4D97-AF65-F5344CB8AC3E}">
        <p14:creationId xmlns:p14="http://schemas.microsoft.com/office/powerpoint/2010/main" val="70151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D155979-6D4C-4223-9E99-8BBE620AA854}"/>
              </a:ext>
            </a:extLst>
          </p:cNvPr>
          <p:cNvSpPr txBox="1">
            <a:spLocks/>
          </p:cNvSpPr>
          <p:nvPr/>
        </p:nvSpPr>
        <p:spPr>
          <a:xfrm>
            <a:off x="457200" y="228600"/>
            <a:ext cx="11148646" cy="5897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There are many particular trees, I.e., oak, maple, palm, apple, orange, etc., and they all look different.  And yet they all have one quality in common: each one is still a tree!</a:t>
            </a:r>
            <a:endParaRPr lang="en-CA" dirty="0"/>
          </a:p>
          <a:p>
            <a:endParaRPr lang="en-US" dirty="0"/>
          </a:p>
        </p:txBody>
      </p:sp>
      <p:pic>
        <p:nvPicPr>
          <p:cNvPr id="5" name="Picture 4">
            <a:extLst>
              <a:ext uri="{FF2B5EF4-FFF2-40B4-BE49-F238E27FC236}">
                <a16:creationId xmlns:a16="http://schemas.microsoft.com/office/drawing/2014/main" id="{9546F833-E4A9-4347-A3B7-DA38F0565058}"/>
              </a:ext>
            </a:extLst>
          </p:cNvPr>
          <p:cNvPicPr>
            <a:picLocks noChangeAspect="1" noChangeArrowheads="1"/>
          </p:cNvPicPr>
          <p:nvPr/>
        </p:nvPicPr>
        <p:blipFill>
          <a:blip r:embed="rId2"/>
          <a:srcRect/>
          <a:stretch>
            <a:fillRect/>
          </a:stretch>
        </p:blipFill>
        <p:spPr bwMode="auto">
          <a:xfrm>
            <a:off x="2566841" y="2358683"/>
            <a:ext cx="1285875" cy="981075"/>
          </a:xfrm>
          <a:prstGeom prst="rect">
            <a:avLst/>
          </a:prstGeom>
          <a:noFill/>
          <a:ln w="9525">
            <a:noFill/>
            <a:miter lim="800000"/>
            <a:headEnd/>
            <a:tailEnd/>
          </a:ln>
        </p:spPr>
      </p:pic>
      <p:pic>
        <p:nvPicPr>
          <p:cNvPr id="6" name="Picture 6">
            <a:extLst>
              <a:ext uri="{FF2B5EF4-FFF2-40B4-BE49-F238E27FC236}">
                <a16:creationId xmlns:a16="http://schemas.microsoft.com/office/drawing/2014/main" id="{23212A00-9AF6-4633-8CD8-8582A2C475B7}"/>
              </a:ext>
            </a:extLst>
          </p:cNvPr>
          <p:cNvPicPr>
            <a:picLocks noChangeAspect="1" noChangeArrowheads="1"/>
          </p:cNvPicPr>
          <p:nvPr/>
        </p:nvPicPr>
        <p:blipFill>
          <a:blip r:embed="rId3"/>
          <a:srcRect/>
          <a:stretch>
            <a:fillRect/>
          </a:stretch>
        </p:blipFill>
        <p:spPr bwMode="auto">
          <a:xfrm>
            <a:off x="5753100" y="1809750"/>
            <a:ext cx="1181100" cy="933450"/>
          </a:xfrm>
          <a:prstGeom prst="rect">
            <a:avLst/>
          </a:prstGeom>
          <a:noFill/>
          <a:ln w="9525">
            <a:noFill/>
            <a:miter lim="800000"/>
            <a:headEnd/>
            <a:tailEnd/>
          </a:ln>
        </p:spPr>
      </p:pic>
      <p:pic>
        <p:nvPicPr>
          <p:cNvPr id="7" name="Picture 6">
            <a:extLst>
              <a:ext uri="{FF2B5EF4-FFF2-40B4-BE49-F238E27FC236}">
                <a16:creationId xmlns:a16="http://schemas.microsoft.com/office/drawing/2014/main" id="{4101E542-D14D-46DD-8DFF-BF6C471749D9}"/>
              </a:ext>
            </a:extLst>
          </p:cNvPr>
          <p:cNvPicPr>
            <a:picLocks noChangeAspect="1" noChangeArrowheads="1"/>
          </p:cNvPicPr>
          <p:nvPr/>
        </p:nvPicPr>
        <p:blipFill>
          <a:blip r:embed="rId4"/>
          <a:srcRect/>
          <a:stretch>
            <a:fillRect/>
          </a:stretch>
        </p:blipFill>
        <p:spPr bwMode="auto">
          <a:xfrm>
            <a:off x="3414566" y="4272183"/>
            <a:ext cx="876300" cy="1352550"/>
          </a:xfrm>
          <a:prstGeom prst="rect">
            <a:avLst/>
          </a:prstGeom>
          <a:noFill/>
          <a:ln w="9525">
            <a:noFill/>
            <a:miter lim="800000"/>
            <a:headEnd/>
            <a:tailEnd/>
          </a:ln>
        </p:spPr>
      </p:pic>
      <p:pic>
        <p:nvPicPr>
          <p:cNvPr id="8" name="Picture 8">
            <a:extLst>
              <a:ext uri="{FF2B5EF4-FFF2-40B4-BE49-F238E27FC236}">
                <a16:creationId xmlns:a16="http://schemas.microsoft.com/office/drawing/2014/main" id="{BC497315-1AA9-460A-8978-9F4B9B270981}"/>
              </a:ext>
            </a:extLst>
          </p:cNvPr>
          <p:cNvPicPr>
            <a:picLocks noChangeAspect="1" noChangeArrowheads="1"/>
          </p:cNvPicPr>
          <p:nvPr/>
        </p:nvPicPr>
        <p:blipFill>
          <a:blip r:embed="rId5"/>
          <a:srcRect/>
          <a:stretch>
            <a:fillRect/>
          </a:stretch>
        </p:blipFill>
        <p:spPr bwMode="auto">
          <a:xfrm>
            <a:off x="8369105" y="2964913"/>
            <a:ext cx="819150" cy="1238250"/>
          </a:xfrm>
          <a:prstGeom prst="rect">
            <a:avLst/>
          </a:prstGeom>
          <a:noFill/>
          <a:ln w="9525">
            <a:noFill/>
            <a:miter lim="800000"/>
            <a:headEnd/>
            <a:tailEnd/>
          </a:ln>
        </p:spPr>
      </p:pic>
      <p:pic>
        <p:nvPicPr>
          <p:cNvPr id="9" name="Picture 8">
            <a:extLst>
              <a:ext uri="{FF2B5EF4-FFF2-40B4-BE49-F238E27FC236}">
                <a16:creationId xmlns:a16="http://schemas.microsoft.com/office/drawing/2014/main" id="{AADCAA17-DFBD-4165-B34F-A5F95ABFB545}"/>
              </a:ext>
            </a:extLst>
          </p:cNvPr>
          <p:cNvPicPr>
            <a:picLocks noChangeAspect="1" noChangeArrowheads="1"/>
          </p:cNvPicPr>
          <p:nvPr/>
        </p:nvPicPr>
        <p:blipFill>
          <a:blip r:embed="rId6"/>
          <a:srcRect/>
          <a:stretch>
            <a:fillRect/>
          </a:stretch>
        </p:blipFill>
        <p:spPr bwMode="auto">
          <a:xfrm>
            <a:off x="6343650" y="4108049"/>
            <a:ext cx="1000125" cy="1371600"/>
          </a:xfrm>
          <a:prstGeom prst="rect">
            <a:avLst/>
          </a:prstGeom>
          <a:noFill/>
          <a:ln w="9525">
            <a:noFill/>
            <a:miter lim="800000"/>
            <a:headEnd/>
            <a:tailEnd/>
          </a:ln>
        </p:spPr>
      </p:pic>
    </p:spTree>
    <p:extLst>
      <p:ext uri="{BB962C8B-B14F-4D97-AF65-F5344CB8AC3E}">
        <p14:creationId xmlns:p14="http://schemas.microsoft.com/office/powerpoint/2010/main" val="9158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477A8-6A19-4A41-AE49-B595DCE88D79}"/>
              </a:ext>
            </a:extLst>
          </p:cNvPr>
          <p:cNvSpPr>
            <a:spLocks noGrp="1"/>
          </p:cNvSpPr>
          <p:nvPr>
            <p:ph idx="1"/>
          </p:nvPr>
        </p:nvSpPr>
        <p:spPr>
          <a:xfrm>
            <a:off x="112542" y="112542"/>
            <a:ext cx="11971606" cy="6639950"/>
          </a:xfrm>
        </p:spPr>
        <p:txBody>
          <a:bodyPr/>
          <a:lstStyle/>
          <a:p>
            <a:pPr marL="0" indent="0" algn="ctr">
              <a:buNone/>
            </a:pPr>
            <a:r>
              <a:rPr lang="en-US" sz="6000" dirty="0"/>
              <a:t>UNIVERSAL</a:t>
            </a:r>
          </a:p>
          <a:p>
            <a:pPr algn="just"/>
            <a:endParaRPr lang="en-US" dirty="0"/>
          </a:p>
          <a:p>
            <a:pPr algn="just"/>
            <a:r>
              <a:rPr lang="en-US" dirty="0"/>
              <a:t>Plato saw that many particular things can belong to one and the same species, or have one and the same nature, kind, type, essence. If they all belong to one and the same thing, then they must be have a universal quality.</a:t>
            </a:r>
          </a:p>
          <a:p>
            <a:pPr algn="ctr"/>
            <a:r>
              <a:rPr lang="en-US" dirty="0"/>
              <a:t>Questions </a:t>
            </a:r>
          </a:p>
          <a:p>
            <a:pPr>
              <a:defRPr/>
            </a:pPr>
            <a:r>
              <a:rPr lang="en-US" dirty="0"/>
              <a:t>Are all particular individuals in this classroom really one at some level?  Is oneness a reality?  </a:t>
            </a:r>
          </a:p>
          <a:p>
            <a:pPr>
              <a:defRPr/>
            </a:pPr>
            <a:r>
              <a:rPr lang="en-US" dirty="0"/>
              <a:t>Is there one quality that all humans hold in common?</a:t>
            </a:r>
          </a:p>
          <a:p>
            <a:pPr>
              <a:defRPr/>
            </a:pPr>
            <a:r>
              <a:rPr lang="en-US" dirty="0"/>
              <a:t>Or, is oneness just an appearance that results from </a:t>
            </a:r>
            <a:r>
              <a:rPr lang="en-US"/>
              <a:t>language?</a:t>
            </a:r>
          </a:p>
          <a:p>
            <a:pPr>
              <a:defRPr/>
            </a:pPr>
            <a:r>
              <a:rPr lang="en-US"/>
              <a:t>For </a:t>
            </a:r>
            <a:r>
              <a:rPr lang="en-US" dirty="0"/>
              <a:t>example: we just call every individual “human”, but outside the mind is there no real oneness or sameness.</a:t>
            </a:r>
            <a:endParaRPr lang="en-CA" dirty="0"/>
          </a:p>
          <a:p>
            <a:endParaRPr lang="en-IN" dirty="0"/>
          </a:p>
        </p:txBody>
      </p:sp>
    </p:spTree>
    <p:extLst>
      <p:ext uri="{BB962C8B-B14F-4D97-AF65-F5344CB8AC3E}">
        <p14:creationId xmlns:p14="http://schemas.microsoft.com/office/powerpoint/2010/main" val="44787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351-078B-44DC-A3CC-082D9F445D4C}"/>
              </a:ext>
            </a:extLst>
          </p:cNvPr>
          <p:cNvSpPr>
            <a:spLocks noGrp="1"/>
          </p:cNvSpPr>
          <p:nvPr>
            <p:ph type="title"/>
          </p:nvPr>
        </p:nvSpPr>
        <p:spPr/>
        <p:txBody>
          <a:bodyPr/>
          <a:lstStyle/>
          <a:p>
            <a:pPr algn="ctr"/>
            <a:r>
              <a:rPr lang="en-US" b="1" dirty="0"/>
              <a:t>Plato’s Philosophies</a:t>
            </a:r>
            <a:endParaRPr lang="en-IN" b="1" dirty="0"/>
          </a:p>
        </p:txBody>
      </p:sp>
      <p:sp>
        <p:nvSpPr>
          <p:cNvPr id="3" name="Content Placeholder 2">
            <a:extLst>
              <a:ext uri="{FF2B5EF4-FFF2-40B4-BE49-F238E27FC236}">
                <a16:creationId xmlns:a16="http://schemas.microsoft.com/office/drawing/2014/main" id="{AFB9EB9D-2644-4798-8637-E8E2B9FC7828}"/>
              </a:ext>
            </a:extLst>
          </p:cNvPr>
          <p:cNvSpPr>
            <a:spLocks noGrp="1"/>
          </p:cNvSpPr>
          <p:nvPr>
            <p:ph idx="1"/>
          </p:nvPr>
        </p:nvSpPr>
        <p:spPr/>
        <p:txBody>
          <a:bodyPr/>
          <a:lstStyle/>
          <a:p>
            <a:r>
              <a:rPr lang="en-US" dirty="0"/>
              <a:t> Plato wanted students to become independent thinkers (think for themselves).</a:t>
            </a:r>
          </a:p>
          <a:p>
            <a:r>
              <a:rPr lang="en-US" dirty="0"/>
              <a:t>The only good life or life worth living is a life reasoned by your own mind, not other’s ideas and opinions; change your life and mind!</a:t>
            </a:r>
          </a:p>
          <a:p>
            <a:r>
              <a:rPr lang="en-US" dirty="0"/>
              <a:t>Examine your life, history, and ideas, once you self examine, then you are ready for knowledge.</a:t>
            </a:r>
          </a:p>
          <a:p>
            <a:r>
              <a:rPr lang="en-US" dirty="0"/>
              <a:t>All knowledge begins in not knowing. To state ‘I don’t know’ is the first step – open to learning.</a:t>
            </a:r>
          </a:p>
          <a:p>
            <a:endParaRPr lang="en-IN" dirty="0"/>
          </a:p>
        </p:txBody>
      </p:sp>
    </p:spTree>
    <p:extLst>
      <p:ext uri="{BB962C8B-B14F-4D97-AF65-F5344CB8AC3E}">
        <p14:creationId xmlns:p14="http://schemas.microsoft.com/office/powerpoint/2010/main" val="3057978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643B-365E-4524-A5EC-BDB423B89A7B}"/>
              </a:ext>
            </a:extLst>
          </p:cNvPr>
          <p:cNvSpPr>
            <a:spLocks noGrp="1"/>
          </p:cNvSpPr>
          <p:nvPr>
            <p:ph type="title"/>
          </p:nvPr>
        </p:nvSpPr>
        <p:spPr/>
        <p:txBody>
          <a:bodyPr/>
          <a:lstStyle/>
          <a:p>
            <a:pPr algn="ctr"/>
            <a:r>
              <a:rPr lang="en-US" dirty="0">
                <a:solidFill>
                  <a:srgbClr val="FF0000"/>
                </a:solidFill>
              </a:rPr>
              <a:t>Questions?</a:t>
            </a:r>
            <a:endParaRPr lang="en-IN" dirty="0">
              <a:solidFill>
                <a:srgbClr val="FF0000"/>
              </a:solidFill>
            </a:endParaRPr>
          </a:p>
        </p:txBody>
      </p:sp>
      <p:sp>
        <p:nvSpPr>
          <p:cNvPr id="3" name="Content Placeholder 2">
            <a:extLst>
              <a:ext uri="{FF2B5EF4-FFF2-40B4-BE49-F238E27FC236}">
                <a16:creationId xmlns:a16="http://schemas.microsoft.com/office/drawing/2014/main" id="{EFA9F730-3818-4F92-885E-A335B50F5CBB}"/>
              </a:ext>
            </a:extLst>
          </p:cNvPr>
          <p:cNvSpPr>
            <a:spLocks noGrp="1"/>
          </p:cNvSpPr>
          <p:nvPr>
            <p:ph idx="1"/>
          </p:nvPr>
        </p:nvSpPr>
        <p:spPr/>
        <p:txBody>
          <a:bodyPr/>
          <a:lstStyle/>
          <a:p>
            <a:endParaRPr lang="en-US" dirty="0"/>
          </a:p>
          <a:p>
            <a:endParaRPr lang="en-US" dirty="0"/>
          </a:p>
          <a:p>
            <a:r>
              <a:rPr lang="en-US" dirty="0"/>
              <a:t>Can we accept his theory of the immaterial forms?</a:t>
            </a:r>
          </a:p>
          <a:p>
            <a:endParaRPr lang="en-US" dirty="0"/>
          </a:p>
          <a:p>
            <a:endParaRPr lang="en-US" dirty="0"/>
          </a:p>
          <a:p>
            <a:r>
              <a:rPr lang="en-US" dirty="0"/>
              <a:t>Should we be comfortable with his political arrangements?</a:t>
            </a:r>
          </a:p>
          <a:p>
            <a:endParaRPr lang="en-US" dirty="0"/>
          </a:p>
          <a:p>
            <a:pPr marL="0" indent="0" algn="ctr">
              <a:buNone/>
            </a:pPr>
            <a:r>
              <a:rPr lang="en-US" dirty="0"/>
              <a:t>Thank you</a:t>
            </a:r>
            <a:endParaRPr lang="en-IN" dirty="0"/>
          </a:p>
        </p:txBody>
      </p:sp>
    </p:spTree>
    <p:extLst>
      <p:ext uri="{BB962C8B-B14F-4D97-AF65-F5344CB8AC3E}">
        <p14:creationId xmlns:p14="http://schemas.microsoft.com/office/powerpoint/2010/main" val="34779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8220-F129-44D0-8EB8-BD37384827FA}"/>
              </a:ext>
            </a:extLst>
          </p:cNvPr>
          <p:cNvSpPr>
            <a:spLocks noGrp="1"/>
          </p:cNvSpPr>
          <p:nvPr>
            <p:ph type="title"/>
          </p:nvPr>
        </p:nvSpPr>
        <p:spPr/>
        <p:txBody>
          <a:bodyPr/>
          <a:lstStyle/>
          <a:p>
            <a:pPr algn="ctr"/>
            <a:r>
              <a:rPr lang="en-US" b="1" dirty="0"/>
              <a:t>Plato’s Philosophies</a:t>
            </a:r>
            <a:endParaRPr lang="en-IN" dirty="0"/>
          </a:p>
        </p:txBody>
      </p:sp>
      <p:sp>
        <p:nvSpPr>
          <p:cNvPr id="3" name="Content Placeholder 2">
            <a:extLst>
              <a:ext uri="{FF2B5EF4-FFF2-40B4-BE49-F238E27FC236}">
                <a16:creationId xmlns:a16="http://schemas.microsoft.com/office/drawing/2014/main" id="{FE952C0B-624A-41AE-90AA-0829FA0BD42D}"/>
              </a:ext>
            </a:extLst>
          </p:cNvPr>
          <p:cNvSpPr>
            <a:spLocks noGrp="1"/>
          </p:cNvSpPr>
          <p:nvPr>
            <p:ph idx="1"/>
          </p:nvPr>
        </p:nvSpPr>
        <p:spPr/>
        <p:txBody>
          <a:bodyPr>
            <a:normAutofit lnSpcReduction="10000"/>
          </a:bodyPr>
          <a:lstStyle/>
          <a:p>
            <a:r>
              <a:rPr lang="en-US" sz="3600" dirty="0"/>
              <a:t>Human life always involves our fellow man and our personal and societal destiny.</a:t>
            </a:r>
          </a:p>
          <a:p>
            <a:r>
              <a:rPr lang="en-US" sz="3600" dirty="0"/>
              <a:t>Philosophy is not specialized nor technical but a way of life, requiring intellectual ability and moral goodness to pursue the good and truth.</a:t>
            </a:r>
          </a:p>
          <a:p>
            <a:r>
              <a:rPr lang="en-US" sz="3600" dirty="0"/>
              <a:t>Society is our ultimate teacher, and it may produce errors and evils, as well as wrong values. Previous generation may have been wrong and transmitted bad ideas and practices.</a:t>
            </a:r>
          </a:p>
          <a:p>
            <a:pPr marL="0" indent="0">
              <a:buNone/>
            </a:pPr>
            <a:endParaRPr lang="en-US" dirty="0"/>
          </a:p>
          <a:p>
            <a:endParaRPr lang="en-IN" dirty="0"/>
          </a:p>
        </p:txBody>
      </p:sp>
    </p:spTree>
    <p:extLst>
      <p:ext uri="{BB962C8B-B14F-4D97-AF65-F5344CB8AC3E}">
        <p14:creationId xmlns:p14="http://schemas.microsoft.com/office/powerpoint/2010/main" val="295162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33D3-A297-4E23-882C-007018EA71D6}"/>
              </a:ext>
            </a:extLst>
          </p:cNvPr>
          <p:cNvSpPr>
            <a:spLocks noGrp="1"/>
          </p:cNvSpPr>
          <p:nvPr>
            <p:ph type="title"/>
          </p:nvPr>
        </p:nvSpPr>
        <p:spPr/>
        <p:txBody>
          <a:bodyPr>
            <a:normAutofit/>
          </a:bodyPr>
          <a:lstStyle/>
          <a:p>
            <a:pPr algn="ctr"/>
            <a:r>
              <a:rPr lang="en-US" sz="7200" b="1" dirty="0"/>
              <a:t>Plato’s Writings</a:t>
            </a:r>
            <a:endParaRPr lang="en-IN" sz="7200" b="1" dirty="0"/>
          </a:p>
        </p:txBody>
      </p:sp>
      <p:sp>
        <p:nvSpPr>
          <p:cNvPr id="3" name="Content Placeholder 2">
            <a:extLst>
              <a:ext uri="{FF2B5EF4-FFF2-40B4-BE49-F238E27FC236}">
                <a16:creationId xmlns:a16="http://schemas.microsoft.com/office/drawing/2014/main" id="{DBAFCBDC-E3EF-4BF7-B9A9-D43456E543B2}"/>
              </a:ext>
            </a:extLst>
          </p:cNvPr>
          <p:cNvSpPr>
            <a:spLocks noGrp="1"/>
          </p:cNvSpPr>
          <p:nvPr>
            <p:ph idx="1"/>
          </p:nvPr>
        </p:nvSpPr>
        <p:spPr>
          <a:xfrm>
            <a:off x="225083" y="1825624"/>
            <a:ext cx="11966917" cy="5032376"/>
          </a:xfrm>
        </p:spPr>
        <p:txBody>
          <a:bodyPr>
            <a:normAutofit lnSpcReduction="10000"/>
          </a:bodyPr>
          <a:lstStyle/>
          <a:p>
            <a:pPr marL="0" indent="0">
              <a:buNone/>
            </a:pPr>
            <a:endParaRPr lang="en-US" dirty="0"/>
          </a:p>
          <a:p>
            <a:r>
              <a:rPr lang="en-US" sz="3200" dirty="0"/>
              <a:t>35 Dialogues</a:t>
            </a:r>
          </a:p>
          <a:p>
            <a:r>
              <a:rPr lang="en-US" sz="3200" dirty="0"/>
              <a:t>Republic</a:t>
            </a:r>
          </a:p>
          <a:p>
            <a:r>
              <a:rPr lang="en-US" sz="3200" dirty="0"/>
              <a:t>Plato’s writings are on concept of reality and knowledge.</a:t>
            </a:r>
          </a:p>
          <a:p>
            <a:r>
              <a:rPr lang="en-US" sz="3200" dirty="0"/>
              <a:t>World of Ideas, Forms and Rationalism</a:t>
            </a:r>
          </a:p>
          <a:p>
            <a:r>
              <a:rPr lang="en-US" sz="3200" dirty="0"/>
              <a:t>Justice, Equality, Love, Beauty, Good, Democracy and many immortal ideas</a:t>
            </a:r>
          </a:p>
          <a:p>
            <a:r>
              <a:rPr lang="en-US" sz="3200" dirty="0"/>
              <a:t>Plato claimed that knowledge gained though the senses is no more than opinion and that, in order to gain real knowledge, we must gain it thorough philosophical reasoning.</a:t>
            </a:r>
          </a:p>
          <a:p>
            <a:endParaRPr lang="en-US" sz="3200" dirty="0"/>
          </a:p>
          <a:p>
            <a:endParaRPr lang="en-IN" dirty="0"/>
          </a:p>
        </p:txBody>
      </p:sp>
    </p:spTree>
    <p:extLst>
      <p:ext uri="{BB962C8B-B14F-4D97-AF65-F5344CB8AC3E}">
        <p14:creationId xmlns:p14="http://schemas.microsoft.com/office/powerpoint/2010/main" val="249076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DBD8-D7AA-4D13-97ED-D5D4A38AC26D}"/>
              </a:ext>
            </a:extLst>
          </p:cNvPr>
          <p:cNvSpPr>
            <a:spLocks noGrp="1"/>
          </p:cNvSpPr>
          <p:nvPr>
            <p:ph type="title"/>
          </p:nvPr>
        </p:nvSpPr>
        <p:spPr/>
        <p:txBody>
          <a:bodyPr>
            <a:normAutofit/>
          </a:bodyPr>
          <a:lstStyle/>
          <a:p>
            <a:pPr algn="ctr"/>
            <a:r>
              <a:rPr lang="en-US" sz="5400" dirty="0">
                <a:solidFill>
                  <a:srgbClr val="00B050"/>
                </a:solidFill>
              </a:rPr>
              <a:t>Plato’s Method</a:t>
            </a:r>
            <a:endParaRPr lang="en-IN" sz="5400" dirty="0">
              <a:solidFill>
                <a:srgbClr val="00B050"/>
              </a:solidFill>
            </a:endParaRPr>
          </a:p>
        </p:txBody>
      </p:sp>
      <p:sp>
        <p:nvSpPr>
          <p:cNvPr id="3" name="Content Placeholder 2">
            <a:extLst>
              <a:ext uri="{FF2B5EF4-FFF2-40B4-BE49-F238E27FC236}">
                <a16:creationId xmlns:a16="http://schemas.microsoft.com/office/drawing/2014/main" id="{9A38AE9F-0092-4E01-8868-AB83A4EF62F8}"/>
              </a:ext>
            </a:extLst>
          </p:cNvPr>
          <p:cNvSpPr>
            <a:spLocks noGrp="1"/>
          </p:cNvSpPr>
          <p:nvPr>
            <p:ph idx="1"/>
          </p:nvPr>
        </p:nvSpPr>
        <p:spPr>
          <a:xfrm>
            <a:off x="379828" y="1350498"/>
            <a:ext cx="11605846" cy="5345724"/>
          </a:xfrm>
        </p:spPr>
        <p:txBody>
          <a:bodyPr>
            <a:normAutofit fontScale="92500" lnSpcReduction="10000"/>
          </a:bodyPr>
          <a:lstStyle/>
          <a:p>
            <a:r>
              <a:rPr lang="en-US" dirty="0"/>
              <a:t>Plato used the dialogue form of writing…</a:t>
            </a:r>
          </a:p>
          <a:p>
            <a:r>
              <a:rPr lang="en-US" dirty="0"/>
              <a:t>It was not Plato’s intention to answer specific question or to propose final and dogmatic solutions to any of the problems that were being discussed.</a:t>
            </a:r>
          </a:p>
          <a:p>
            <a:r>
              <a:rPr lang="en-US" dirty="0"/>
              <a:t>Plato preferred instead to do something that would stimulate original thinking on the part of the reader. </a:t>
            </a:r>
          </a:p>
          <a:p>
            <a:r>
              <a:rPr lang="en-US" dirty="0"/>
              <a:t>Plato to present contrasting points of views as they would likely occur in a series of conversations taking place among individuals having different points of view.</a:t>
            </a:r>
          </a:p>
          <a:p>
            <a:r>
              <a:rPr lang="en-US" dirty="0"/>
              <a:t>By using conversational method (dialogue), it would be possible to illustrate ways in which current issues of the day were related to one another.</a:t>
            </a:r>
          </a:p>
          <a:p>
            <a:r>
              <a:rPr lang="en-US" dirty="0"/>
              <a:t>This is one of the reasons why none of Plato’s dialogues are devoted exclusively to the discussion of a single topic. Plato wanted to make it clear that in order to understand any particular subject, you must see how it is related to other subjects and to the field of knowledge as a whole.</a:t>
            </a:r>
          </a:p>
          <a:p>
            <a:endParaRPr lang="en-IN" dirty="0"/>
          </a:p>
        </p:txBody>
      </p:sp>
    </p:spTree>
    <p:extLst>
      <p:ext uri="{BB962C8B-B14F-4D97-AF65-F5344CB8AC3E}">
        <p14:creationId xmlns:p14="http://schemas.microsoft.com/office/powerpoint/2010/main" val="230256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48C7-AC55-438B-B44E-1AF9008A0C18}"/>
              </a:ext>
            </a:extLst>
          </p:cNvPr>
          <p:cNvSpPr>
            <a:spLocks noGrp="1"/>
          </p:cNvSpPr>
          <p:nvPr>
            <p:ph type="title"/>
          </p:nvPr>
        </p:nvSpPr>
        <p:spPr>
          <a:xfrm>
            <a:off x="1209822" y="365125"/>
            <a:ext cx="10143978" cy="1325563"/>
          </a:xfrm>
        </p:spPr>
        <p:txBody>
          <a:bodyPr/>
          <a:lstStyle/>
          <a:p>
            <a:r>
              <a:rPr lang="en-US" b="1" dirty="0"/>
              <a:t>What is allegory of the cave?</a:t>
            </a:r>
            <a:endParaRPr lang="en-IN" b="1" dirty="0"/>
          </a:p>
        </p:txBody>
      </p:sp>
      <p:sp>
        <p:nvSpPr>
          <p:cNvPr id="3" name="Content Placeholder 2">
            <a:extLst>
              <a:ext uri="{FF2B5EF4-FFF2-40B4-BE49-F238E27FC236}">
                <a16:creationId xmlns:a16="http://schemas.microsoft.com/office/drawing/2014/main" id="{CBA83BBD-7BB4-49B5-9719-9D8A36FAFE2C}"/>
              </a:ext>
            </a:extLst>
          </p:cNvPr>
          <p:cNvSpPr>
            <a:spLocks noGrp="1"/>
          </p:cNvSpPr>
          <p:nvPr>
            <p:ph idx="1"/>
          </p:nvPr>
        </p:nvSpPr>
        <p:spPr>
          <a:xfrm>
            <a:off x="633045" y="1825625"/>
            <a:ext cx="11282289" cy="4912800"/>
          </a:xfrm>
        </p:spPr>
        <p:txBody>
          <a:bodyPr>
            <a:normAutofit/>
          </a:bodyPr>
          <a:lstStyle/>
          <a:p>
            <a:endParaRPr lang="en-US" dirty="0"/>
          </a:p>
          <a:p>
            <a:r>
              <a:rPr lang="en-US" dirty="0"/>
              <a:t>From Book 7 of the </a:t>
            </a:r>
            <a:r>
              <a:rPr lang="en-US" i="1" dirty="0"/>
              <a:t>Republic</a:t>
            </a:r>
            <a:r>
              <a:rPr lang="en-US" dirty="0"/>
              <a:t> </a:t>
            </a:r>
          </a:p>
          <a:p>
            <a:r>
              <a:rPr lang="en-US" altLang="en-US" dirty="0">
                <a:ea typeface="ＭＳ Ｐゴシック" panose="020B0600070205080204" pitchFamily="34" charset="-128"/>
              </a:rPr>
              <a:t>An allegory is a metaphor, in which objects, persons, and actions in a narrative, are equated with meanings that lie outside the narrative itself.</a:t>
            </a:r>
          </a:p>
          <a:p>
            <a:r>
              <a:rPr lang="en-US" altLang="en-US" dirty="0">
                <a:ea typeface="ＭＳ Ｐゴシック" panose="020B0600070205080204" pitchFamily="34" charset="-128"/>
              </a:rPr>
              <a:t>Dialogue between Socrates and Glaucon</a:t>
            </a:r>
          </a:p>
          <a:p>
            <a:r>
              <a:rPr lang="en-US" altLang="en-US" dirty="0">
                <a:ea typeface="ＭＳ Ｐゴシック" panose="020B0600070205080204" pitchFamily="34" charset="-128"/>
              </a:rPr>
              <a:t>The fundamental meaning has moral, societal, religious, political significance are often embodiments of abstract ideas as charity, greed, or envy.  Therefore, an allegory is a story with two meanings: literal and symbolic.</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dirty="0"/>
          </a:p>
          <a:p>
            <a:endParaRPr lang="en-IN" dirty="0"/>
          </a:p>
        </p:txBody>
      </p:sp>
    </p:spTree>
    <p:extLst>
      <p:ext uri="{BB962C8B-B14F-4D97-AF65-F5344CB8AC3E}">
        <p14:creationId xmlns:p14="http://schemas.microsoft.com/office/powerpoint/2010/main" val="8365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74AB-604E-4F3C-8B94-F25569F3E150}"/>
              </a:ext>
            </a:extLst>
          </p:cNvPr>
          <p:cNvSpPr>
            <a:spLocks noGrp="1"/>
          </p:cNvSpPr>
          <p:nvPr>
            <p:ph type="title"/>
          </p:nvPr>
        </p:nvSpPr>
        <p:spPr/>
        <p:txBody>
          <a:bodyPr/>
          <a:lstStyle/>
          <a:p>
            <a:r>
              <a:rPr lang="en-US" dirty="0"/>
              <a:t>What is allegory of the cave?</a:t>
            </a:r>
            <a:endParaRPr lang="en-IN" dirty="0"/>
          </a:p>
        </p:txBody>
      </p:sp>
      <p:sp>
        <p:nvSpPr>
          <p:cNvPr id="3" name="Content Placeholder 2">
            <a:extLst>
              <a:ext uri="{FF2B5EF4-FFF2-40B4-BE49-F238E27FC236}">
                <a16:creationId xmlns:a16="http://schemas.microsoft.com/office/drawing/2014/main" id="{AF749B54-0A00-4CD7-9F94-C45A54672661}"/>
              </a:ext>
            </a:extLst>
          </p:cNvPr>
          <p:cNvSpPr>
            <a:spLocks noGrp="1"/>
          </p:cNvSpPr>
          <p:nvPr>
            <p:ph idx="1"/>
          </p:nvPr>
        </p:nvSpPr>
        <p:spPr/>
        <p:txBody>
          <a:bodyPr/>
          <a:lstStyle/>
          <a:p>
            <a:r>
              <a:rPr lang="en-US" dirty="0"/>
              <a:t>Through the story we come to learn that to explain sensible particulars we must take recourse to universals or forms. The stages in the story of the persons in the cave correspond to stages in their learning about the nature of reality or being. </a:t>
            </a:r>
          </a:p>
          <a:p>
            <a:r>
              <a:rPr lang="en-US" dirty="0"/>
              <a:t>They go from thinking that sensible particulars are the most real beings to realizing that the Forms are the most real.</a:t>
            </a:r>
          </a:p>
          <a:p>
            <a:r>
              <a:rPr lang="en-US" dirty="0"/>
              <a:t>The cave itself represents the visible world, the common-sense world of sensible particulars in space and time, while what is outside the cave represent the invisible world of the Forms. </a:t>
            </a:r>
            <a:endParaRPr lang="en-IN" dirty="0"/>
          </a:p>
        </p:txBody>
      </p:sp>
    </p:spTree>
    <p:extLst>
      <p:ext uri="{BB962C8B-B14F-4D97-AF65-F5344CB8AC3E}">
        <p14:creationId xmlns:p14="http://schemas.microsoft.com/office/powerpoint/2010/main" val="192381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1168B-0CD2-45F3-929E-5DCF23956C7C}"/>
              </a:ext>
            </a:extLst>
          </p:cNvPr>
          <p:cNvSpPr>
            <a:spLocks noGrp="1"/>
          </p:cNvSpPr>
          <p:nvPr>
            <p:ph idx="1"/>
          </p:nvPr>
        </p:nvSpPr>
        <p:spPr>
          <a:xfrm>
            <a:off x="998807" y="1582257"/>
            <a:ext cx="9973993" cy="5043625"/>
          </a:xfrm>
        </p:spPr>
        <p:txBody>
          <a:bodyPr>
            <a:normAutofit fontScale="62500" lnSpcReduction="20000"/>
          </a:bodyPr>
          <a:lstStyle/>
          <a:p>
            <a:pPr marL="0" indent="0">
              <a:buNone/>
            </a:pPr>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4600" dirty="0"/>
              <a:t>Imagine a cave in which prisoners are chained and seated so that they all face one way, towards wall</a:t>
            </a:r>
            <a:endParaRPr lang="en-IN" sz="4600" dirty="0"/>
          </a:p>
        </p:txBody>
      </p:sp>
      <p:pic>
        <p:nvPicPr>
          <p:cNvPr id="2054" name="Picture 6" descr="Plato's Allegory of the Cave – Theory of Knowledge: An ...">
            <a:extLst>
              <a:ext uri="{FF2B5EF4-FFF2-40B4-BE49-F238E27FC236}">
                <a16:creationId xmlns:a16="http://schemas.microsoft.com/office/drawing/2014/main" id="{74BE7CFF-069D-47ED-8964-5FD7CEACE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07" y="450166"/>
            <a:ext cx="10452295" cy="514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38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2002</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Calibri</vt:lpstr>
      <vt:lpstr>Calibri Light</vt:lpstr>
      <vt:lpstr>Vrinda</vt:lpstr>
      <vt:lpstr>Wingdings</vt:lpstr>
      <vt:lpstr>Office Theme</vt:lpstr>
      <vt:lpstr>HS 109 Plato: Allegory of the Cave &amp; Theory of Ideas or Forms      </vt:lpstr>
      <vt:lpstr>                          About Plato</vt:lpstr>
      <vt:lpstr>Plato’s Philosophies</vt:lpstr>
      <vt:lpstr>Plato’s Philosophies</vt:lpstr>
      <vt:lpstr>Plato’s Writings</vt:lpstr>
      <vt:lpstr>Plato’s Method</vt:lpstr>
      <vt:lpstr>What is allegory of the cave?</vt:lpstr>
      <vt:lpstr>What is allegory of the cave?</vt:lpstr>
      <vt:lpstr>PowerPoint Presentation</vt:lpstr>
      <vt:lpstr>PowerPoint Presentation</vt:lpstr>
      <vt:lpstr>  I.Question? What would happen if one of the prisoners was unchained, forced to stand up, turn around, and walk with eyes lifted up toward the light of the fire? </vt:lpstr>
      <vt:lpstr>II.Question? What if the prisoner could not turn back and was dragged forcibly to the mouth of the cave and released only after he had been brought out into the sunlight?</vt:lpstr>
      <vt:lpstr>Prisoner's Conclusion</vt:lpstr>
      <vt:lpstr>III.Question? How would such a person feel about his previous life in the cave?</vt:lpstr>
      <vt:lpstr>IV. Question?  What if the released prisoner went back to his former seat in the cave? </vt:lpstr>
      <vt:lpstr>The Metaphor</vt:lpstr>
      <vt:lpstr>Education</vt:lpstr>
      <vt:lpstr>PowerPoint Presentation</vt:lpstr>
      <vt:lpstr>The Divided Line…</vt:lpstr>
      <vt:lpstr>               Example of a Triangle</vt:lpstr>
      <vt:lpstr>How to Explain?</vt:lpstr>
      <vt:lpstr>Theory of Ideas or Forms</vt:lpstr>
      <vt:lpstr>Theory of Forms or Ideas</vt:lpstr>
      <vt:lpstr>PowerPoint Presentation</vt:lpstr>
      <vt:lpstr>Universal Qualities</vt:lpstr>
      <vt:lpstr>Arguments</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 109 Pato: Allegory of the Cave     Rajakishore Nath</dc:title>
  <dc:creator>Rajakishore Nath</dc:creator>
  <cp:lastModifiedBy>Prof Rajkishore Nath</cp:lastModifiedBy>
  <cp:revision>44</cp:revision>
  <dcterms:created xsi:type="dcterms:W3CDTF">2022-11-02T11:09:23Z</dcterms:created>
  <dcterms:modified xsi:type="dcterms:W3CDTF">2022-11-16T10:18:38Z</dcterms:modified>
</cp:coreProperties>
</file>