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2AAA0-89D6-4086-877A-886F328266E1}" type="datetimeFigureOut">
              <a:rPr lang="en-IN" smtClean="0"/>
              <a:t>30-11-2022</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7C8FA038-02DC-4CE3-813F-4940455ED912}" type="slidenum">
              <a:rPr lang="en-IN" smtClean="0"/>
              <a:t>‹#›</a:t>
            </a:fld>
            <a:endParaRPr lang="en-IN"/>
          </a:p>
        </p:txBody>
      </p:sp>
    </p:spTree>
    <p:extLst>
      <p:ext uri="{BB962C8B-B14F-4D97-AF65-F5344CB8AC3E}">
        <p14:creationId xmlns:p14="http://schemas.microsoft.com/office/powerpoint/2010/main" val="293840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2AAA0-89D6-4086-877A-886F328266E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FA038-02DC-4CE3-813F-4940455ED912}" type="slidenum">
              <a:rPr lang="en-IN" smtClean="0"/>
              <a:t>‹#›</a:t>
            </a:fld>
            <a:endParaRPr lang="en-IN"/>
          </a:p>
        </p:txBody>
      </p:sp>
    </p:spTree>
    <p:extLst>
      <p:ext uri="{BB962C8B-B14F-4D97-AF65-F5344CB8AC3E}">
        <p14:creationId xmlns:p14="http://schemas.microsoft.com/office/powerpoint/2010/main" val="76098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2AAA0-89D6-4086-877A-886F328266E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FA038-02DC-4CE3-813F-4940455ED912}" type="slidenum">
              <a:rPr lang="en-IN" smtClean="0"/>
              <a:t>‹#›</a:t>
            </a:fld>
            <a:endParaRPr lang="en-IN"/>
          </a:p>
        </p:txBody>
      </p:sp>
    </p:spTree>
    <p:extLst>
      <p:ext uri="{BB962C8B-B14F-4D97-AF65-F5344CB8AC3E}">
        <p14:creationId xmlns:p14="http://schemas.microsoft.com/office/powerpoint/2010/main" val="325974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2AAA0-89D6-4086-877A-886F328266E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FA038-02DC-4CE3-813F-4940455ED912}" type="slidenum">
              <a:rPr lang="en-IN" smtClean="0"/>
              <a:t>‹#›</a:t>
            </a:fld>
            <a:endParaRPr lang="en-IN"/>
          </a:p>
        </p:txBody>
      </p:sp>
    </p:spTree>
    <p:extLst>
      <p:ext uri="{BB962C8B-B14F-4D97-AF65-F5344CB8AC3E}">
        <p14:creationId xmlns:p14="http://schemas.microsoft.com/office/powerpoint/2010/main" val="40926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2AAA0-89D6-4086-877A-886F328266E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FA038-02DC-4CE3-813F-4940455ED912}" type="slidenum">
              <a:rPr lang="en-IN" smtClean="0"/>
              <a:t>‹#›</a:t>
            </a:fld>
            <a:endParaRPr lang="en-IN"/>
          </a:p>
        </p:txBody>
      </p:sp>
    </p:spTree>
    <p:extLst>
      <p:ext uri="{BB962C8B-B14F-4D97-AF65-F5344CB8AC3E}">
        <p14:creationId xmlns:p14="http://schemas.microsoft.com/office/powerpoint/2010/main" val="329584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2AAA0-89D6-4086-877A-886F328266E1}"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8FA038-02DC-4CE3-813F-4940455ED912}" type="slidenum">
              <a:rPr lang="en-IN" smtClean="0"/>
              <a:t>‹#›</a:t>
            </a:fld>
            <a:endParaRPr lang="en-IN"/>
          </a:p>
        </p:txBody>
      </p:sp>
    </p:spTree>
    <p:extLst>
      <p:ext uri="{BB962C8B-B14F-4D97-AF65-F5344CB8AC3E}">
        <p14:creationId xmlns:p14="http://schemas.microsoft.com/office/powerpoint/2010/main" val="84936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2AAA0-89D6-4086-877A-886F328266E1}"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8FA038-02DC-4CE3-813F-4940455ED912}" type="slidenum">
              <a:rPr lang="en-IN" smtClean="0"/>
              <a:t>‹#›</a:t>
            </a:fld>
            <a:endParaRPr lang="en-IN"/>
          </a:p>
        </p:txBody>
      </p:sp>
    </p:spTree>
    <p:extLst>
      <p:ext uri="{BB962C8B-B14F-4D97-AF65-F5344CB8AC3E}">
        <p14:creationId xmlns:p14="http://schemas.microsoft.com/office/powerpoint/2010/main" val="324442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2AAA0-89D6-4086-877A-886F328266E1}"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8FA038-02DC-4CE3-813F-4940455ED912}" type="slidenum">
              <a:rPr lang="en-IN" smtClean="0"/>
              <a:t>‹#›</a:t>
            </a:fld>
            <a:endParaRPr lang="en-IN"/>
          </a:p>
        </p:txBody>
      </p:sp>
    </p:spTree>
    <p:extLst>
      <p:ext uri="{BB962C8B-B14F-4D97-AF65-F5344CB8AC3E}">
        <p14:creationId xmlns:p14="http://schemas.microsoft.com/office/powerpoint/2010/main" val="25970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2AAA0-89D6-4086-877A-886F328266E1}" type="datetimeFigureOut">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8FA038-02DC-4CE3-813F-4940455ED912}" type="slidenum">
              <a:rPr lang="en-IN" smtClean="0"/>
              <a:t>‹#›</a:t>
            </a:fld>
            <a:endParaRPr lang="en-IN"/>
          </a:p>
        </p:txBody>
      </p:sp>
    </p:spTree>
    <p:extLst>
      <p:ext uri="{BB962C8B-B14F-4D97-AF65-F5344CB8AC3E}">
        <p14:creationId xmlns:p14="http://schemas.microsoft.com/office/powerpoint/2010/main" val="392722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2AAA0-89D6-4086-877A-886F328266E1}"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8FA038-02DC-4CE3-813F-4940455ED912}" type="slidenum">
              <a:rPr lang="en-IN" smtClean="0"/>
              <a:t>‹#›</a:t>
            </a:fld>
            <a:endParaRPr lang="en-IN"/>
          </a:p>
        </p:txBody>
      </p:sp>
    </p:spTree>
    <p:extLst>
      <p:ext uri="{BB962C8B-B14F-4D97-AF65-F5344CB8AC3E}">
        <p14:creationId xmlns:p14="http://schemas.microsoft.com/office/powerpoint/2010/main" val="1098617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502AAA0-89D6-4086-877A-886F328266E1}" type="datetimeFigureOut">
              <a:rPr lang="en-IN" smtClean="0"/>
              <a:t>30-11-2022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C8FA038-02DC-4CE3-813F-4940455ED912}" type="slidenum">
              <a:rPr lang="en-IN" smtClean="0"/>
              <a:t>‹#›</a:t>
            </a:fld>
            <a:endParaRPr lang="en-IN"/>
          </a:p>
        </p:txBody>
      </p:sp>
    </p:spTree>
    <p:extLst>
      <p:ext uri="{BB962C8B-B14F-4D97-AF65-F5344CB8AC3E}">
        <p14:creationId xmlns:p14="http://schemas.microsoft.com/office/powerpoint/2010/main" val="420814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502AAA0-89D6-4086-877A-886F328266E1}" type="datetimeFigureOut">
              <a:rPr lang="en-IN" smtClean="0"/>
              <a:t>30-11-2022</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8FA038-02DC-4CE3-813F-4940455ED912}"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77929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6BCB-C02D-EABA-46F0-93812218DD68}"/>
              </a:ext>
            </a:extLst>
          </p:cNvPr>
          <p:cNvSpPr>
            <a:spLocks noGrp="1"/>
          </p:cNvSpPr>
          <p:nvPr>
            <p:ph type="ctrTitle"/>
          </p:nvPr>
        </p:nvSpPr>
        <p:spPr/>
        <p:txBody>
          <a:bodyPr/>
          <a:lstStyle/>
          <a:p>
            <a:r>
              <a:rPr lang="en-IN" dirty="0"/>
              <a:t>Utilitarianism</a:t>
            </a:r>
          </a:p>
        </p:txBody>
      </p:sp>
      <p:sp>
        <p:nvSpPr>
          <p:cNvPr id="3" name="Subtitle 2">
            <a:extLst>
              <a:ext uri="{FF2B5EF4-FFF2-40B4-BE49-F238E27FC236}">
                <a16:creationId xmlns:a16="http://schemas.microsoft.com/office/drawing/2014/main" id="{1A08AFD0-A05F-D5A9-049F-5F05F56DAF50}"/>
              </a:ext>
            </a:extLst>
          </p:cNvPr>
          <p:cNvSpPr>
            <a:spLocks noGrp="1"/>
          </p:cNvSpPr>
          <p:nvPr>
            <p:ph type="subTitle" idx="1"/>
          </p:nvPr>
        </p:nvSpPr>
        <p:spPr>
          <a:xfrm>
            <a:off x="1774424" y="3724074"/>
            <a:ext cx="8637072" cy="1634310"/>
          </a:xfrm>
        </p:spPr>
        <p:txBody>
          <a:bodyPr>
            <a:normAutofit fontScale="85000" lnSpcReduction="10000"/>
          </a:bodyPr>
          <a:lstStyle/>
          <a:p>
            <a:r>
              <a:rPr lang="en-IN" dirty="0"/>
              <a:t>Jeremy Bentham &amp; John Stuart Mill </a:t>
            </a:r>
          </a:p>
          <a:p>
            <a:endParaRPr lang="en-IN" dirty="0"/>
          </a:p>
          <a:p>
            <a:endParaRPr lang="en-IN" dirty="0"/>
          </a:p>
          <a:p>
            <a:r>
              <a:rPr lang="en-IN" dirty="0">
                <a:solidFill>
                  <a:srgbClr val="00B0F0"/>
                </a:solidFill>
              </a:rPr>
              <a:t>MARK Dimmock and Andrew Fisher, </a:t>
            </a:r>
            <a:r>
              <a:rPr lang="en-IN" i="1" dirty="0">
                <a:solidFill>
                  <a:srgbClr val="00B0F0"/>
                </a:solidFill>
              </a:rPr>
              <a:t>Ethics for A-Level</a:t>
            </a:r>
            <a:r>
              <a:rPr lang="en-IN" dirty="0">
                <a:solidFill>
                  <a:srgbClr val="00B0F0"/>
                </a:solidFill>
              </a:rPr>
              <a:t>, Open book Publisher, 2017</a:t>
            </a:r>
          </a:p>
          <a:p>
            <a:endParaRPr lang="en-IN" dirty="0">
              <a:solidFill>
                <a:srgbClr val="00B0F0"/>
              </a:solidFill>
            </a:endParaRPr>
          </a:p>
          <a:p>
            <a:endParaRPr lang="en-IN" dirty="0"/>
          </a:p>
        </p:txBody>
      </p:sp>
    </p:spTree>
    <p:extLst>
      <p:ext uri="{BB962C8B-B14F-4D97-AF65-F5344CB8AC3E}">
        <p14:creationId xmlns:p14="http://schemas.microsoft.com/office/powerpoint/2010/main" val="382812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ADDB-6F0C-41A9-DDDC-C7911E777E72}"/>
              </a:ext>
            </a:extLst>
          </p:cNvPr>
          <p:cNvSpPr>
            <a:spLocks noGrp="1"/>
          </p:cNvSpPr>
          <p:nvPr>
            <p:ph type="title"/>
          </p:nvPr>
        </p:nvSpPr>
        <p:spPr/>
        <p:txBody>
          <a:bodyPr/>
          <a:lstStyle/>
          <a:p>
            <a:r>
              <a:rPr lang="en-IN" dirty="0"/>
              <a:t>Quality of Pleasure: Use of intellect</a:t>
            </a:r>
          </a:p>
        </p:txBody>
      </p:sp>
      <p:sp>
        <p:nvSpPr>
          <p:cNvPr id="3" name="Content Placeholder 2">
            <a:extLst>
              <a:ext uri="{FF2B5EF4-FFF2-40B4-BE49-F238E27FC236}">
                <a16:creationId xmlns:a16="http://schemas.microsoft.com/office/drawing/2014/main" id="{3450E115-BE97-4D0F-18CF-56C73E867C3C}"/>
              </a:ext>
            </a:extLst>
          </p:cNvPr>
          <p:cNvSpPr>
            <a:spLocks noGrp="1"/>
          </p:cNvSpPr>
          <p:nvPr>
            <p:ph idx="1"/>
          </p:nvPr>
        </p:nvSpPr>
        <p:spPr/>
        <p:txBody>
          <a:bodyPr/>
          <a:lstStyle/>
          <a:p>
            <a:endParaRPr lang="en-IN" dirty="0"/>
          </a:p>
          <a:p>
            <a:endParaRPr lang="en-IN" dirty="0"/>
          </a:p>
          <a:p>
            <a:r>
              <a:rPr lang="en-IN" sz="2800" dirty="0"/>
              <a:t>Competent Judges can justify the distinction between higher pleasure and lower pleasure. </a:t>
            </a:r>
          </a:p>
          <a:p>
            <a:endParaRPr lang="en-IN" dirty="0"/>
          </a:p>
        </p:txBody>
      </p:sp>
    </p:spTree>
    <p:extLst>
      <p:ext uri="{BB962C8B-B14F-4D97-AF65-F5344CB8AC3E}">
        <p14:creationId xmlns:p14="http://schemas.microsoft.com/office/powerpoint/2010/main" val="323638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A9EC-0F0A-E08D-134A-13A694446121}"/>
              </a:ext>
            </a:extLst>
          </p:cNvPr>
          <p:cNvSpPr>
            <a:spLocks noGrp="1"/>
          </p:cNvSpPr>
          <p:nvPr>
            <p:ph type="title"/>
          </p:nvPr>
        </p:nvSpPr>
        <p:spPr/>
        <p:txBody>
          <a:bodyPr/>
          <a:lstStyle/>
          <a:p>
            <a:r>
              <a:rPr lang="en-IN" dirty="0"/>
              <a:t>The birth of utilitarianism as </a:t>
            </a:r>
            <a:r>
              <a:rPr lang="en-IN" dirty="0">
                <a:solidFill>
                  <a:srgbClr val="00B0F0"/>
                </a:solidFill>
              </a:rPr>
              <a:t>Normative ethics</a:t>
            </a:r>
          </a:p>
        </p:txBody>
      </p:sp>
      <p:sp>
        <p:nvSpPr>
          <p:cNvPr id="3" name="Content Placeholder 2">
            <a:extLst>
              <a:ext uri="{FF2B5EF4-FFF2-40B4-BE49-F238E27FC236}">
                <a16:creationId xmlns:a16="http://schemas.microsoft.com/office/drawing/2014/main" id="{8B5AA78B-F0AB-8F61-6AB3-1E9EDB9CE5A7}"/>
              </a:ext>
            </a:extLst>
          </p:cNvPr>
          <p:cNvSpPr>
            <a:spLocks noGrp="1"/>
          </p:cNvSpPr>
          <p:nvPr>
            <p:ph idx="1"/>
          </p:nvPr>
        </p:nvSpPr>
        <p:spPr>
          <a:xfrm>
            <a:off x="1451579" y="2015732"/>
            <a:ext cx="9291215" cy="3763276"/>
          </a:xfrm>
        </p:spPr>
        <p:txBody>
          <a:bodyPr>
            <a:normAutofit fontScale="92500"/>
          </a:bodyPr>
          <a:lstStyle/>
          <a:p>
            <a:r>
              <a:rPr lang="en-IN" sz="2800" dirty="0">
                <a:solidFill>
                  <a:srgbClr val="00B0F0"/>
                </a:solidFill>
              </a:rPr>
              <a:t>Normative claim about how ought we live. </a:t>
            </a:r>
          </a:p>
          <a:p>
            <a:endParaRPr lang="en-IN" sz="2800" dirty="0">
              <a:solidFill>
                <a:srgbClr val="00B0F0"/>
              </a:solidFill>
            </a:endParaRPr>
          </a:p>
          <a:p>
            <a:r>
              <a:rPr lang="en-IN" sz="2800" b="1" dirty="0">
                <a:solidFill>
                  <a:schemeClr val="accent1">
                    <a:lumMod val="75000"/>
                  </a:schemeClr>
                </a:solidFill>
              </a:rPr>
              <a:t>Hedonism was advocated by Epicurus (341-270 BC)</a:t>
            </a:r>
          </a:p>
          <a:p>
            <a:endParaRPr lang="en-IN" sz="2800" b="1" dirty="0">
              <a:solidFill>
                <a:schemeClr val="accent1">
                  <a:lumMod val="75000"/>
                </a:schemeClr>
              </a:solidFill>
            </a:endParaRPr>
          </a:p>
          <a:p>
            <a:r>
              <a:rPr lang="en-IN" sz="2800" dirty="0"/>
              <a:t> The primary intrinsic good of a person is </a:t>
            </a:r>
            <a:r>
              <a:rPr lang="en-IN" sz="2800" dirty="0">
                <a:solidFill>
                  <a:schemeClr val="accent1">
                    <a:lumMod val="75000"/>
                  </a:schemeClr>
                </a:solidFill>
              </a:rPr>
              <a:t>pleasure/ pleasure</a:t>
            </a:r>
            <a:r>
              <a:rPr lang="en-IN" sz="2800" dirty="0"/>
              <a:t> is always good and less pleasure (pain) is bad. </a:t>
            </a:r>
          </a:p>
          <a:p>
            <a:endParaRPr lang="en-IN" sz="2800" dirty="0"/>
          </a:p>
          <a:p>
            <a:endParaRPr lang="en-IN" sz="2800" dirty="0"/>
          </a:p>
          <a:p>
            <a:endParaRPr lang="en-IN" dirty="0"/>
          </a:p>
          <a:p>
            <a:endParaRPr lang="en-IN" dirty="0"/>
          </a:p>
        </p:txBody>
      </p:sp>
    </p:spTree>
    <p:extLst>
      <p:ext uri="{BB962C8B-B14F-4D97-AF65-F5344CB8AC3E}">
        <p14:creationId xmlns:p14="http://schemas.microsoft.com/office/powerpoint/2010/main" val="302717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B195-4730-0D48-9732-E07D7B28B396}"/>
              </a:ext>
            </a:extLst>
          </p:cNvPr>
          <p:cNvSpPr>
            <a:spLocks noGrp="1"/>
          </p:cNvSpPr>
          <p:nvPr>
            <p:ph type="title"/>
          </p:nvPr>
        </p:nvSpPr>
        <p:spPr/>
        <p:txBody>
          <a:bodyPr/>
          <a:lstStyle/>
          <a:p>
            <a:r>
              <a:rPr lang="en-IN" dirty="0"/>
              <a:t>Types of Pleasure</a:t>
            </a:r>
          </a:p>
        </p:txBody>
      </p:sp>
      <p:sp>
        <p:nvSpPr>
          <p:cNvPr id="3" name="Content Placeholder 2">
            <a:extLst>
              <a:ext uri="{FF2B5EF4-FFF2-40B4-BE49-F238E27FC236}">
                <a16:creationId xmlns:a16="http://schemas.microsoft.com/office/drawing/2014/main" id="{47688BB6-0A5B-8927-272C-5AD13CF308D5}"/>
              </a:ext>
            </a:extLst>
          </p:cNvPr>
          <p:cNvSpPr>
            <a:spLocks noGrp="1"/>
          </p:cNvSpPr>
          <p:nvPr>
            <p:ph idx="1"/>
          </p:nvPr>
        </p:nvSpPr>
        <p:spPr/>
        <p:txBody>
          <a:bodyPr>
            <a:normAutofit fontScale="92500"/>
          </a:bodyPr>
          <a:lstStyle/>
          <a:p>
            <a:r>
              <a:rPr lang="en-IN" dirty="0"/>
              <a:t>Wish to have delicious food</a:t>
            </a:r>
          </a:p>
          <a:p>
            <a:r>
              <a:rPr lang="en-IN" dirty="0"/>
              <a:t>Winning a lottery </a:t>
            </a:r>
          </a:p>
          <a:p>
            <a:r>
              <a:rPr lang="en-IN" dirty="0"/>
              <a:t>Drinking alcohol</a:t>
            </a:r>
          </a:p>
          <a:p>
            <a:r>
              <a:rPr lang="en-IN" dirty="0"/>
              <a:t>Palatial Bungalow with heated swimming pool </a:t>
            </a:r>
          </a:p>
          <a:p>
            <a:endParaRPr lang="en-IN" dirty="0"/>
          </a:p>
          <a:p>
            <a:r>
              <a:rPr lang="en-IN" dirty="0">
                <a:solidFill>
                  <a:srgbClr val="00B0F0"/>
                </a:solidFill>
              </a:rPr>
              <a:t>Having good health, good friendship,  </a:t>
            </a:r>
          </a:p>
          <a:p>
            <a:r>
              <a:rPr lang="en-IN" dirty="0">
                <a:solidFill>
                  <a:srgbClr val="00B0F0"/>
                </a:solidFill>
              </a:rPr>
              <a:t>Solving mathematical problems, listening to the music of Beethoven or Mozart  </a:t>
            </a:r>
          </a:p>
          <a:p>
            <a:pPr marL="0" indent="0">
              <a:buNone/>
            </a:pPr>
            <a:endParaRPr lang="en-IN" dirty="0">
              <a:solidFill>
                <a:srgbClr val="00B0F0"/>
              </a:solidFill>
            </a:endParaRPr>
          </a:p>
        </p:txBody>
      </p:sp>
    </p:spTree>
    <p:extLst>
      <p:ext uri="{BB962C8B-B14F-4D97-AF65-F5344CB8AC3E}">
        <p14:creationId xmlns:p14="http://schemas.microsoft.com/office/powerpoint/2010/main" val="169740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4756-1313-4B2A-C97A-64C7E65BC859}"/>
              </a:ext>
            </a:extLst>
          </p:cNvPr>
          <p:cNvSpPr>
            <a:spLocks noGrp="1"/>
          </p:cNvSpPr>
          <p:nvPr>
            <p:ph type="title"/>
          </p:nvPr>
        </p:nvSpPr>
        <p:spPr/>
        <p:txBody>
          <a:bodyPr/>
          <a:lstStyle/>
          <a:p>
            <a:r>
              <a:rPr lang="en-IN" dirty="0"/>
              <a:t>Jeremy Bentham on Utilitarianism</a:t>
            </a:r>
          </a:p>
        </p:txBody>
      </p:sp>
      <p:sp>
        <p:nvSpPr>
          <p:cNvPr id="3" name="Content Placeholder 2">
            <a:extLst>
              <a:ext uri="{FF2B5EF4-FFF2-40B4-BE49-F238E27FC236}">
                <a16:creationId xmlns:a16="http://schemas.microsoft.com/office/drawing/2014/main" id="{AAA4622A-5332-7476-C65E-6F906A3CE14A}"/>
              </a:ext>
            </a:extLst>
          </p:cNvPr>
          <p:cNvSpPr>
            <a:spLocks noGrp="1"/>
          </p:cNvSpPr>
          <p:nvPr>
            <p:ph idx="1"/>
          </p:nvPr>
        </p:nvSpPr>
        <p:spPr/>
        <p:txBody>
          <a:bodyPr/>
          <a:lstStyle/>
          <a:p>
            <a:r>
              <a:rPr lang="en-IN" dirty="0"/>
              <a:t>Bentham is a classical utilitarian who was driven by the desire of social reform </a:t>
            </a:r>
          </a:p>
          <a:p>
            <a:r>
              <a:rPr lang="en-IN" dirty="0"/>
              <a:t>He was a hedonistic utilitarian. “The value of life lies in the amount of pleasure contained in it.” (Dimmock and Fisherp.13) </a:t>
            </a:r>
          </a:p>
          <a:p>
            <a:endParaRPr lang="en-IN" dirty="0"/>
          </a:p>
          <a:p>
            <a:pPr algn="l"/>
            <a:endParaRPr lang="en-IN" sz="1800" b="0" i="0" u="none" strike="noStrike" baseline="0" dirty="0">
              <a:solidFill>
                <a:srgbClr val="000000"/>
              </a:solidFill>
              <a:latin typeface="Palatino Linotype" panose="02040502050505030304" pitchFamily="18" charset="0"/>
            </a:endParaRPr>
          </a:p>
          <a:p>
            <a:pPr marR="2800" algn="just"/>
            <a:r>
              <a:rPr lang="en-US" sz="1800" b="0" i="1" u="none" strike="noStrike" baseline="0" dirty="0">
                <a:solidFill>
                  <a:srgbClr val="00B0F0"/>
                </a:solidFill>
                <a:latin typeface="Palatino Linotype" panose="02040502050505030304" pitchFamily="18" charset="0"/>
              </a:rPr>
              <a:t>Nature has placed mankind under the governance of two sovereign masters, pain and pleasure. It is for them alone to point out what we ought to do, as well as to determine what we shall do.</a:t>
            </a:r>
            <a:endParaRPr lang="en-IN" dirty="0">
              <a:solidFill>
                <a:srgbClr val="00B0F0"/>
              </a:solidFill>
            </a:endParaRPr>
          </a:p>
        </p:txBody>
      </p:sp>
    </p:spTree>
    <p:extLst>
      <p:ext uri="{BB962C8B-B14F-4D97-AF65-F5344CB8AC3E}">
        <p14:creationId xmlns:p14="http://schemas.microsoft.com/office/powerpoint/2010/main" val="87618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1294-1CA3-0B52-385A-9BD654F6BABC}"/>
              </a:ext>
            </a:extLst>
          </p:cNvPr>
          <p:cNvSpPr>
            <a:spLocks noGrp="1"/>
          </p:cNvSpPr>
          <p:nvPr>
            <p:ph type="title"/>
          </p:nvPr>
        </p:nvSpPr>
        <p:spPr/>
        <p:txBody>
          <a:bodyPr/>
          <a:lstStyle/>
          <a:p>
            <a:r>
              <a:rPr lang="en-IN" i="1" dirty="0"/>
              <a:t>Principle of Utility</a:t>
            </a:r>
          </a:p>
        </p:txBody>
      </p:sp>
      <p:sp>
        <p:nvSpPr>
          <p:cNvPr id="3" name="Content Placeholder 2">
            <a:extLst>
              <a:ext uri="{FF2B5EF4-FFF2-40B4-BE49-F238E27FC236}">
                <a16:creationId xmlns:a16="http://schemas.microsoft.com/office/drawing/2014/main" id="{B57E8C34-B673-7961-EA33-F090CDAE02B3}"/>
              </a:ext>
            </a:extLst>
          </p:cNvPr>
          <p:cNvSpPr>
            <a:spLocks noGrp="1"/>
          </p:cNvSpPr>
          <p:nvPr>
            <p:ph idx="1"/>
          </p:nvPr>
        </p:nvSpPr>
        <p:spPr/>
        <p:txBody>
          <a:bodyPr/>
          <a:lstStyle/>
          <a:p>
            <a:pPr algn="l"/>
            <a:endParaRPr lang="en-IN" sz="1800" b="0" i="0" u="none" strike="noStrike" baseline="0" dirty="0">
              <a:solidFill>
                <a:srgbClr val="000000"/>
              </a:solidFill>
              <a:latin typeface="Palatino Linotype" panose="02040502050505030304" pitchFamily="18" charset="0"/>
            </a:endParaRPr>
          </a:p>
          <a:p>
            <a:pPr marR="2800" algn="just"/>
            <a:r>
              <a:rPr lang="en-US" sz="2400" b="0" i="1" u="none" strike="noStrike" baseline="0" dirty="0">
                <a:latin typeface="Palatino Linotype" panose="02040502050505030304" pitchFamily="18" charset="0"/>
              </a:rPr>
              <a:t>By the principle of utility is meant that principle which approves or disapproves of every action whatsoever, according to the tendency which it appears to have to augment or diminish the happiness of the party whose interest is in question: or, what is the same thing, in other words, to promote or to oppose that happiness. (Ibid., p.14)</a:t>
            </a:r>
            <a:endParaRPr lang="en-IN" sz="2400" dirty="0"/>
          </a:p>
        </p:txBody>
      </p:sp>
    </p:spTree>
    <p:extLst>
      <p:ext uri="{BB962C8B-B14F-4D97-AF65-F5344CB8AC3E}">
        <p14:creationId xmlns:p14="http://schemas.microsoft.com/office/powerpoint/2010/main" val="370029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AE444-2E14-1FDA-F56C-62E2ADD8D093}"/>
              </a:ext>
            </a:extLst>
          </p:cNvPr>
          <p:cNvSpPr>
            <a:spLocks noGrp="1"/>
          </p:cNvSpPr>
          <p:nvPr>
            <p:ph type="title"/>
          </p:nvPr>
        </p:nvSpPr>
        <p:spPr/>
        <p:txBody>
          <a:bodyPr/>
          <a:lstStyle/>
          <a:p>
            <a:r>
              <a:rPr lang="en-IN" dirty="0"/>
              <a:t>Promotion of Utility in terms of Pleasure </a:t>
            </a:r>
          </a:p>
        </p:txBody>
      </p:sp>
      <p:sp>
        <p:nvSpPr>
          <p:cNvPr id="3" name="Content Placeholder 2">
            <a:extLst>
              <a:ext uri="{FF2B5EF4-FFF2-40B4-BE49-F238E27FC236}">
                <a16:creationId xmlns:a16="http://schemas.microsoft.com/office/drawing/2014/main" id="{EAA95EB3-EE09-9EAC-0C4D-5129CA857B15}"/>
              </a:ext>
            </a:extLst>
          </p:cNvPr>
          <p:cNvSpPr>
            <a:spLocks noGrp="1"/>
          </p:cNvSpPr>
          <p:nvPr>
            <p:ph idx="1"/>
          </p:nvPr>
        </p:nvSpPr>
        <p:spPr/>
        <p:txBody>
          <a:bodyPr/>
          <a:lstStyle/>
          <a:p>
            <a:pPr algn="l"/>
            <a:endParaRPr lang="en-IN" sz="1800" b="0" i="0" u="none" strike="noStrike" baseline="0" dirty="0">
              <a:solidFill>
                <a:srgbClr val="000000"/>
              </a:solidFill>
              <a:latin typeface="Palatino Linotype" panose="02040502050505030304" pitchFamily="18" charset="0"/>
            </a:endParaRPr>
          </a:p>
          <a:p>
            <a:pPr algn="just"/>
            <a:r>
              <a:rPr lang="en-US" sz="2800" b="0" i="0" u="none" strike="noStrike" baseline="0" dirty="0">
                <a:latin typeface="Palatino Linotype" panose="02040502050505030304" pitchFamily="18" charset="0"/>
              </a:rPr>
              <a:t>Bentham himself calls his fundamental axiom a requirement to </a:t>
            </a:r>
            <a:r>
              <a:rPr lang="en-US" sz="2800" b="0" i="1" u="none" strike="noStrike" baseline="0" dirty="0">
                <a:latin typeface="Palatino Linotype" panose="02040502050505030304" pitchFamily="18" charset="0"/>
              </a:rPr>
              <a:t>promote the greatest pleasure for the greatest number of people, in order to act morally</a:t>
            </a:r>
            <a:r>
              <a:rPr lang="en-US" sz="2800" b="0" i="0" u="none" strike="noStrike" baseline="0" dirty="0">
                <a:latin typeface="Palatino Linotype" panose="02040502050505030304" pitchFamily="18" charset="0"/>
              </a:rPr>
              <a:t>. </a:t>
            </a:r>
            <a:endParaRPr lang="en-IN" sz="2800" dirty="0"/>
          </a:p>
        </p:txBody>
      </p:sp>
    </p:spTree>
    <p:extLst>
      <p:ext uri="{BB962C8B-B14F-4D97-AF65-F5344CB8AC3E}">
        <p14:creationId xmlns:p14="http://schemas.microsoft.com/office/powerpoint/2010/main" val="269531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1E90-5E1F-12C7-C7B6-36828DE43FEE}"/>
              </a:ext>
            </a:extLst>
          </p:cNvPr>
          <p:cNvSpPr>
            <a:spLocks noGrp="1"/>
          </p:cNvSpPr>
          <p:nvPr>
            <p:ph type="title"/>
          </p:nvPr>
        </p:nvSpPr>
        <p:spPr>
          <a:xfrm>
            <a:off x="1450392" y="347473"/>
            <a:ext cx="9291215" cy="1920240"/>
          </a:xfrm>
        </p:spPr>
        <p:txBody>
          <a:bodyPr>
            <a:normAutofit/>
          </a:bodyPr>
          <a:lstStyle/>
          <a:p>
            <a:r>
              <a:rPr lang="en-US" dirty="0">
                <a:latin typeface="Palatino Linotype" panose="02040502050505030304" pitchFamily="18" charset="0"/>
              </a:rPr>
              <a:t>The Hedonic Calculus, as suggested by Bentham, is based on assessing possible pleasures</a:t>
            </a:r>
            <a:br>
              <a:rPr lang="en-US" dirty="0">
                <a:latin typeface="Palatino Linotype" panose="02040502050505030304" pitchFamily="18" charset="0"/>
              </a:rPr>
            </a:br>
            <a:endParaRPr lang="en-IN" dirty="0"/>
          </a:p>
        </p:txBody>
      </p:sp>
      <p:sp>
        <p:nvSpPr>
          <p:cNvPr id="3" name="Content Placeholder 2">
            <a:extLst>
              <a:ext uri="{FF2B5EF4-FFF2-40B4-BE49-F238E27FC236}">
                <a16:creationId xmlns:a16="http://schemas.microsoft.com/office/drawing/2014/main" id="{277A9DCB-6AF6-27F5-95F6-7F80A9AD27D6}"/>
              </a:ext>
            </a:extLst>
          </p:cNvPr>
          <p:cNvSpPr>
            <a:spLocks noGrp="1"/>
          </p:cNvSpPr>
          <p:nvPr>
            <p:ph idx="1"/>
          </p:nvPr>
        </p:nvSpPr>
        <p:spPr>
          <a:xfrm>
            <a:off x="1451579" y="2015732"/>
            <a:ext cx="9291215" cy="3799852"/>
          </a:xfrm>
        </p:spPr>
        <p:txBody>
          <a:bodyPr>
            <a:normAutofit/>
          </a:bodyPr>
          <a:lstStyle/>
          <a:p>
            <a:r>
              <a:rPr lang="en-IN" b="0" i="0" u="none" strike="noStrike" baseline="0" dirty="0">
                <a:latin typeface="Palatino Linotype" panose="02040502050505030304" pitchFamily="18" charset="0"/>
              </a:rPr>
              <a:t>Intensity </a:t>
            </a:r>
          </a:p>
          <a:p>
            <a:r>
              <a:rPr lang="en-IN" b="0" i="0" u="none" strike="noStrike" baseline="0" dirty="0">
                <a:latin typeface="Palatino Linotype" panose="02040502050505030304" pitchFamily="18" charset="0"/>
              </a:rPr>
              <a:t>Duration </a:t>
            </a:r>
          </a:p>
          <a:p>
            <a:r>
              <a:rPr lang="en-IN" b="0" i="0" u="none" strike="noStrike" baseline="0" dirty="0">
                <a:latin typeface="Palatino Linotype" panose="02040502050505030304" pitchFamily="18" charset="0"/>
              </a:rPr>
              <a:t>Certainty </a:t>
            </a:r>
          </a:p>
          <a:p>
            <a:r>
              <a:rPr lang="en-US" b="0" i="0" u="none" strike="noStrike" baseline="0" dirty="0">
                <a:latin typeface="Palatino Linotype" panose="02040502050505030304" pitchFamily="18" charset="0"/>
              </a:rPr>
              <a:t>Remoteness (i.e. how far into the future the pleasure is) </a:t>
            </a:r>
          </a:p>
          <a:p>
            <a:r>
              <a:rPr lang="en-US" b="0" i="0" u="none" strike="noStrike" baseline="0" dirty="0">
                <a:latin typeface="Palatino Linotype" panose="02040502050505030304" pitchFamily="18" charset="0"/>
              </a:rPr>
              <a:t>Fecundity (i.e. how likely it is that pleasure will generate other related pleasures) </a:t>
            </a:r>
          </a:p>
          <a:p>
            <a:r>
              <a:rPr lang="en-US" b="0" i="0" u="none" strike="noStrike" baseline="0" dirty="0">
                <a:latin typeface="Palatino Linotype" panose="02040502050505030304" pitchFamily="18" charset="0"/>
              </a:rPr>
              <a:t>Purity (i.e. if any pain will be felt alongside that pleasure) </a:t>
            </a:r>
          </a:p>
          <a:p>
            <a:r>
              <a:rPr lang="en-US" b="0" i="0" u="none" strike="noStrike" baseline="0" dirty="0">
                <a:latin typeface="Palatino Linotype" panose="02040502050505030304" pitchFamily="18" charset="0"/>
              </a:rPr>
              <a:t>Extent (i.e. how many people might be able to share in that pleasure)</a:t>
            </a:r>
          </a:p>
          <a:p>
            <a:endParaRPr lang="en-IN" dirty="0"/>
          </a:p>
        </p:txBody>
      </p:sp>
    </p:spTree>
    <p:extLst>
      <p:ext uri="{BB962C8B-B14F-4D97-AF65-F5344CB8AC3E}">
        <p14:creationId xmlns:p14="http://schemas.microsoft.com/office/powerpoint/2010/main" val="52550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6D40-9C8E-01E9-1AF5-82EED88A9B8C}"/>
              </a:ext>
            </a:extLst>
          </p:cNvPr>
          <p:cNvSpPr>
            <a:spLocks noGrp="1"/>
          </p:cNvSpPr>
          <p:nvPr>
            <p:ph type="title"/>
          </p:nvPr>
        </p:nvSpPr>
        <p:spPr/>
        <p:txBody>
          <a:bodyPr/>
          <a:lstStyle/>
          <a:p>
            <a:pPr algn="just"/>
            <a:r>
              <a:rPr lang="en-IN" dirty="0"/>
              <a:t> J S Mill </a:t>
            </a:r>
          </a:p>
        </p:txBody>
      </p:sp>
      <p:sp>
        <p:nvSpPr>
          <p:cNvPr id="3" name="Content Placeholder 2">
            <a:extLst>
              <a:ext uri="{FF2B5EF4-FFF2-40B4-BE49-F238E27FC236}">
                <a16:creationId xmlns:a16="http://schemas.microsoft.com/office/drawing/2014/main" id="{1BFBB84D-0EE3-6F64-A144-3BF9BD5200AE}"/>
              </a:ext>
            </a:extLst>
          </p:cNvPr>
          <p:cNvSpPr>
            <a:spLocks noGrp="1"/>
          </p:cNvSpPr>
          <p:nvPr>
            <p:ph idx="1"/>
          </p:nvPr>
        </p:nvSpPr>
        <p:spPr/>
        <p:txBody>
          <a:bodyPr/>
          <a:lstStyle/>
          <a:p>
            <a:r>
              <a:rPr lang="en-IN" dirty="0"/>
              <a:t>Happiness/ pleasure is desirable </a:t>
            </a:r>
          </a:p>
          <a:p>
            <a:pPr algn="l"/>
            <a:endParaRPr lang="en-IN" sz="1800" b="0" i="0" u="none" strike="noStrike" baseline="0" dirty="0">
              <a:solidFill>
                <a:srgbClr val="000000"/>
              </a:solidFill>
              <a:latin typeface="Palatino Linotype" panose="02040502050505030304" pitchFamily="18" charset="0"/>
            </a:endParaRPr>
          </a:p>
          <a:p>
            <a:pPr algn="just"/>
            <a:r>
              <a:rPr lang="en-US" sz="1800" b="0" i="0" u="none" strike="noStrike" baseline="0" dirty="0">
                <a:latin typeface="Palatino Linotype" panose="02040502050505030304" pitchFamily="18" charset="0"/>
              </a:rPr>
              <a:t>Mill says “…each person’s happiness is a good to that person, and the general happiness, therefore, a good to the aggregate of all persons” (ibi</a:t>
            </a:r>
            <a:r>
              <a:rPr lang="en-US" sz="1800" dirty="0">
                <a:latin typeface="Palatino Linotype" panose="02040502050505030304" pitchFamily="18" charset="0"/>
              </a:rPr>
              <a:t>d., p15)</a:t>
            </a:r>
          </a:p>
          <a:p>
            <a:pPr marL="0" indent="0" algn="just">
              <a:buNone/>
            </a:pPr>
            <a:endParaRPr lang="en-US" sz="1800" dirty="0">
              <a:latin typeface="Palatino Linotype" panose="02040502050505030304" pitchFamily="18" charset="0"/>
            </a:endParaRPr>
          </a:p>
          <a:p>
            <a:pPr algn="just"/>
            <a:r>
              <a:rPr lang="en-US" sz="1800" dirty="0">
                <a:solidFill>
                  <a:srgbClr val="00B0F0"/>
                </a:solidFill>
                <a:latin typeface="Palatino Linotype" panose="02040502050505030304" pitchFamily="18" charset="0"/>
              </a:rPr>
              <a:t>Knowledge, Health, Freedom, etc. </a:t>
            </a:r>
          </a:p>
          <a:p>
            <a:pPr algn="just"/>
            <a:r>
              <a:rPr lang="en-US" sz="1800" b="1" dirty="0">
                <a:solidFill>
                  <a:schemeClr val="accent1">
                    <a:lumMod val="75000"/>
                  </a:schemeClr>
                </a:solidFill>
                <a:latin typeface="Palatino Linotype" panose="02040502050505030304" pitchFamily="18" charset="0"/>
              </a:rPr>
              <a:t>Desirability of maximizing total happiness </a:t>
            </a:r>
            <a:endParaRPr lang="en-IN" b="1" dirty="0">
              <a:solidFill>
                <a:schemeClr val="accent1">
                  <a:lumMod val="75000"/>
                </a:schemeClr>
              </a:solidFill>
            </a:endParaRPr>
          </a:p>
        </p:txBody>
      </p:sp>
    </p:spTree>
    <p:extLst>
      <p:ext uri="{BB962C8B-B14F-4D97-AF65-F5344CB8AC3E}">
        <p14:creationId xmlns:p14="http://schemas.microsoft.com/office/powerpoint/2010/main" val="520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3E16-13B2-EE62-4886-241637BF70ED}"/>
              </a:ext>
            </a:extLst>
          </p:cNvPr>
          <p:cNvSpPr>
            <a:spLocks noGrp="1"/>
          </p:cNvSpPr>
          <p:nvPr>
            <p:ph type="title"/>
          </p:nvPr>
        </p:nvSpPr>
        <p:spPr/>
        <p:txBody>
          <a:bodyPr/>
          <a:lstStyle/>
          <a:p>
            <a:r>
              <a:rPr lang="en-IN" dirty="0"/>
              <a:t>Mill’s Qualitative Utilitarianism</a:t>
            </a:r>
          </a:p>
        </p:txBody>
      </p:sp>
      <p:sp>
        <p:nvSpPr>
          <p:cNvPr id="3" name="Content Placeholder 2">
            <a:extLst>
              <a:ext uri="{FF2B5EF4-FFF2-40B4-BE49-F238E27FC236}">
                <a16:creationId xmlns:a16="http://schemas.microsoft.com/office/drawing/2014/main" id="{98EE1441-899A-D989-FCCD-D030E0165257}"/>
              </a:ext>
            </a:extLst>
          </p:cNvPr>
          <p:cNvSpPr>
            <a:spLocks noGrp="1"/>
          </p:cNvSpPr>
          <p:nvPr>
            <p:ph idx="1"/>
          </p:nvPr>
        </p:nvSpPr>
        <p:spPr/>
        <p:txBody>
          <a:bodyPr>
            <a:normAutofit fontScale="92500" lnSpcReduction="10000"/>
          </a:bodyPr>
          <a:lstStyle/>
          <a:p>
            <a:r>
              <a:rPr lang="en-IN" dirty="0"/>
              <a:t>Quality of Pleasure </a:t>
            </a:r>
          </a:p>
          <a:p>
            <a:r>
              <a:rPr lang="en-IN" dirty="0"/>
              <a:t>Intellectual pleasure is higher than sensual/ bodily  pleasure </a:t>
            </a:r>
          </a:p>
          <a:p>
            <a:endParaRPr lang="en-IN" dirty="0"/>
          </a:p>
          <a:p>
            <a:pPr algn="l"/>
            <a:endParaRPr lang="en-IN" sz="1800" b="0" i="0" u="none" strike="noStrike" baseline="0" dirty="0">
              <a:solidFill>
                <a:srgbClr val="000000"/>
              </a:solidFill>
              <a:latin typeface="Palatino Linotype" panose="02040502050505030304" pitchFamily="18" charset="0"/>
            </a:endParaRPr>
          </a:p>
          <a:p>
            <a:pPr marR="2800" algn="just"/>
            <a:r>
              <a:rPr lang="en-US" sz="2400" b="0" i="1" u="none" strike="noStrike" baseline="0" dirty="0">
                <a:solidFill>
                  <a:schemeClr val="accent1">
                    <a:lumMod val="75000"/>
                  </a:schemeClr>
                </a:solidFill>
                <a:latin typeface="Palatino Linotype" panose="02040502050505030304" pitchFamily="18" charset="0"/>
              </a:rPr>
              <a:t>It is better to be a human being dissatisfied than a pig satisfied; better to be Socrates dissatisfied than a fool satisfied. And if the fool, or the pig, is of a different opinion, it is only because they only know their own side of the question</a:t>
            </a:r>
          </a:p>
          <a:p>
            <a:pPr marL="0" marR="2800" indent="0" algn="just">
              <a:buNone/>
            </a:pPr>
            <a:endParaRPr lang="en-IN" sz="2400" dirty="0">
              <a:solidFill>
                <a:schemeClr val="accent1">
                  <a:lumMod val="75000"/>
                </a:schemeClr>
              </a:solidFill>
            </a:endParaRPr>
          </a:p>
        </p:txBody>
      </p:sp>
    </p:spTree>
    <p:extLst>
      <p:ext uri="{BB962C8B-B14F-4D97-AF65-F5344CB8AC3E}">
        <p14:creationId xmlns:p14="http://schemas.microsoft.com/office/powerpoint/2010/main" val="14652774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486</TotalTime>
  <Words>528</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Palatino Linotype</vt:lpstr>
      <vt:lpstr>Rockwell</vt:lpstr>
      <vt:lpstr>Gallery</vt:lpstr>
      <vt:lpstr>Utilitarianism</vt:lpstr>
      <vt:lpstr>The birth of utilitarianism as Normative ethics</vt:lpstr>
      <vt:lpstr>Types of Pleasure</vt:lpstr>
      <vt:lpstr>Jeremy Bentham on Utilitarianism</vt:lpstr>
      <vt:lpstr>Principle of Utility</vt:lpstr>
      <vt:lpstr>Promotion of Utility in terms of Pleasure </vt:lpstr>
      <vt:lpstr>The Hedonic Calculus, as suggested by Bentham, is based on assessing possible pleasures </vt:lpstr>
      <vt:lpstr> J S Mill </vt:lpstr>
      <vt:lpstr>Mill’s Qualitative Utilitarianism</vt:lpstr>
      <vt:lpstr>Quality of Pleasure: Use of intellect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Utilitarianism</dc:title>
  <dc:creator>Ranjan Panda</dc:creator>
  <cp:lastModifiedBy>Ranjan Panda</cp:lastModifiedBy>
  <cp:revision>6</cp:revision>
  <dcterms:created xsi:type="dcterms:W3CDTF">2022-11-30T02:16:34Z</dcterms:created>
  <dcterms:modified xsi:type="dcterms:W3CDTF">2022-11-30T10:22:50Z</dcterms:modified>
</cp:coreProperties>
</file>