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87" r:id="rId2"/>
    <p:sldId id="288" r:id="rId3"/>
    <p:sldId id="289" r:id="rId4"/>
    <p:sldId id="290" r:id="rId5"/>
    <p:sldId id="280" r:id="rId6"/>
    <p:sldId id="291" r:id="rId7"/>
    <p:sldId id="292" r:id="rId8"/>
    <p:sldId id="293" r:id="rId9"/>
    <p:sldId id="282" r:id="rId10"/>
    <p:sldId id="283" r:id="rId11"/>
    <p:sldId id="284" r:id="rId12"/>
    <p:sldId id="285" r:id="rId13"/>
    <p:sldId id="28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jan Panda" initials="RP" lastIdx="1" clrIdx="0">
    <p:extLst>
      <p:ext uri="{19B8F6BF-5375-455C-9EA6-DF929625EA0E}">
        <p15:presenceInfo xmlns:p15="http://schemas.microsoft.com/office/powerpoint/2012/main" userId="5b1984f70a5f4d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38"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D7AD54-FF88-4F7E-9A69-26D83DE8C4AF}" type="datetimeFigureOut">
              <a:rPr lang="en-IN" smtClean="0"/>
              <a:t>28-11-2022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C6055-2ECE-47EF-A781-7C4841FB9074}" type="slidenum">
              <a:rPr lang="en-IN" smtClean="0"/>
              <a:t>‹#›</a:t>
            </a:fld>
            <a:endParaRPr lang="en-IN"/>
          </a:p>
        </p:txBody>
      </p:sp>
    </p:spTree>
    <p:extLst>
      <p:ext uri="{BB962C8B-B14F-4D97-AF65-F5344CB8AC3E}">
        <p14:creationId xmlns:p14="http://schemas.microsoft.com/office/powerpoint/2010/main" val="286568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6543B9-67FD-4420-910D-5A152D38E359}" type="slidenum">
              <a:rPr lang="en-IN" smtClean="0"/>
              <a:t>10</a:t>
            </a:fld>
            <a:endParaRPr lang="en-IN"/>
          </a:p>
        </p:txBody>
      </p:sp>
    </p:spTree>
    <p:extLst>
      <p:ext uri="{BB962C8B-B14F-4D97-AF65-F5344CB8AC3E}">
        <p14:creationId xmlns:p14="http://schemas.microsoft.com/office/powerpoint/2010/main" val="1760754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0452E-C37A-7DF5-5094-48766170C0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2E875B-1A29-A9A4-13FF-94936A4384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273AC8-216D-5C21-2971-D71D6E364CA3}"/>
              </a:ext>
            </a:extLst>
          </p:cNvPr>
          <p:cNvSpPr>
            <a:spLocks noGrp="1"/>
          </p:cNvSpPr>
          <p:nvPr>
            <p:ph type="dt" sz="half" idx="10"/>
          </p:nvPr>
        </p:nvSpPr>
        <p:spPr/>
        <p:txBody>
          <a:bodyPr/>
          <a:lstStyle/>
          <a:p>
            <a:fld id="{F115E8D3-B762-4212-8FDD-59626A1DD503}" type="datetimeFigureOut">
              <a:rPr lang="en-IN" smtClean="0"/>
              <a:t>28-11-2022</a:t>
            </a:fld>
            <a:endParaRPr lang="en-IN"/>
          </a:p>
        </p:txBody>
      </p:sp>
      <p:sp>
        <p:nvSpPr>
          <p:cNvPr id="5" name="Footer Placeholder 4">
            <a:extLst>
              <a:ext uri="{FF2B5EF4-FFF2-40B4-BE49-F238E27FC236}">
                <a16:creationId xmlns:a16="http://schemas.microsoft.com/office/drawing/2014/main" id="{D720EC1A-55D1-0A55-7578-6EB4126659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C76B78-B1B6-AC50-283C-4654C6772ACA}"/>
              </a:ext>
            </a:extLst>
          </p:cNvPr>
          <p:cNvSpPr>
            <a:spLocks noGrp="1"/>
          </p:cNvSpPr>
          <p:nvPr>
            <p:ph type="sldNum" sz="quarter" idx="12"/>
          </p:nvPr>
        </p:nvSpPr>
        <p:spPr/>
        <p:txBody>
          <a:bodyPr/>
          <a:lstStyle/>
          <a:p>
            <a:fld id="{C84FA0D6-4A2E-4FE9-A13A-3FA833E07422}" type="slidenum">
              <a:rPr lang="en-IN" smtClean="0"/>
              <a:t>‹#›</a:t>
            </a:fld>
            <a:endParaRPr lang="en-IN"/>
          </a:p>
        </p:txBody>
      </p:sp>
    </p:spTree>
    <p:extLst>
      <p:ext uri="{BB962C8B-B14F-4D97-AF65-F5344CB8AC3E}">
        <p14:creationId xmlns:p14="http://schemas.microsoft.com/office/powerpoint/2010/main" val="1264811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08280-DB6A-A878-B216-262C5F626F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2751C4-07FE-F0A6-65B9-D022FDA1D8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13DEF5-5BA6-F1DF-717A-63B1CFF23EB7}"/>
              </a:ext>
            </a:extLst>
          </p:cNvPr>
          <p:cNvSpPr>
            <a:spLocks noGrp="1"/>
          </p:cNvSpPr>
          <p:nvPr>
            <p:ph type="dt" sz="half" idx="10"/>
          </p:nvPr>
        </p:nvSpPr>
        <p:spPr/>
        <p:txBody>
          <a:bodyPr/>
          <a:lstStyle/>
          <a:p>
            <a:fld id="{F115E8D3-B762-4212-8FDD-59626A1DD503}" type="datetimeFigureOut">
              <a:rPr lang="en-IN" smtClean="0"/>
              <a:t>28-11-2022</a:t>
            </a:fld>
            <a:endParaRPr lang="en-IN"/>
          </a:p>
        </p:txBody>
      </p:sp>
      <p:sp>
        <p:nvSpPr>
          <p:cNvPr id="5" name="Footer Placeholder 4">
            <a:extLst>
              <a:ext uri="{FF2B5EF4-FFF2-40B4-BE49-F238E27FC236}">
                <a16:creationId xmlns:a16="http://schemas.microsoft.com/office/drawing/2014/main" id="{310D4DA4-8E9C-66D4-B4BA-5D70E7B88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13A0FA-C983-1867-EE01-8E4055C65B31}"/>
              </a:ext>
            </a:extLst>
          </p:cNvPr>
          <p:cNvSpPr>
            <a:spLocks noGrp="1"/>
          </p:cNvSpPr>
          <p:nvPr>
            <p:ph type="sldNum" sz="quarter" idx="12"/>
          </p:nvPr>
        </p:nvSpPr>
        <p:spPr/>
        <p:txBody>
          <a:bodyPr/>
          <a:lstStyle/>
          <a:p>
            <a:fld id="{C84FA0D6-4A2E-4FE9-A13A-3FA833E07422}" type="slidenum">
              <a:rPr lang="en-IN" smtClean="0"/>
              <a:t>‹#›</a:t>
            </a:fld>
            <a:endParaRPr lang="en-IN"/>
          </a:p>
        </p:txBody>
      </p:sp>
    </p:spTree>
    <p:extLst>
      <p:ext uri="{BB962C8B-B14F-4D97-AF65-F5344CB8AC3E}">
        <p14:creationId xmlns:p14="http://schemas.microsoft.com/office/powerpoint/2010/main" val="1349775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5AFD51-2567-6BC9-5A47-08098C4808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EDD60C-BF48-A319-932E-54A70C59F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16FF22-29F7-7348-250E-5F5092F3FF12}"/>
              </a:ext>
            </a:extLst>
          </p:cNvPr>
          <p:cNvSpPr>
            <a:spLocks noGrp="1"/>
          </p:cNvSpPr>
          <p:nvPr>
            <p:ph type="dt" sz="half" idx="10"/>
          </p:nvPr>
        </p:nvSpPr>
        <p:spPr/>
        <p:txBody>
          <a:bodyPr/>
          <a:lstStyle/>
          <a:p>
            <a:fld id="{F115E8D3-B762-4212-8FDD-59626A1DD503}" type="datetimeFigureOut">
              <a:rPr lang="en-IN" smtClean="0"/>
              <a:t>28-11-2022</a:t>
            </a:fld>
            <a:endParaRPr lang="en-IN"/>
          </a:p>
        </p:txBody>
      </p:sp>
      <p:sp>
        <p:nvSpPr>
          <p:cNvPr id="5" name="Footer Placeholder 4">
            <a:extLst>
              <a:ext uri="{FF2B5EF4-FFF2-40B4-BE49-F238E27FC236}">
                <a16:creationId xmlns:a16="http://schemas.microsoft.com/office/drawing/2014/main" id="{5EC0AE91-C763-A8A5-7D40-CFF794CA84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40529E-A9B6-F910-3016-6316D6AABBDC}"/>
              </a:ext>
            </a:extLst>
          </p:cNvPr>
          <p:cNvSpPr>
            <a:spLocks noGrp="1"/>
          </p:cNvSpPr>
          <p:nvPr>
            <p:ph type="sldNum" sz="quarter" idx="12"/>
          </p:nvPr>
        </p:nvSpPr>
        <p:spPr/>
        <p:txBody>
          <a:bodyPr/>
          <a:lstStyle/>
          <a:p>
            <a:fld id="{C84FA0D6-4A2E-4FE9-A13A-3FA833E07422}" type="slidenum">
              <a:rPr lang="en-IN" smtClean="0"/>
              <a:t>‹#›</a:t>
            </a:fld>
            <a:endParaRPr lang="en-IN"/>
          </a:p>
        </p:txBody>
      </p:sp>
    </p:spTree>
    <p:extLst>
      <p:ext uri="{BB962C8B-B14F-4D97-AF65-F5344CB8AC3E}">
        <p14:creationId xmlns:p14="http://schemas.microsoft.com/office/powerpoint/2010/main" val="4133232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E40D2-CABA-522A-5ABA-D10DF26DCD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F94F8B-A108-2D74-1AC3-4400D18FDA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C028CB-0D0B-F3F6-035D-03968CB5AEB1}"/>
              </a:ext>
            </a:extLst>
          </p:cNvPr>
          <p:cNvSpPr>
            <a:spLocks noGrp="1"/>
          </p:cNvSpPr>
          <p:nvPr>
            <p:ph type="dt" sz="half" idx="10"/>
          </p:nvPr>
        </p:nvSpPr>
        <p:spPr/>
        <p:txBody>
          <a:bodyPr/>
          <a:lstStyle/>
          <a:p>
            <a:fld id="{F115E8D3-B762-4212-8FDD-59626A1DD503}" type="datetimeFigureOut">
              <a:rPr lang="en-IN" smtClean="0"/>
              <a:t>28-11-2022</a:t>
            </a:fld>
            <a:endParaRPr lang="en-IN"/>
          </a:p>
        </p:txBody>
      </p:sp>
      <p:sp>
        <p:nvSpPr>
          <p:cNvPr id="5" name="Footer Placeholder 4">
            <a:extLst>
              <a:ext uri="{FF2B5EF4-FFF2-40B4-BE49-F238E27FC236}">
                <a16:creationId xmlns:a16="http://schemas.microsoft.com/office/drawing/2014/main" id="{05BD2295-1EA7-9E02-E381-5B57117131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36F53E-C61C-4898-D948-294D24758444}"/>
              </a:ext>
            </a:extLst>
          </p:cNvPr>
          <p:cNvSpPr>
            <a:spLocks noGrp="1"/>
          </p:cNvSpPr>
          <p:nvPr>
            <p:ph type="sldNum" sz="quarter" idx="12"/>
          </p:nvPr>
        </p:nvSpPr>
        <p:spPr/>
        <p:txBody>
          <a:bodyPr/>
          <a:lstStyle/>
          <a:p>
            <a:fld id="{C84FA0D6-4A2E-4FE9-A13A-3FA833E07422}" type="slidenum">
              <a:rPr lang="en-IN" smtClean="0"/>
              <a:t>‹#›</a:t>
            </a:fld>
            <a:endParaRPr lang="en-IN"/>
          </a:p>
        </p:txBody>
      </p:sp>
    </p:spTree>
    <p:extLst>
      <p:ext uri="{BB962C8B-B14F-4D97-AF65-F5344CB8AC3E}">
        <p14:creationId xmlns:p14="http://schemas.microsoft.com/office/powerpoint/2010/main" val="3931235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448B-0BBF-B313-15DF-789751D5BF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602C97-3A30-BD0D-FD1D-3C24DA576B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CEC750-955B-74C2-3729-D69A9ECDE86B}"/>
              </a:ext>
            </a:extLst>
          </p:cNvPr>
          <p:cNvSpPr>
            <a:spLocks noGrp="1"/>
          </p:cNvSpPr>
          <p:nvPr>
            <p:ph type="dt" sz="half" idx="10"/>
          </p:nvPr>
        </p:nvSpPr>
        <p:spPr/>
        <p:txBody>
          <a:bodyPr/>
          <a:lstStyle/>
          <a:p>
            <a:fld id="{F115E8D3-B762-4212-8FDD-59626A1DD503}" type="datetimeFigureOut">
              <a:rPr lang="en-IN" smtClean="0"/>
              <a:t>28-11-2022</a:t>
            </a:fld>
            <a:endParaRPr lang="en-IN"/>
          </a:p>
        </p:txBody>
      </p:sp>
      <p:sp>
        <p:nvSpPr>
          <p:cNvPr id="5" name="Footer Placeholder 4">
            <a:extLst>
              <a:ext uri="{FF2B5EF4-FFF2-40B4-BE49-F238E27FC236}">
                <a16:creationId xmlns:a16="http://schemas.microsoft.com/office/drawing/2014/main" id="{D63980E9-EF69-2B45-7D06-6175ACB55F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179ECF-3A63-5216-CB4C-534F2B5B88F7}"/>
              </a:ext>
            </a:extLst>
          </p:cNvPr>
          <p:cNvSpPr>
            <a:spLocks noGrp="1"/>
          </p:cNvSpPr>
          <p:nvPr>
            <p:ph type="sldNum" sz="quarter" idx="12"/>
          </p:nvPr>
        </p:nvSpPr>
        <p:spPr/>
        <p:txBody>
          <a:bodyPr/>
          <a:lstStyle/>
          <a:p>
            <a:fld id="{C84FA0D6-4A2E-4FE9-A13A-3FA833E07422}" type="slidenum">
              <a:rPr lang="en-IN" smtClean="0"/>
              <a:t>‹#›</a:t>
            </a:fld>
            <a:endParaRPr lang="en-IN"/>
          </a:p>
        </p:txBody>
      </p:sp>
    </p:spTree>
    <p:extLst>
      <p:ext uri="{BB962C8B-B14F-4D97-AF65-F5344CB8AC3E}">
        <p14:creationId xmlns:p14="http://schemas.microsoft.com/office/powerpoint/2010/main" val="2086215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B63F2-F012-CE18-6A50-B21A6E9291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0C5095-DB4F-2B89-FAEB-AE6267B3C0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F8A847-7299-3CFF-9CF4-884FE0E835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051C22-4C33-B99A-33CA-3BAD230EA3BF}"/>
              </a:ext>
            </a:extLst>
          </p:cNvPr>
          <p:cNvSpPr>
            <a:spLocks noGrp="1"/>
          </p:cNvSpPr>
          <p:nvPr>
            <p:ph type="dt" sz="half" idx="10"/>
          </p:nvPr>
        </p:nvSpPr>
        <p:spPr/>
        <p:txBody>
          <a:bodyPr/>
          <a:lstStyle/>
          <a:p>
            <a:fld id="{F115E8D3-B762-4212-8FDD-59626A1DD503}" type="datetimeFigureOut">
              <a:rPr lang="en-IN" smtClean="0"/>
              <a:t>28-11-2022</a:t>
            </a:fld>
            <a:endParaRPr lang="en-IN"/>
          </a:p>
        </p:txBody>
      </p:sp>
      <p:sp>
        <p:nvSpPr>
          <p:cNvPr id="6" name="Footer Placeholder 5">
            <a:extLst>
              <a:ext uri="{FF2B5EF4-FFF2-40B4-BE49-F238E27FC236}">
                <a16:creationId xmlns:a16="http://schemas.microsoft.com/office/drawing/2014/main" id="{1EDFBC57-C19D-12EF-3C9E-47982C2827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3E2865-48F5-C488-66AF-F8CB78E37DA1}"/>
              </a:ext>
            </a:extLst>
          </p:cNvPr>
          <p:cNvSpPr>
            <a:spLocks noGrp="1"/>
          </p:cNvSpPr>
          <p:nvPr>
            <p:ph type="sldNum" sz="quarter" idx="12"/>
          </p:nvPr>
        </p:nvSpPr>
        <p:spPr/>
        <p:txBody>
          <a:bodyPr/>
          <a:lstStyle/>
          <a:p>
            <a:fld id="{C84FA0D6-4A2E-4FE9-A13A-3FA833E07422}" type="slidenum">
              <a:rPr lang="en-IN" smtClean="0"/>
              <a:t>‹#›</a:t>
            </a:fld>
            <a:endParaRPr lang="en-IN"/>
          </a:p>
        </p:txBody>
      </p:sp>
    </p:spTree>
    <p:extLst>
      <p:ext uri="{BB962C8B-B14F-4D97-AF65-F5344CB8AC3E}">
        <p14:creationId xmlns:p14="http://schemas.microsoft.com/office/powerpoint/2010/main" val="3905847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CA59-9E78-B500-A8B3-DC61365672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5638F6-7974-C12E-A0A2-A353FD50F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A6099A-4D39-FCC2-B685-E93D8B275D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ABD30F-FB90-E3D6-C7BE-63EC061662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396250-7445-615A-201E-D3658AC1B0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6001E65-26AF-E00F-1E4E-D974F2596CA9}"/>
              </a:ext>
            </a:extLst>
          </p:cNvPr>
          <p:cNvSpPr>
            <a:spLocks noGrp="1"/>
          </p:cNvSpPr>
          <p:nvPr>
            <p:ph type="dt" sz="half" idx="10"/>
          </p:nvPr>
        </p:nvSpPr>
        <p:spPr/>
        <p:txBody>
          <a:bodyPr/>
          <a:lstStyle/>
          <a:p>
            <a:fld id="{F115E8D3-B762-4212-8FDD-59626A1DD503}" type="datetimeFigureOut">
              <a:rPr lang="en-IN" smtClean="0"/>
              <a:t>28-11-2022</a:t>
            </a:fld>
            <a:endParaRPr lang="en-IN"/>
          </a:p>
        </p:txBody>
      </p:sp>
      <p:sp>
        <p:nvSpPr>
          <p:cNvPr id="8" name="Footer Placeholder 7">
            <a:extLst>
              <a:ext uri="{FF2B5EF4-FFF2-40B4-BE49-F238E27FC236}">
                <a16:creationId xmlns:a16="http://schemas.microsoft.com/office/drawing/2014/main" id="{B7804C65-FEA3-DB69-E8C9-9E3A752630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96119C-B83B-3B51-25FB-55A6C8ABEC6E}"/>
              </a:ext>
            </a:extLst>
          </p:cNvPr>
          <p:cNvSpPr>
            <a:spLocks noGrp="1"/>
          </p:cNvSpPr>
          <p:nvPr>
            <p:ph type="sldNum" sz="quarter" idx="12"/>
          </p:nvPr>
        </p:nvSpPr>
        <p:spPr/>
        <p:txBody>
          <a:bodyPr/>
          <a:lstStyle/>
          <a:p>
            <a:fld id="{C84FA0D6-4A2E-4FE9-A13A-3FA833E07422}" type="slidenum">
              <a:rPr lang="en-IN" smtClean="0"/>
              <a:t>‹#›</a:t>
            </a:fld>
            <a:endParaRPr lang="en-IN"/>
          </a:p>
        </p:txBody>
      </p:sp>
    </p:spTree>
    <p:extLst>
      <p:ext uri="{BB962C8B-B14F-4D97-AF65-F5344CB8AC3E}">
        <p14:creationId xmlns:p14="http://schemas.microsoft.com/office/powerpoint/2010/main" val="2280587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82BB-4115-02ED-5339-4EC328C26F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2C5E27B-C76D-1B81-3901-C26970EE80EB}"/>
              </a:ext>
            </a:extLst>
          </p:cNvPr>
          <p:cNvSpPr>
            <a:spLocks noGrp="1"/>
          </p:cNvSpPr>
          <p:nvPr>
            <p:ph type="dt" sz="half" idx="10"/>
          </p:nvPr>
        </p:nvSpPr>
        <p:spPr/>
        <p:txBody>
          <a:bodyPr/>
          <a:lstStyle/>
          <a:p>
            <a:fld id="{F115E8D3-B762-4212-8FDD-59626A1DD503}" type="datetimeFigureOut">
              <a:rPr lang="en-IN" smtClean="0"/>
              <a:t>28-11-2022</a:t>
            </a:fld>
            <a:endParaRPr lang="en-IN"/>
          </a:p>
        </p:txBody>
      </p:sp>
      <p:sp>
        <p:nvSpPr>
          <p:cNvPr id="4" name="Footer Placeholder 3">
            <a:extLst>
              <a:ext uri="{FF2B5EF4-FFF2-40B4-BE49-F238E27FC236}">
                <a16:creationId xmlns:a16="http://schemas.microsoft.com/office/drawing/2014/main" id="{68D36219-2654-F016-0C6E-C27A9C74D15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FBD2F5-662E-B0C3-3F50-58073BCF3176}"/>
              </a:ext>
            </a:extLst>
          </p:cNvPr>
          <p:cNvSpPr>
            <a:spLocks noGrp="1"/>
          </p:cNvSpPr>
          <p:nvPr>
            <p:ph type="sldNum" sz="quarter" idx="12"/>
          </p:nvPr>
        </p:nvSpPr>
        <p:spPr/>
        <p:txBody>
          <a:bodyPr/>
          <a:lstStyle/>
          <a:p>
            <a:fld id="{C84FA0D6-4A2E-4FE9-A13A-3FA833E07422}" type="slidenum">
              <a:rPr lang="en-IN" smtClean="0"/>
              <a:t>‹#›</a:t>
            </a:fld>
            <a:endParaRPr lang="en-IN"/>
          </a:p>
        </p:txBody>
      </p:sp>
    </p:spTree>
    <p:extLst>
      <p:ext uri="{BB962C8B-B14F-4D97-AF65-F5344CB8AC3E}">
        <p14:creationId xmlns:p14="http://schemas.microsoft.com/office/powerpoint/2010/main" val="2648003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E0D54C-62B7-F9CE-420E-94C1E74B158E}"/>
              </a:ext>
            </a:extLst>
          </p:cNvPr>
          <p:cNvSpPr>
            <a:spLocks noGrp="1"/>
          </p:cNvSpPr>
          <p:nvPr>
            <p:ph type="dt" sz="half" idx="10"/>
          </p:nvPr>
        </p:nvSpPr>
        <p:spPr/>
        <p:txBody>
          <a:bodyPr/>
          <a:lstStyle/>
          <a:p>
            <a:fld id="{F115E8D3-B762-4212-8FDD-59626A1DD503}" type="datetimeFigureOut">
              <a:rPr lang="en-IN" smtClean="0"/>
              <a:t>28-11-2022</a:t>
            </a:fld>
            <a:endParaRPr lang="en-IN"/>
          </a:p>
        </p:txBody>
      </p:sp>
      <p:sp>
        <p:nvSpPr>
          <p:cNvPr id="3" name="Footer Placeholder 2">
            <a:extLst>
              <a:ext uri="{FF2B5EF4-FFF2-40B4-BE49-F238E27FC236}">
                <a16:creationId xmlns:a16="http://schemas.microsoft.com/office/drawing/2014/main" id="{BE59115B-6AF1-71ED-F13F-F48434A01E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82FA1B-CB7D-30DB-D821-9901700B05F0}"/>
              </a:ext>
            </a:extLst>
          </p:cNvPr>
          <p:cNvSpPr>
            <a:spLocks noGrp="1"/>
          </p:cNvSpPr>
          <p:nvPr>
            <p:ph type="sldNum" sz="quarter" idx="12"/>
          </p:nvPr>
        </p:nvSpPr>
        <p:spPr/>
        <p:txBody>
          <a:bodyPr/>
          <a:lstStyle/>
          <a:p>
            <a:fld id="{C84FA0D6-4A2E-4FE9-A13A-3FA833E07422}" type="slidenum">
              <a:rPr lang="en-IN" smtClean="0"/>
              <a:t>‹#›</a:t>
            </a:fld>
            <a:endParaRPr lang="en-IN"/>
          </a:p>
        </p:txBody>
      </p:sp>
    </p:spTree>
    <p:extLst>
      <p:ext uri="{BB962C8B-B14F-4D97-AF65-F5344CB8AC3E}">
        <p14:creationId xmlns:p14="http://schemas.microsoft.com/office/powerpoint/2010/main" val="1140981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EE4B0-8612-EC6B-1EFB-2EC2FE0C27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B01CB5-C81C-3692-84D0-5EC53641D6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8C73A4-B6D0-A8D6-8FBC-74C93F0945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923AC-E728-C5C6-4BC2-F6EE81D0132B}"/>
              </a:ext>
            </a:extLst>
          </p:cNvPr>
          <p:cNvSpPr>
            <a:spLocks noGrp="1"/>
          </p:cNvSpPr>
          <p:nvPr>
            <p:ph type="dt" sz="half" idx="10"/>
          </p:nvPr>
        </p:nvSpPr>
        <p:spPr/>
        <p:txBody>
          <a:bodyPr/>
          <a:lstStyle/>
          <a:p>
            <a:fld id="{F115E8D3-B762-4212-8FDD-59626A1DD503}" type="datetimeFigureOut">
              <a:rPr lang="en-IN" smtClean="0"/>
              <a:t>28-11-2022</a:t>
            </a:fld>
            <a:endParaRPr lang="en-IN"/>
          </a:p>
        </p:txBody>
      </p:sp>
      <p:sp>
        <p:nvSpPr>
          <p:cNvPr id="6" name="Footer Placeholder 5">
            <a:extLst>
              <a:ext uri="{FF2B5EF4-FFF2-40B4-BE49-F238E27FC236}">
                <a16:creationId xmlns:a16="http://schemas.microsoft.com/office/drawing/2014/main" id="{72B59708-80F5-AAB0-10CD-AF2EB8C5D0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FE4888-D374-B1D0-83F2-73808C949F2B}"/>
              </a:ext>
            </a:extLst>
          </p:cNvPr>
          <p:cNvSpPr>
            <a:spLocks noGrp="1"/>
          </p:cNvSpPr>
          <p:nvPr>
            <p:ph type="sldNum" sz="quarter" idx="12"/>
          </p:nvPr>
        </p:nvSpPr>
        <p:spPr/>
        <p:txBody>
          <a:bodyPr/>
          <a:lstStyle/>
          <a:p>
            <a:fld id="{C84FA0D6-4A2E-4FE9-A13A-3FA833E07422}" type="slidenum">
              <a:rPr lang="en-IN" smtClean="0"/>
              <a:t>‹#›</a:t>
            </a:fld>
            <a:endParaRPr lang="en-IN"/>
          </a:p>
        </p:txBody>
      </p:sp>
    </p:spTree>
    <p:extLst>
      <p:ext uri="{BB962C8B-B14F-4D97-AF65-F5344CB8AC3E}">
        <p14:creationId xmlns:p14="http://schemas.microsoft.com/office/powerpoint/2010/main" val="4249703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CC647-3A2E-0419-3352-90EBD9B6F5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90BADA4-E7EA-8841-BC66-B4802A91D0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566CB9-CCB4-766E-6607-DFDBCBF40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77DA83-CA9E-9C9F-9642-A1CE24778FD3}"/>
              </a:ext>
            </a:extLst>
          </p:cNvPr>
          <p:cNvSpPr>
            <a:spLocks noGrp="1"/>
          </p:cNvSpPr>
          <p:nvPr>
            <p:ph type="dt" sz="half" idx="10"/>
          </p:nvPr>
        </p:nvSpPr>
        <p:spPr/>
        <p:txBody>
          <a:bodyPr/>
          <a:lstStyle/>
          <a:p>
            <a:fld id="{F115E8D3-B762-4212-8FDD-59626A1DD503}" type="datetimeFigureOut">
              <a:rPr lang="en-IN" smtClean="0"/>
              <a:t>28-11-2022</a:t>
            </a:fld>
            <a:endParaRPr lang="en-IN"/>
          </a:p>
        </p:txBody>
      </p:sp>
      <p:sp>
        <p:nvSpPr>
          <p:cNvPr id="6" name="Footer Placeholder 5">
            <a:extLst>
              <a:ext uri="{FF2B5EF4-FFF2-40B4-BE49-F238E27FC236}">
                <a16:creationId xmlns:a16="http://schemas.microsoft.com/office/drawing/2014/main" id="{93C98441-FDBF-AB73-FBCA-5F6F959B61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8F397A-2735-DD4E-3450-1118FB68EFDF}"/>
              </a:ext>
            </a:extLst>
          </p:cNvPr>
          <p:cNvSpPr>
            <a:spLocks noGrp="1"/>
          </p:cNvSpPr>
          <p:nvPr>
            <p:ph type="sldNum" sz="quarter" idx="12"/>
          </p:nvPr>
        </p:nvSpPr>
        <p:spPr/>
        <p:txBody>
          <a:bodyPr/>
          <a:lstStyle/>
          <a:p>
            <a:fld id="{C84FA0D6-4A2E-4FE9-A13A-3FA833E07422}" type="slidenum">
              <a:rPr lang="en-IN" smtClean="0"/>
              <a:t>‹#›</a:t>
            </a:fld>
            <a:endParaRPr lang="en-IN"/>
          </a:p>
        </p:txBody>
      </p:sp>
    </p:spTree>
    <p:extLst>
      <p:ext uri="{BB962C8B-B14F-4D97-AF65-F5344CB8AC3E}">
        <p14:creationId xmlns:p14="http://schemas.microsoft.com/office/powerpoint/2010/main" val="1691456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5D87D0-1B43-B247-91FD-660A578E77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894D1C-C18F-92BC-E04D-2F7B95B9E2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93101C-8C0C-E531-9427-1DDBF06EB0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5E8D3-B762-4212-8FDD-59626A1DD503}" type="datetimeFigureOut">
              <a:rPr lang="en-IN" smtClean="0"/>
              <a:t>28-11-2022</a:t>
            </a:fld>
            <a:endParaRPr lang="en-IN"/>
          </a:p>
        </p:txBody>
      </p:sp>
      <p:sp>
        <p:nvSpPr>
          <p:cNvPr id="5" name="Footer Placeholder 4">
            <a:extLst>
              <a:ext uri="{FF2B5EF4-FFF2-40B4-BE49-F238E27FC236}">
                <a16:creationId xmlns:a16="http://schemas.microsoft.com/office/drawing/2014/main" id="{01351028-2F10-582E-2156-EFDD6AE249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8CC3D3-28C7-6BB1-B20C-28280588CE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4FA0D6-4A2E-4FE9-A13A-3FA833E07422}" type="slidenum">
              <a:rPr lang="en-IN" smtClean="0"/>
              <a:t>‹#›</a:t>
            </a:fld>
            <a:endParaRPr lang="en-IN"/>
          </a:p>
        </p:txBody>
      </p:sp>
    </p:spTree>
    <p:extLst>
      <p:ext uri="{BB962C8B-B14F-4D97-AF65-F5344CB8AC3E}">
        <p14:creationId xmlns:p14="http://schemas.microsoft.com/office/powerpoint/2010/main" val="3222534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34DEB-B17B-736B-2154-D1EFF12EDF0D}"/>
              </a:ext>
            </a:extLst>
          </p:cNvPr>
          <p:cNvSpPr>
            <a:spLocks noGrp="1"/>
          </p:cNvSpPr>
          <p:nvPr>
            <p:ph type="ctrTitle"/>
          </p:nvPr>
        </p:nvSpPr>
        <p:spPr/>
        <p:txBody>
          <a:bodyPr/>
          <a:lstStyle/>
          <a:p>
            <a:r>
              <a:rPr lang="en-IN" dirty="0"/>
              <a:t>Virtue Ethics</a:t>
            </a:r>
          </a:p>
        </p:txBody>
      </p:sp>
      <p:sp>
        <p:nvSpPr>
          <p:cNvPr id="3" name="Subtitle 2">
            <a:extLst>
              <a:ext uri="{FF2B5EF4-FFF2-40B4-BE49-F238E27FC236}">
                <a16:creationId xmlns:a16="http://schemas.microsoft.com/office/drawing/2014/main" id="{2493B69B-986E-0266-6ABC-D3F7E41DD8B8}"/>
              </a:ext>
            </a:extLst>
          </p:cNvPr>
          <p:cNvSpPr>
            <a:spLocks noGrp="1"/>
          </p:cNvSpPr>
          <p:nvPr>
            <p:ph type="subTitle" idx="1"/>
          </p:nvPr>
        </p:nvSpPr>
        <p:spPr>
          <a:xfrm>
            <a:off x="1524000" y="3602038"/>
            <a:ext cx="9144000" cy="895317"/>
          </a:xfrm>
        </p:spPr>
        <p:txBody>
          <a:bodyPr>
            <a:normAutofit/>
          </a:bodyPr>
          <a:lstStyle/>
          <a:p>
            <a:r>
              <a:rPr lang="en-IN" sz="3600" dirty="0"/>
              <a:t>Aristotle</a:t>
            </a:r>
          </a:p>
        </p:txBody>
      </p:sp>
    </p:spTree>
    <p:extLst>
      <p:ext uri="{BB962C8B-B14F-4D97-AF65-F5344CB8AC3E}">
        <p14:creationId xmlns:p14="http://schemas.microsoft.com/office/powerpoint/2010/main" val="3799601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8561-5E8F-483D-B65D-431B1672B45B}"/>
              </a:ext>
            </a:extLst>
          </p:cNvPr>
          <p:cNvSpPr>
            <a:spLocks noGrp="1"/>
          </p:cNvSpPr>
          <p:nvPr>
            <p:ph type="title"/>
          </p:nvPr>
        </p:nvSpPr>
        <p:spPr>
          <a:xfrm>
            <a:off x="677334" y="439838"/>
            <a:ext cx="8596668" cy="825082"/>
          </a:xfrm>
        </p:spPr>
        <p:txBody>
          <a:bodyPr>
            <a:normAutofit fontScale="90000"/>
          </a:bodyPr>
          <a:lstStyle/>
          <a:p>
            <a:br>
              <a:rPr lang="en-US" sz="4400" dirty="0">
                <a:solidFill>
                  <a:schemeClr val="accent1">
                    <a:lumMod val="75000"/>
                  </a:schemeClr>
                </a:solidFill>
                <a:latin typeface="Times New Roman" panose="02020603050405020304" pitchFamily="18" charset="0"/>
              </a:rPr>
            </a:br>
            <a:r>
              <a:rPr lang="en-US" sz="4400" dirty="0">
                <a:solidFill>
                  <a:schemeClr val="accent1">
                    <a:lumMod val="75000"/>
                  </a:schemeClr>
                </a:solidFill>
                <a:latin typeface="Times New Roman" panose="02020603050405020304" pitchFamily="18" charset="0"/>
              </a:rPr>
              <a:t>Virtue is a state of </a:t>
            </a:r>
            <a:r>
              <a:rPr lang="en-US" sz="4400" b="1" dirty="0">
                <a:solidFill>
                  <a:schemeClr val="accent1">
                    <a:lumMod val="75000"/>
                  </a:schemeClr>
                </a:solidFill>
                <a:latin typeface="Times New Roman" panose="02020603050405020304" pitchFamily="18" charset="0"/>
              </a:rPr>
              <a:t>Character</a:t>
            </a:r>
            <a:r>
              <a:rPr lang="en-US" sz="4400" dirty="0">
                <a:solidFill>
                  <a:schemeClr val="accent1">
                    <a:lumMod val="75000"/>
                  </a:schemeClr>
                </a:solidFill>
                <a:latin typeface="Times New Roman" panose="02020603050405020304" pitchFamily="18" charset="0"/>
              </a:rPr>
              <a:t> </a:t>
            </a:r>
            <a:br>
              <a:rPr lang="en-IN" dirty="0">
                <a:solidFill>
                  <a:schemeClr val="accent1">
                    <a:lumMod val="75000"/>
                  </a:schemeClr>
                </a:solidFill>
              </a:rPr>
            </a:br>
            <a:endParaRPr lang="en-IN" dirty="0"/>
          </a:p>
        </p:txBody>
      </p:sp>
      <p:sp>
        <p:nvSpPr>
          <p:cNvPr id="3" name="Content Placeholder 2">
            <a:extLst>
              <a:ext uri="{FF2B5EF4-FFF2-40B4-BE49-F238E27FC236}">
                <a16:creationId xmlns:a16="http://schemas.microsoft.com/office/drawing/2014/main" id="{F6EBF9DC-32FC-4493-B5F3-D60EDF929BC6}"/>
              </a:ext>
            </a:extLst>
          </p:cNvPr>
          <p:cNvSpPr>
            <a:spLocks noGrp="1"/>
          </p:cNvSpPr>
          <p:nvPr>
            <p:ph idx="1"/>
          </p:nvPr>
        </p:nvSpPr>
        <p:spPr>
          <a:xfrm>
            <a:off x="677334" y="1325881"/>
            <a:ext cx="8596668" cy="4715482"/>
          </a:xfrm>
        </p:spPr>
        <p:txBody>
          <a:bodyPr>
            <a:normAutofit fontScale="77500" lnSpcReduction="20000"/>
          </a:bodyPr>
          <a:lstStyle/>
          <a:p>
            <a:r>
              <a:rPr lang="en-IN" dirty="0">
                <a:solidFill>
                  <a:schemeClr val="accent1">
                    <a:lumMod val="75000"/>
                  </a:schemeClr>
                </a:solidFill>
              </a:rPr>
              <a:t>The mean is not same for every individual and under all circumstances; it is “relative” to ourselves, and determined by reason, or as a right-minded man would determine it.” (Thilly p.114)</a:t>
            </a:r>
          </a:p>
          <a:p>
            <a:pPr marL="0" indent="0">
              <a:buNone/>
            </a:pPr>
            <a:endParaRPr lang="en-IN" dirty="0"/>
          </a:p>
          <a:p>
            <a:r>
              <a:rPr lang="en-IN" dirty="0"/>
              <a:t>Moral judgement is not a subjective opinion or arbitrary choice</a:t>
            </a:r>
          </a:p>
          <a:p>
            <a:r>
              <a:rPr lang="en-IN" dirty="0"/>
              <a:t>Moral conduct must be decided by the right kind of man. </a:t>
            </a:r>
          </a:p>
          <a:p>
            <a:endParaRPr lang="en-IN" dirty="0"/>
          </a:p>
          <a:p>
            <a:r>
              <a:rPr lang="en-IN" dirty="0"/>
              <a:t>Virtuous man is the standard and measure of things. </a:t>
            </a:r>
          </a:p>
          <a:p>
            <a:r>
              <a:rPr lang="en-IN" dirty="0"/>
              <a:t>Virtuous man must exhibit moral character and stable conduct </a:t>
            </a:r>
          </a:p>
          <a:p>
            <a:endParaRPr lang="en-IN" dirty="0"/>
          </a:p>
          <a:p>
            <a:r>
              <a:rPr lang="en-IN" dirty="0">
                <a:solidFill>
                  <a:schemeClr val="accent1">
                    <a:lumMod val="75000"/>
                  </a:schemeClr>
                </a:solidFill>
              </a:rPr>
              <a:t>“Virtue is a disposition, or habit involving deliberate purpose or choice, consists in a mean that is relative to ourselves, the mean being determined by reason or as a prudent man would determine it.” (p.115)</a:t>
            </a:r>
          </a:p>
          <a:p>
            <a:endParaRPr lang="en-IN" dirty="0"/>
          </a:p>
          <a:p>
            <a:endParaRPr lang="en-IN" dirty="0"/>
          </a:p>
        </p:txBody>
      </p:sp>
    </p:spTree>
    <p:extLst>
      <p:ext uri="{BB962C8B-B14F-4D97-AF65-F5344CB8AC3E}">
        <p14:creationId xmlns:p14="http://schemas.microsoft.com/office/powerpoint/2010/main" val="2121460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C1F28-617E-41FA-A2E8-9CD4162C76AC}"/>
              </a:ext>
            </a:extLst>
          </p:cNvPr>
          <p:cNvSpPr>
            <a:spLocks noGrp="1"/>
          </p:cNvSpPr>
          <p:nvPr>
            <p:ph type="title"/>
          </p:nvPr>
        </p:nvSpPr>
        <p:spPr>
          <a:xfrm>
            <a:off x="677334" y="609600"/>
            <a:ext cx="8596668" cy="1013927"/>
          </a:xfrm>
        </p:spPr>
        <p:txBody>
          <a:bodyPr/>
          <a:lstStyle/>
          <a:p>
            <a:r>
              <a:rPr lang="en-IN" dirty="0"/>
              <a:t>Self realization as highest good </a:t>
            </a:r>
          </a:p>
        </p:txBody>
      </p:sp>
      <p:sp>
        <p:nvSpPr>
          <p:cNvPr id="3" name="Content Placeholder 2">
            <a:extLst>
              <a:ext uri="{FF2B5EF4-FFF2-40B4-BE49-F238E27FC236}">
                <a16:creationId xmlns:a16="http://schemas.microsoft.com/office/drawing/2014/main" id="{90486120-CF4E-4689-8243-B4ACF3BA4BA6}"/>
              </a:ext>
            </a:extLst>
          </p:cNvPr>
          <p:cNvSpPr>
            <a:spLocks noGrp="1"/>
          </p:cNvSpPr>
          <p:nvPr>
            <p:ph idx="1"/>
          </p:nvPr>
        </p:nvSpPr>
        <p:spPr>
          <a:xfrm>
            <a:off x="677334" y="1623527"/>
            <a:ext cx="8596668" cy="4417835"/>
          </a:xfrm>
        </p:spPr>
        <p:txBody>
          <a:bodyPr>
            <a:normAutofit lnSpcReduction="10000"/>
          </a:bodyPr>
          <a:lstStyle/>
          <a:p>
            <a:r>
              <a:rPr lang="en-IN" dirty="0"/>
              <a:t>The moral dimension of self-realization does not include the selfish individualism</a:t>
            </a:r>
          </a:p>
          <a:p>
            <a:r>
              <a:rPr lang="en-IN" dirty="0"/>
              <a:t>Aristotle tried to be altruistic </a:t>
            </a:r>
          </a:p>
          <a:p>
            <a:r>
              <a:rPr lang="en-IN" dirty="0"/>
              <a:t>True self of man must be motivated by noble thoughts. </a:t>
            </a:r>
          </a:p>
          <a:p>
            <a:r>
              <a:rPr lang="en-IN" dirty="0"/>
              <a:t>A moral person must promote the interest of the others and service of his country/ humanity. </a:t>
            </a:r>
          </a:p>
          <a:p>
            <a:r>
              <a:rPr lang="en-IN" dirty="0"/>
              <a:t>Virtuous man is a character of loving goodness for its own sake. </a:t>
            </a:r>
          </a:p>
          <a:p>
            <a:r>
              <a:rPr lang="en-IN" dirty="0"/>
              <a:t>To a virtuous person a friend is a second self (an alter ego)</a:t>
            </a:r>
          </a:p>
        </p:txBody>
      </p:sp>
    </p:spTree>
    <p:extLst>
      <p:ext uri="{BB962C8B-B14F-4D97-AF65-F5344CB8AC3E}">
        <p14:creationId xmlns:p14="http://schemas.microsoft.com/office/powerpoint/2010/main" val="3377141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7D782-5CCA-4CD4-8767-B98331C9AB29}"/>
              </a:ext>
            </a:extLst>
          </p:cNvPr>
          <p:cNvSpPr>
            <a:spLocks noGrp="1"/>
          </p:cNvSpPr>
          <p:nvPr>
            <p:ph type="title"/>
          </p:nvPr>
        </p:nvSpPr>
        <p:spPr>
          <a:xfrm>
            <a:off x="677334" y="609600"/>
            <a:ext cx="8596668" cy="1087120"/>
          </a:xfrm>
        </p:spPr>
        <p:txBody>
          <a:bodyPr/>
          <a:lstStyle/>
          <a:p>
            <a:r>
              <a:rPr lang="en-IN" dirty="0"/>
              <a:t>Justice</a:t>
            </a:r>
          </a:p>
        </p:txBody>
      </p:sp>
      <p:sp>
        <p:nvSpPr>
          <p:cNvPr id="3" name="Content Placeholder 2">
            <a:extLst>
              <a:ext uri="{FF2B5EF4-FFF2-40B4-BE49-F238E27FC236}">
                <a16:creationId xmlns:a16="http://schemas.microsoft.com/office/drawing/2014/main" id="{41707655-7BAF-4239-B329-4BB10570DDCD}"/>
              </a:ext>
            </a:extLst>
          </p:cNvPr>
          <p:cNvSpPr>
            <a:spLocks noGrp="1"/>
          </p:cNvSpPr>
          <p:nvPr>
            <p:ph idx="1"/>
          </p:nvPr>
        </p:nvSpPr>
        <p:spPr>
          <a:xfrm>
            <a:off x="677334" y="1910081"/>
            <a:ext cx="8596668" cy="4131282"/>
          </a:xfrm>
        </p:spPr>
        <p:txBody>
          <a:bodyPr>
            <a:normAutofit fontScale="92500" lnSpcReduction="20000"/>
          </a:bodyPr>
          <a:lstStyle/>
          <a:p>
            <a:r>
              <a:rPr lang="en-IN" dirty="0"/>
              <a:t>“Justice is virtue implying a relation to others, for it promotes the interest of another, whether he be a ruler or simply a fellow citizen.” (p.115) </a:t>
            </a:r>
          </a:p>
          <a:p>
            <a:r>
              <a:rPr lang="en-IN" dirty="0"/>
              <a:t>Justice  - </a:t>
            </a:r>
          </a:p>
          <a:p>
            <a:r>
              <a:rPr lang="en-IN" dirty="0"/>
              <a:t>lawfulness and fairness </a:t>
            </a:r>
          </a:p>
          <a:p>
            <a:r>
              <a:rPr lang="en-IN" dirty="0"/>
              <a:t>Laws are pronounced for all subjects and interests of the community as a whole</a:t>
            </a:r>
          </a:p>
          <a:p>
            <a:r>
              <a:rPr lang="en-IN" dirty="0"/>
              <a:t>All the virtues are included in the justice </a:t>
            </a:r>
          </a:p>
          <a:p>
            <a:r>
              <a:rPr lang="en-IN" dirty="0"/>
              <a:t>Justice means giving the man his due</a:t>
            </a:r>
          </a:p>
          <a:p>
            <a:endParaRPr lang="en-IN" dirty="0"/>
          </a:p>
          <a:p>
            <a:r>
              <a:rPr lang="en-IN" dirty="0"/>
              <a:t>A virtuous man is noble, pleasant, happy </a:t>
            </a:r>
          </a:p>
        </p:txBody>
      </p:sp>
    </p:spTree>
    <p:extLst>
      <p:ext uri="{BB962C8B-B14F-4D97-AF65-F5344CB8AC3E}">
        <p14:creationId xmlns:p14="http://schemas.microsoft.com/office/powerpoint/2010/main" val="1684833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02188-E4D9-4ADF-B4CA-CEB7EF554A8C}"/>
              </a:ext>
            </a:extLst>
          </p:cNvPr>
          <p:cNvSpPr>
            <a:spLocks noGrp="1"/>
          </p:cNvSpPr>
          <p:nvPr>
            <p:ph type="title"/>
          </p:nvPr>
        </p:nvSpPr>
        <p:spPr>
          <a:xfrm>
            <a:off x="677334" y="609600"/>
            <a:ext cx="8596668" cy="975360"/>
          </a:xfrm>
        </p:spPr>
        <p:txBody>
          <a:bodyPr/>
          <a:lstStyle/>
          <a:p>
            <a:r>
              <a:rPr lang="en-IN" dirty="0"/>
              <a:t>Highest Happiness </a:t>
            </a:r>
          </a:p>
        </p:txBody>
      </p:sp>
      <p:sp>
        <p:nvSpPr>
          <p:cNvPr id="3" name="Content Placeholder 2">
            <a:extLst>
              <a:ext uri="{FF2B5EF4-FFF2-40B4-BE49-F238E27FC236}">
                <a16:creationId xmlns:a16="http://schemas.microsoft.com/office/drawing/2014/main" id="{8C1DFA22-FE06-4677-A61F-8E607AAA6B58}"/>
              </a:ext>
            </a:extLst>
          </p:cNvPr>
          <p:cNvSpPr>
            <a:spLocks noGrp="1"/>
          </p:cNvSpPr>
          <p:nvPr>
            <p:ph idx="1"/>
          </p:nvPr>
        </p:nvSpPr>
        <p:spPr>
          <a:xfrm>
            <a:off x="677333" y="1584961"/>
            <a:ext cx="8813907" cy="4456402"/>
          </a:xfrm>
        </p:spPr>
        <p:txBody>
          <a:bodyPr>
            <a:normAutofit fontScale="85000" lnSpcReduction="20000"/>
          </a:bodyPr>
          <a:lstStyle/>
          <a:p>
            <a:r>
              <a:rPr lang="en-IN" dirty="0"/>
              <a:t>“The highest happiness is a speculative activity, an activity which taken the </a:t>
            </a:r>
            <a:r>
              <a:rPr lang="en-IN" b="1" dirty="0"/>
              <a:t>form of contemplation</a:t>
            </a:r>
            <a:r>
              <a:rPr lang="en-IN" dirty="0"/>
              <a:t>.” (p.116) </a:t>
            </a:r>
          </a:p>
          <a:p>
            <a:endParaRPr lang="en-IN" dirty="0"/>
          </a:p>
          <a:p>
            <a:r>
              <a:rPr lang="en-IN" dirty="0">
                <a:solidFill>
                  <a:schemeClr val="accent1">
                    <a:lumMod val="75000"/>
                  </a:schemeClr>
                </a:solidFill>
              </a:rPr>
              <a:t>The life of contemplation is the highest, the most continuous, the most pleasant and the most self-sufficient, the most intrinsically worthwhile way of life.” (Ibid.)</a:t>
            </a:r>
          </a:p>
          <a:p>
            <a:r>
              <a:rPr lang="en-IN" dirty="0">
                <a:solidFill>
                  <a:schemeClr val="accent1">
                    <a:lumMod val="75000"/>
                  </a:schemeClr>
                </a:solidFill>
              </a:rPr>
              <a:t>“Such a life may seem to be exalted for a mere human being, and, indeed man will enjoy such a life not in virtue of his humanity but in virtue of some divine element in him.” </a:t>
            </a:r>
          </a:p>
          <a:p>
            <a:endParaRPr lang="en-IN" dirty="0"/>
          </a:p>
          <a:p>
            <a:r>
              <a:rPr lang="en-IN" dirty="0"/>
              <a:t>The life which is in accord with reason will be divine</a:t>
            </a:r>
          </a:p>
          <a:p>
            <a:r>
              <a:rPr lang="en-IN" dirty="0"/>
              <a:t>Knowledge of the nature of virtue is sufficient to ensure virtuous action. </a:t>
            </a:r>
          </a:p>
        </p:txBody>
      </p:sp>
    </p:spTree>
    <p:extLst>
      <p:ext uri="{BB962C8B-B14F-4D97-AF65-F5344CB8AC3E}">
        <p14:creationId xmlns:p14="http://schemas.microsoft.com/office/powerpoint/2010/main" val="3518330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9AEB-365A-BC3C-9BCD-893AE7B195A0}"/>
              </a:ext>
            </a:extLst>
          </p:cNvPr>
          <p:cNvSpPr>
            <a:spLocks noGrp="1"/>
          </p:cNvSpPr>
          <p:nvPr>
            <p:ph type="title"/>
          </p:nvPr>
        </p:nvSpPr>
        <p:spPr/>
        <p:txBody>
          <a:bodyPr/>
          <a:lstStyle/>
          <a:p>
            <a:r>
              <a:rPr lang="en-IN" dirty="0"/>
              <a:t>Ethics </a:t>
            </a:r>
          </a:p>
        </p:txBody>
      </p:sp>
      <p:sp>
        <p:nvSpPr>
          <p:cNvPr id="3" name="Content Placeholder 2">
            <a:extLst>
              <a:ext uri="{FF2B5EF4-FFF2-40B4-BE49-F238E27FC236}">
                <a16:creationId xmlns:a16="http://schemas.microsoft.com/office/drawing/2014/main" id="{9304B06E-0E59-666B-C420-ED44ABBA6E30}"/>
              </a:ext>
            </a:extLst>
          </p:cNvPr>
          <p:cNvSpPr>
            <a:spLocks noGrp="1"/>
          </p:cNvSpPr>
          <p:nvPr>
            <p:ph idx="1"/>
          </p:nvPr>
        </p:nvSpPr>
        <p:spPr/>
        <p:txBody>
          <a:bodyPr>
            <a:normAutofit/>
          </a:bodyPr>
          <a:lstStyle/>
          <a:p>
            <a:pPr marL="0" indent="0">
              <a:buNone/>
            </a:pPr>
            <a:r>
              <a:rPr lang="en-IN" dirty="0"/>
              <a:t>What we </a:t>
            </a:r>
            <a:r>
              <a:rPr lang="en-IN" i="1" dirty="0"/>
              <a:t>ought to </a:t>
            </a:r>
            <a:r>
              <a:rPr lang="en-IN" dirty="0"/>
              <a:t>do? </a:t>
            </a:r>
          </a:p>
          <a:p>
            <a:r>
              <a:rPr lang="en-IN" dirty="0"/>
              <a:t>Right Action (conduct) / Wrong Action (Conduct) </a:t>
            </a:r>
          </a:p>
          <a:p>
            <a:endParaRPr lang="en-IN" dirty="0"/>
          </a:p>
          <a:p>
            <a:r>
              <a:rPr lang="en-IN" dirty="0"/>
              <a:t>Good and Bad  </a:t>
            </a:r>
          </a:p>
          <a:p>
            <a:pPr marL="0" indent="0">
              <a:buNone/>
            </a:pPr>
            <a:r>
              <a:rPr lang="en-IN" dirty="0"/>
              <a:t> </a:t>
            </a:r>
          </a:p>
          <a:p>
            <a:r>
              <a:rPr lang="en-IN" dirty="0"/>
              <a:t>Obligation, Responsibility, Care, Commitment, Honesty, etc. </a:t>
            </a:r>
          </a:p>
          <a:p>
            <a:pPr marL="0" indent="0">
              <a:buNone/>
            </a:pPr>
            <a:endParaRPr lang="en-IN" dirty="0"/>
          </a:p>
          <a:p>
            <a:r>
              <a:rPr lang="en-IN" dirty="0"/>
              <a:t>Willing to live an ethical life/  A Righteous way of life </a:t>
            </a:r>
          </a:p>
        </p:txBody>
      </p:sp>
    </p:spTree>
    <p:extLst>
      <p:ext uri="{BB962C8B-B14F-4D97-AF65-F5344CB8AC3E}">
        <p14:creationId xmlns:p14="http://schemas.microsoft.com/office/powerpoint/2010/main" val="223226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1A71-E436-B0BD-8323-6581D41E97A3}"/>
              </a:ext>
            </a:extLst>
          </p:cNvPr>
          <p:cNvSpPr>
            <a:spLocks noGrp="1"/>
          </p:cNvSpPr>
          <p:nvPr>
            <p:ph type="title"/>
          </p:nvPr>
        </p:nvSpPr>
        <p:spPr/>
        <p:txBody>
          <a:bodyPr/>
          <a:lstStyle/>
          <a:p>
            <a:r>
              <a:rPr lang="en-IN" dirty="0"/>
              <a:t>Three ethical theories </a:t>
            </a:r>
          </a:p>
        </p:txBody>
      </p:sp>
      <p:sp>
        <p:nvSpPr>
          <p:cNvPr id="3" name="Content Placeholder 2">
            <a:extLst>
              <a:ext uri="{FF2B5EF4-FFF2-40B4-BE49-F238E27FC236}">
                <a16:creationId xmlns:a16="http://schemas.microsoft.com/office/drawing/2014/main" id="{677C5E52-3961-17A3-315F-D3A9FAA8662B}"/>
              </a:ext>
            </a:extLst>
          </p:cNvPr>
          <p:cNvSpPr>
            <a:spLocks noGrp="1"/>
          </p:cNvSpPr>
          <p:nvPr>
            <p:ph idx="1"/>
          </p:nvPr>
        </p:nvSpPr>
        <p:spPr/>
        <p:txBody>
          <a:bodyPr/>
          <a:lstStyle/>
          <a:p>
            <a:r>
              <a:rPr lang="en-IN" dirty="0"/>
              <a:t>Virtue Ethics – Aristotle</a:t>
            </a:r>
          </a:p>
          <a:p>
            <a:r>
              <a:rPr lang="en-IN" dirty="0"/>
              <a:t>Utilitarianism – J. S. Mill</a:t>
            </a:r>
          </a:p>
          <a:p>
            <a:r>
              <a:rPr lang="en-IN" dirty="0"/>
              <a:t>Deontology – Immanuel Kant </a:t>
            </a:r>
          </a:p>
          <a:p>
            <a:endParaRPr lang="en-IN" dirty="0"/>
          </a:p>
          <a:p>
            <a:endParaRPr lang="en-IN" dirty="0"/>
          </a:p>
          <a:p>
            <a:r>
              <a:rPr lang="en-IN" dirty="0"/>
              <a:t>Virtue refers to </a:t>
            </a:r>
            <a:r>
              <a:rPr lang="en-IN" b="1" dirty="0"/>
              <a:t>Good</a:t>
            </a:r>
            <a:r>
              <a:rPr lang="en-IN" dirty="0"/>
              <a:t>/ </a:t>
            </a:r>
            <a:r>
              <a:rPr lang="en-IN" b="1" dirty="0"/>
              <a:t>Excellence</a:t>
            </a:r>
            <a:r>
              <a:rPr lang="en-IN" dirty="0"/>
              <a:t> (Agency/ Person) </a:t>
            </a:r>
          </a:p>
          <a:p>
            <a:r>
              <a:rPr lang="en-IN" dirty="0"/>
              <a:t>Utilitarianism emphasizes the significance of the </a:t>
            </a:r>
            <a:r>
              <a:rPr lang="en-IN" b="1" dirty="0"/>
              <a:t>Consequence</a:t>
            </a:r>
            <a:r>
              <a:rPr lang="en-IN" dirty="0"/>
              <a:t> </a:t>
            </a:r>
          </a:p>
          <a:p>
            <a:r>
              <a:rPr lang="en-IN" dirty="0"/>
              <a:t>Deontology  explains the necessity of </a:t>
            </a:r>
            <a:r>
              <a:rPr lang="en-IN" b="1" dirty="0"/>
              <a:t>Duty</a:t>
            </a:r>
          </a:p>
        </p:txBody>
      </p:sp>
    </p:spTree>
    <p:extLst>
      <p:ext uri="{BB962C8B-B14F-4D97-AF65-F5344CB8AC3E}">
        <p14:creationId xmlns:p14="http://schemas.microsoft.com/office/powerpoint/2010/main" val="238551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F556-D8AF-549B-B10D-4AFF2B906537}"/>
              </a:ext>
            </a:extLst>
          </p:cNvPr>
          <p:cNvSpPr>
            <a:spLocks noGrp="1"/>
          </p:cNvSpPr>
          <p:nvPr>
            <p:ph type="title"/>
          </p:nvPr>
        </p:nvSpPr>
        <p:spPr/>
        <p:txBody>
          <a:bodyPr/>
          <a:lstStyle/>
          <a:p>
            <a:r>
              <a:rPr lang="en-IN" dirty="0"/>
              <a:t>Aristotle (384-322 BC) </a:t>
            </a:r>
          </a:p>
        </p:txBody>
      </p:sp>
      <p:sp>
        <p:nvSpPr>
          <p:cNvPr id="3" name="Content Placeholder 2">
            <a:extLst>
              <a:ext uri="{FF2B5EF4-FFF2-40B4-BE49-F238E27FC236}">
                <a16:creationId xmlns:a16="http://schemas.microsoft.com/office/drawing/2014/main" id="{138CA185-A6AA-8BEF-1D57-1019D415EECA}"/>
              </a:ext>
            </a:extLst>
          </p:cNvPr>
          <p:cNvSpPr>
            <a:spLocks noGrp="1"/>
          </p:cNvSpPr>
          <p:nvPr>
            <p:ph idx="1"/>
          </p:nvPr>
        </p:nvSpPr>
        <p:spPr/>
        <p:txBody>
          <a:bodyPr>
            <a:normAutofit lnSpcReduction="10000"/>
          </a:bodyPr>
          <a:lstStyle/>
          <a:p>
            <a:endParaRPr lang="en-IN" dirty="0"/>
          </a:p>
          <a:p>
            <a:endParaRPr lang="en-IN" dirty="0"/>
          </a:p>
          <a:p>
            <a:pPr algn="just"/>
            <a:r>
              <a:rPr lang="en-IN" sz="4000" dirty="0">
                <a:latin typeface="Aparajita" panose="02020603050405020304" pitchFamily="18" charset="0"/>
                <a:cs typeface="Aparajita" panose="02020603050405020304" pitchFamily="18" charset="0"/>
              </a:rPr>
              <a:t>“Every art and every inquiry, and similarly every action and pursuit, is thought to aim at some good; and for this reason, the good has rightly been declared to be that at which all things aim.”</a:t>
            </a:r>
          </a:p>
          <a:p>
            <a:pPr algn="just"/>
            <a:endParaRPr lang="en-IN" sz="2400" dirty="0">
              <a:latin typeface="Aparajita" panose="02020603050405020304" pitchFamily="18" charset="0"/>
              <a:cs typeface="Aparajita" panose="02020603050405020304" pitchFamily="18" charset="0"/>
            </a:endParaRPr>
          </a:p>
          <a:p>
            <a:pPr lvl="1"/>
            <a:r>
              <a:rPr lang="en-IN" i="1" dirty="0"/>
              <a:t>( </a:t>
            </a:r>
            <a:r>
              <a:rPr lang="en-IN" dirty="0"/>
              <a:t>Aristotle</a:t>
            </a:r>
            <a:r>
              <a:rPr lang="en-IN" i="1" dirty="0"/>
              <a:t>, Nichomachean Ethics, </a:t>
            </a:r>
            <a:r>
              <a:rPr lang="en-IN" dirty="0"/>
              <a:t>trans. W. D Ross, </a:t>
            </a:r>
            <a:r>
              <a:rPr lang="en-IN" dirty="0" err="1"/>
              <a:t>Batoche</a:t>
            </a:r>
            <a:r>
              <a:rPr lang="en-IN" dirty="0"/>
              <a:t> Books, Kitchener, 1999: 3) </a:t>
            </a:r>
            <a:endParaRPr lang="en-IN" i="1" dirty="0"/>
          </a:p>
        </p:txBody>
      </p:sp>
    </p:spTree>
    <p:extLst>
      <p:ext uri="{BB962C8B-B14F-4D97-AF65-F5344CB8AC3E}">
        <p14:creationId xmlns:p14="http://schemas.microsoft.com/office/powerpoint/2010/main" val="3849164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552EE-A986-4333-9693-2E0F705DC473}"/>
              </a:ext>
            </a:extLst>
          </p:cNvPr>
          <p:cNvSpPr>
            <a:spLocks noGrp="1"/>
          </p:cNvSpPr>
          <p:nvPr>
            <p:ph type="title"/>
          </p:nvPr>
        </p:nvSpPr>
        <p:spPr/>
        <p:txBody>
          <a:bodyPr/>
          <a:lstStyle/>
          <a:p>
            <a:r>
              <a:rPr lang="en-IN" dirty="0"/>
              <a:t>Ethics – </a:t>
            </a:r>
            <a:r>
              <a:rPr lang="en-IN" dirty="0">
                <a:solidFill>
                  <a:srgbClr val="00B0F0"/>
                </a:solidFill>
              </a:rPr>
              <a:t>Highest Good- </a:t>
            </a:r>
            <a:r>
              <a:rPr lang="en-IN" i="1" dirty="0">
                <a:solidFill>
                  <a:schemeClr val="accent5"/>
                </a:solidFill>
              </a:rPr>
              <a:t>Eudaimonia</a:t>
            </a:r>
          </a:p>
        </p:txBody>
      </p:sp>
      <p:sp>
        <p:nvSpPr>
          <p:cNvPr id="3" name="Content Placeholder 2">
            <a:extLst>
              <a:ext uri="{FF2B5EF4-FFF2-40B4-BE49-F238E27FC236}">
                <a16:creationId xmlns:a16="http://schemas.microsoft.com/office/drawing/2014/main" id="{5AE5855E-0F0F-40BD-8522-7823FED9B168}"/>
              </a:ext>
            </a:extLst>
          </p:cNvPr>
          <p:cNvSpPr>
            <a:spLocks noGrp="1"/>
          </p:cNvSpPr>
          <p:nvPr>
            <p:ph idx="1"/>
          </p:nvPr>
        </p:nvSpPr>
        <p:spPr/>
        <p:txBody>
          <a:bodyPr>
            <a:normAutofit lnSpcReduction="10000"/>
          </a:bodyPr>
          <a:lstStyle/>
          <a:p>
            <a:r>
              <a:rPr lang="en-IN" dirty="0"/>
              <a:t>Aristotle possibly aimed to answer the Socratic question of the </a:t>
            </a:r>
            <a:r>
              <a:rPr lang="en-IN" b="1" dirty="0"/>
              <a:t>Highest Good </a:t>
            </a:r>
          </a:p>
          <a:p>
            <a:endParaRPr lang="en-IN" b="1" dirty="0"/>
          </a:p>
          <a:p>
            <a:r>
              <a:rPr lang="en-IN" b="1" dirty="0"/>
              <a:t> </a:t>
            </a:r>
            <a:r>
              <a:rPr lang="en-IN" b="1" dirty="0">
                <a:highlight>
                  <a:srgbClr val="FFFF00"/>
                </a:highlight>
              </a:rPr>
              <a:t>Happiness, Flourishing, Wellbeing </a:t>
            </a:r>
          </a:p>
          <a:p>
            <a:endParaRPr lang="en-IN" b="1" dirty="0">
              <a:highlight>
                <a:srgbClr val="FFFF00"/>
              </a:highlight>
            </a:endParaRPr>
          </a:p>
          <a:p>
            <a:pPr algn="just"/>
            <a:r>
              <a:rPr lang="en-IN" dirty="0"/>
              <a:t>All human action has some end in view, this end may be the means to a higher end, this to a still higher, and so on… finally reach the supreme purpose, the ultimate good, for the sake which other good to be sought.” </a:t>
            </a:r>
          </a:p>
          <a:p>
            <a:pPr lvl="2"/>
            <a:r>
              <a:rPr lang="en-IN" dirty="0"/>
              <a:t>(Frank Thilly, </a:t>
            </a:r>
            <a:r>
              <a:rPr lang="en-IN" i="1" dirty="0"/>
              <a:t>A History of Philosophy</a:t>
            </a:r>
            <a:r>
              <a:rPr lang="en-IN" dirty="0"/>
              <a:t>, Central Book Dept, Allahabad, 1982: 113-114) </a:t>
            </a:r>
          </a:p>
        </p:txBody>
      </p:sp>
    </p:spTree>
    <p:extLst>
      <p:ext uri="{BB962C8B-B14F-4D97-AF65-F5344CB8AC3E}">
        <p14:creationId xmlns:p14="http://schemas.microsoft.com/office/powerpoint/2010/main" val="1447350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B795C-9974-40CB-71F3-03C71F15025E}"/>
              </a:ext>
            </a:extLst>
          </p:cNvPr>
          <p:cNvSpPr>
            <a:spLocks noGrp="1"/>
          </p:cNvSpPr>
          <p:nvPr>
            <p:ph type="title"/>
          </p:nvPr>
        </p:nvSpPr>
        <p:spPr/>
        <p:txBody>
          <a:bodyPr/>
          <a:lstStyle/>
          <a:p>
            <a:r>
              <a:rPr lang="en-IN" dirty="0"/>
              <a:t>What is the nature of virtue?</a:t>
            </a:r>
          </a:p>
        </p:txBody>
      </p:sp>
      <p:sp>
        <p:nvSpPr>
          <p:cNvPr id="3" name="Content Placeholder 2">
            <a:extLst>
              <a:ext uri="{FF2B5EF4-FFF2-40B4-BE49-F238E27FC236}">
                <a16:creationId xmlns:a16="http://schemas.microsoft.com/office/drawing/2014/main" id="{44D5A829-F393-F5D0-2C68-B0A78F43476B}"/>
              </a:ext>
            </a:extLst>
          </p:cNvPr>
          <p:cNvSpPr>
            <a:spLocks noGrp="1"/>
          </p:cNvSpPr>
          <p:nvPr>
            <p:ph idx="1"/>
          </p:nvPr>
        </p:nvSpPr>
        <p:spPr/>
        <p:txBody>
          <a:bodyPr>
            <a:normAutofit fontScale="92500" lnSpcReduction="20000"/>
          </a:bodyPr>
          <a:lstStyle/>
          <a:p>
            <a:r>
              <a:rPr lang="en-IN" b="1" dirty="0"/>
              <a:t>Is pleasure good? </a:t>
            </a:r>
          </a:p>
          <a:p>
            <a:r>
              <a:rPr lang="en-IN" dirty="0">
                <a:solidFill>
                  <a:schemeClr val="accent5"/>
                </a:solidFill>
              </a:rPr>
              <a:t>Pleasure accompanies virtuous activity as a secondary effect. Pleasure can be included as the highest good but not identical to it. </a:t>
            </a:r>
          </a:p>
          <a:p>
            <a:endParaRPr lang="en-IN" dirty="0">
              <a:solidFill>
                <a:schemeClr val="accent5"/>
              </a:solidFill>
            </a:endParaRPr>
          </a:p>
          <a:p>
            <a:r>
              <a:rPr lang="en-IN" dirty="0">
                <a:solidFill>
                  <a:schemeClr val="accent5"/>
                </a:solidFill>
              </a:rPr>
              <a:t>Some people will pursue their interest in acquiring wealth, some for Honour, and some for wisdom and justice. </a:t>
            </a:r>
          </a:p>
          <a:p>
            <a:endParaRPr lang="en-IN" dirty="0">
              <a:solidFill>
                <a:schemeClr val="accent5"/>
              </a:solidFill>
            </a:endParaRPr>
          </a:p>
          <a:p>
            <a:r>
              <a:rPr lang="en-IN" b="1" dirty="0">
                <a:solidFill>
                  <a:srgbClr val="FF0000"/>
                </a:solidFill>
              </a:rPr>
              <a:t>What kind of life do men lead?</a:t>
            </a:r>
          </a:p>
          <a:p>
            <a:r>
              <a:rPr lang="en-IN" dirty="0">
                <a:solidFill>
                  <a:srgbClr val="FF0000"/>
                </a:solidFill>
              </a:rPr>
              <a:t>Life of enjoyment </a:t>
            </a:r>
          </a:p>
          <a:p>
            <a:r>
              <a:rPr lang="en-IN" dirty="0">
                <a:solidFill>
                  <a:srgbClr val="FF0000"/>
                </a:solidFill>
              </a:rPr>
              <a:t>Life of the political </a:t>
            </a:r>
          </a:p>
          <a:p>
            <a:r>
              <a:rPr lang="en-IN" dirty="0">
                <a:solidFill>
                  <a:srgbClr val="FF0000"/>
                </a:solidFill>
              </a:rPr>
              <a:t>Life of the contemplative </a:t>
            </a:r>
          </a:p>
          <a:p>
            <a:pPr marL="0" indent="0">
              <a:buNone/>
            </a:pPr>
            <a:endParaRPr lang="en-IN" dirty="0">
              <a:solidFill>
                <a:schemeClr val="accent5"/>
              </a:solidFill>
              <a:highlight>
                <a:srgbClr val="FFFF00"/>
              </a:highlight>
            </a:endParaRPr>
          </a:p>
        </p:txBody>
      </p:sp>
    </p:spTree>
    <p:extLst>
      <p:ext uri="{BB962C8B-B14F-4D97-AF65-F5344CB8AC3E}">
        <p14:creationId xmlns:p14="http://schemas.microsoft.com/office/powerpoint/2010/main" val="4102939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7FE36-89B3-C76F-6F8E-95E576E7528A}"/>
              </a:ext>
            </a:extLst>
          </p:cNvPr>
          <p:cNvSpPr>
            <a:spLocks noGrp="1"/>
          </p:cNvSpPr>
          <p:nvPr>
            <p:ph type="title"/>
          </p:nvPr>
        </p:nvSpPr>
        <p:spPr/>
        <p:txBody>
          <a:bodyPr/>
          <a:lstStyle/>
          <a:p>
            <a:r>
              <a:rPr lang="en-IN" dirty="0"/>
              <a:t>Seeking Good: Balance of Desire, Feelings and Reason </a:t>
            </a:r>
          </a:p>
        </p:txBody>
      </p:sp>
      <p:sp>
        <p:nvSpPr>
          <p:cNvPr id="3" name="Content Placeholder 2">
            <a:extLst>
              <a:ext uri="{FF2B5EF4-FFF2-40B4-BE49-F238E27FC236}">
                <a16:creationId xmlns:a16="http://schemas.microsoft.com/office/drawing/2014/main" id="{73558E6F-70C3-964B-18A7-9AFC609DA3D8}"/>
              </a:ext>
            </a:extLst>
          </p:cNvPr>
          <p:cNvSpPr>
            <a:spLocks noGrp="1"/>
          </p:cNvSpPr>
          <p:nvPr>
            <p:ph idx="1"/>
          </p:nvPr>
        </p:nvSpPr>
        <p:spPr/>
        <p:txBody>
          <a:bodyPr>
            <a:normAutofit fontScale="92500"/>
          </a:bodyPr>
          <a:lstStyle/>
          <a:p>
            <a:r>
              <a:rPr lang="en-IN" dirty="0"/>
              <a:t>“Active exercise of the mind (reason/ practical wisdom/ </a:t>
            </a:r>
            <a:r>
              <a:rPr lang="en-IN" i="1" dirty="0"/>
              <a:t>Phronesis</a:t>
            </a:r>
            <a:r>
              <a:rPr lang="en-IN" dirty="0"/>
              <a:t>) in conformity with perfect goodness of virtue.”</a:t>
            </a:r>
          </a:p>
          <a:p>
            <a:endParaRPr lang="en-IN" dirty="0"/>
          </a:p>
          <a:p>
            <a:r>
              <a:rPr lang="en-IN" dirty="0"/>
              <a:t>Choice one makes is important in life. The choice is a voluntary action.</a:t>
            </a:r>
          </a:p>
          <a:p>
            <a:r>
              <a:rPr lang="en-IN" dirty="0">
                <a:solidFill>
                  <a:srgbClr val="FF0000"/>
                </a:solidFill>
              </a:rPr>
              <a:t>Everyone </a:t>
            </a:r>
            <a:r>
              <a:rPr lang="en-IN" b="1" dirty="0">
                <a:solidFill>
                  <a:srgbClr val="FF0000"/>
                </a:solidFill>
              </a:rPr>
              <a:t>wishes</a:t>
            </a:r>
            <a:r>
              <a:rPr lang="en-IN" dirty="0">
                <a:solidFill>
                  <a:srgbClr val="FF0000"/>
                </a:solidFill>
              </a:rPr>
              <a:t> to be healthy, is different from </a:t>
            </a:r>
            <a:r>
              <a:rPr lang="en-IN" b="1" dirty="0">
                <a:solidFill>
                  <a:srgbClr val="FF0000"/>
                </a:solidFill>
              </a:rPr>
              <a:t>choosing</a:t>
            </a:r>
            <a:r>
              <a:rPr lang="en-IN" dirty="0">
                <a:solidFill>
                  <a:srgbClr val="FF0000"/>
                </a:solidFill>
              </a:rPr>
              <a:t> to be healthy</a:t>
            </a:r>
            <a:r>
              <a:rPr lang="en-IN" dirty="0"/>
              <a:t> </a:t>
            </a:r>
          </a:p>
          <a:p>
            <a:pPr marL="0" indent="0">
              <a:buNone/>
            </a:pPr>
            <a:endParaRPr lang="en-IN" dirty="0"/>
          </a:p>
          <a:p>
            <a:r>
              <a:rPr lang="en-IN" dirty="0"/>
              <a:t>Virtue/Wisdom is better than honour. </a:t>
            </a:r>
          </a:p>
          <a:p>
            <a:r>
              <a:rPr lang="en-IN" dirty="0"/>
              <a:t>Philosophers are lovers of Wisdom </a:t>
            </a:r>
          </a:p>
          <a:p>
            <a:r>
              <a:rPr lang="en-IN" dirty="0"/>
              <a:t>Knowing the good itself is a worthy pursuit. </a:t>
            </a:r>
          </a:p>
          <a:p>
            <a:endParaRPr lang="en-IN" dirty="0"/>
          </a:p>
        </p:txBody>
      </p:sp>
    </p:spTree>
    <p:extLst>
      <p:ext uri="{BB962C8B-B14F-4D97-AF65-F5344CB8AC3E}">
        <p14:creationId xmlns:p14="http://schemas.microsoft.com/office/powerpoint/2010/main" val="3547905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FB062-E1CA-414E-38AA-C726524B396B}"/>
              </a:ext>
            </a:extLst>
          </p:cNvPr>
          <p:cNvSpPr>
            <a:spLocks noGrp="1"/>
          </p:cNvSpPr>
          <p:nvPr>
            <p:ph type="title"/>
          </p:nvPr>
        </p:nvSpPr>
        <p:spPr/>
        <p:txBody>
          <a:bodyPr/>
          <a:lstStyle/>
          <a:p>
            <a:r>
              <a:rPr lang="en-IN" dirty="0"/>
              <a:t>Virtue </a:t>
            </a:r>
          </a:p>
        </p:txBody>
      </p:sp>
      <p:sp>
        <p:nvSpPr>
          <p:cNvPr id="3" name="Content Placeholder 2">
            <a:extLst>
              <a:ext uri="{FF2B5EF4-FFF2-40B4-BE49-F238E27FC236}">
                <a16:creationId xmlns:a16="http://schemas.microsoft.com/office/drawing/2014/main" id="{AC68B833-1DD2-B757-0060-F94A4347B281}"/>
              </a:ext>
            </a:extLst>
          </p:cNvPr>
          <p:cNvSpPr>
            <a:spLocks noGrp="1"/>
          </p:cNvSpPr>
          <p:nvPr>
            <p:ph idx="1"/>
          </p:nvPr>
        </p:nvSpPr>
        <p:spPr/>
        <p:txBody>
          <a:bodyPr>
            <a:normAutofit lnSpcReduction="10000"/>
          </a:bodyPr>
          <a:lstStyle/>
          <a:p>
            <a:r>
              <a:rPr lang="en-IN" dirty="0">
                <a:solidFill>
                  <a:srgbClr val="FF0000"/>
                </a:solidFill>
              </a:rPr>
              <a:t>Intellectual virtue</a:t>
            </a:r>
          </a:p>
          <a:p>
            <a:r>
              <a:rPr lang="en-IN" dirty="0"/>
              <a:t>Enable us to think rationally. Example: </a:t>
            </a:r>
            <a:r>
              <a:rPr lang="en-IN" i="1" dirty="0"/>
              <a:t>Phronesis</a:t>
            </a:r>
            <a:r>
              <a:rPr lang="en-IN" dirty="0"/>
              <a:t>/ Practical Wisdom</a:t>
            </a:r>
          </a:p>
          <a:p>
            <a:pPr lvl="1"/>
            <a:r>
              <a:rPr lang="en-IN" dirty="0"/>
              <a:t>Good intellect is mainly formed by churning out one’s own reason. It can be fostered by education. </a:t>
            </a:r>
          </a:p>
          <a:p>
            <a:pPr lvl="1"/>
            <a:r>
              <a:rPr lang="en-IN" dirty="0">
                <a:solidFill>
                  <a:schemeClr val="accent1"/>
                </a:solidFill>
              </a:rPr>
              <a:t>Quest for knowledge/ Perfection in thinking conceptually and coherently – and insight</a:t>
            </a:r>
          </a:p>
          <a:p>
            <a:pPr marL="457200" lvl="1" indent="0">
              <a:buNone/>
            </a:pPr>
            <a:endParaRPr lang="en-IN" dirty="0"/>
          </a:p>
          <a:p>
            <a:r>
              <a:rPr lang="en-IN" dirty="0">
                <a:solidFill>
                  <a:srgbClr val="00B0F0"/>
                </a:solidFill>
              </a:rPr>
              <a:t>Moral virtue </a:t>
            </a:r>
          </a:p>
          <a:p>
            <a:r>
              <a:rPr lang="en-IN" dirty="0"/>
              <a:t>Virtues enable us to handle our desires and emotions rationally. </a:t>
            </a:r>
          </a:p>
          <a:p>
            <a:pPr lvl="1"/>
            <a:r>
              <a:rPr lang="en-IN" dirty="0"/>
              <a:t>Example. Justice, prudence, fortitude, and temperance </a:t>
            </a:r>
          </a:p>
          <a:p>
            <a:pPr lvl="1"/>
            <a:r>
              <a:rPr lang="en-IN" dirty="0">
                <a:solidFill>
                  <a:srgbClr val="00B0F0"/>
                </a:solidFill>
              </a:rPr>
              <a:t>These virtues can be acquired through practice and habitual action</a:t>
            </a:r>
            <a:r>
              <a:rPr lang="en-IN" dirty="0"/>
              <a:t>. </a:t>
            </a:r>
          </a:p>
        </p:txBody>
      </p:sp>
    </p:spTree>
    <p:extLst>
      <p:ext uri="{BB962C8B-B14F-4D97-AF65-F5344CB8AC3E}">
        <p14:creationId xmlns:p14="http://schemas.microsoft.com/office/powerpoint/2010/main" val="122162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C29F6-5BC8-4602-AA7C-6A924C2F75BF}"/>
              </a:ext>
            </a:extLst>
          </p:cNvPr>
          <p:cNvSpPr>
            <a:spLocks noGrp="1"/>
          </p:cNvSpPr>
          <p:nvPr>
            <p:ph type="title"/>
          </p:nvPr>
        </p:nvSpPr>
        <p:spPr>
          <a:xfrm>
            <a:off x="677334" y="609600"/>
            <a:ext cx="8596668" cy="822960"/>
          </a:xfrm>
        </p:spPr>
        <p:txBody>
          <a:bodyPr/>
          <a:lstStyle/>
          <a:p>
            <a:r>
              <a:rPr lang="en-IN" dirty="0"/>
              <a:t>Virtue</a:t>
            </a:r>
          </a:p>
        </p:txBody>
      </p:sp>
      <p:sp>
        <p:nvSpPr>
          <p:cNvPr id="3" name="Content Placeholder 2">
            <a:extLst>
              <a:ext uri="{FF2B5EF4-FFF2-40B4-BE49-F238E27FC236}">
                <a16:creationId xmlns:a16="http://schemas.microsoft.com/office/drawing/2014/main" id="{B8BF96B9-624B-4564-AAA3-AF47312DC2EE}"/>
              </a:ext>
            </a:extLst>
          </p:cNvPr>
          <p:cNvSpPr>
            <a:spLocks noGrp="1"/>
          </p:cNvSpPr>
          <p:nvPr>
            <p:ph idx="1"/>
          </p:nvPr>
        </p:nvSpPr>
        <p:spPr>
          <a:xfrm>
            <a:off x="677334" y="1516381"/>
            <a:ext cx="8596668" cy="4524982"/>
          </a:xfrm>
        </p:spPr>
        <p:txBody>
          <a:bodyPr>
            <a:normAutofit lnSpcReduction="10000"/>
          </a:bodyPr>
          <a:lstStyle/>
          <a:p>
            <a:r>
              <a:rPr lang="en-IN" i="1" dirty="0">
                <a:solidFill>
                  <a:srgbClr val="00B0F0"/>
                </a:solidFill>
              </a:rPr>
              <a:t>Virtue is a kind of moderation in that it aims at the mean – the mean between excess and deficiencies</a:t>
            </a:r>
            <a:r>
              <a:rPr lang="en-IN" dirty="0"/>
              <a:t>. </a:t>
            </a:r>
          </a:p>
          <a:p>
            <a:pPr lvl="1"/>
            <a:r>
              <a:rPr lang="en-IN" dirty="0">
                <a:solidFill>
                  <a:schemeClr val="accent1">
                    <a:lumMod val="75000"/>
                  </a:schemeClr>
                </a:solidFill>
              </a:rPr>
              <a:t>Courage is a mean between foolhardiness and cowardice </a:t>
            </a:r>
          </a:p>
          <a:p>
            <a:pPr lvl="1"/>
            <a:r>
              <a:rPr lang="en-IN" dirty="0">
                <a:solidFill>
                  <a:schemeClr val="accent1">
                    <a:lumMod val="75000"/>
                  </a:schemeClr>
                </a:solidFill>
              </a:rPr>
              <a:t>Liberality/ Tolerance is a mean between extravagance and greed/ avarice</a:t>
            </a:r>
          </a:p>
          <a:p>
            <a:pPr lvl="1"/>
            <a:r>
              <a:rPr lang="en-IN" dirty="0">
                <a:solidFill>
                  <a:schemeClr val="accent1">
                    <a:lumMod val="75000"/>
                  </a:schemeClr>
                </a:solidFill>
              </a:rPr>
              <a:t>Modesty between bashfulness and shamelessness </a:t>
            </a:r>
          </a:p>
          <a:p>
            <a:pPr algn="l"/>
            <a:endParaRPr lang="en-IN" sz="1800" b="0" i="0" u="none" strike="noStrike" baseline="0" dirty="0">
              <a:solidFill>
                <a:srgbClr val="FF0000"/>
              </a:solidFill>
              <a:latin typeface="Times New Roman" panose="02020603050405020304" pitchFamily="18" charset="0"/>
            </a:endParaRPr>
          </a:p>
          <a:p>
            <a:pPr algn="l"/>
            <a:r>
              <a:rPr lang="en-IN" sz="1800" b="0" i="0" u="none" strike="noStrike" baseline="0" dirty="0">
                <a:solidFill>
                  <a:srgbClr val="FF0000"/>
                </a:solidFill>
                <a:latin typeface="Times New Roman" panose="02020603050405020304" pitchFamily="18" charset="0"/>
              </a:rPr>
              <a:t>Thus, Aristotle </a:t>
            </a:r>
            <a:r>
              <a:rPr lang="en-US" sz="1800" b="0" i="0" u="none" strike="noStrike" baseline="0" dirty="0">
                <a:solidFill>
                  <a:srgbClr val="FF0000"/>
                </a:solidFill>
                <a:latin typeface="Times New Roman" panose="02020603050405020304" pitchFamily="18" charset="0"/>
              </a:rPr>
              <a:t>concludes that “a master of any art avoids excess and defect, but seeks the intermediate and </a:t>
            </a:r>
            <a:r>
              <a:rPr lang="en-IN" sz="1800" b="0" i="0" u="none" strike="noStrike" baseline="0" dirty="0">
                <a:solidFill>
                  <a:srgbClr val="FF0000"/>
                </a:solidFill>
                <a:latin typeface="Times New Roman" panose="02020603050405020304" pitchFamily="18" charset="0"/>
              </a:rPr>
              <a:t>chooses this”</a:t>
            </a:r>
          </a:p>
          <a:p>
            <a:pPr algn="l"/>
            <a:endParaRPr lang="en-IN" dirty="0">
              <a:solidFill>
                <a:srgbClr val="FF0000"/>
              </a:solidFill>
            </a:endParaRPr>
          </a:p>
          <a:p>
            <a:pPr algn="l"/>
            <a:r>
              <a:rPr lang="en-US" sz="1800" b="0" i="0" u="none" strike="noStrike" baseline="0" dirty="0">
                <a:latin typeface="Times New Roman" panose="02020603050405020304" pitchFamily="18" charset="0"/>
              </a:rPr>
              <a:t>“Actions are called just and temperate when they are such as the just or the temperate man would do, but it is not the man who does these that is just and temperate, but the man who also does them as just and temperate men do them” (Aristotle, 350 B.C.E. p.244).</a:t>
            </a:r>
          </a:p>
          <a:p>
            <a:pPr algn="l"/>
            <a:endParaRPr lang="en-US" sz="1800" dirty="0">
              <a:solidFill>
                <a:schemeClr val="accent1">
                  <a:lumMod val="75000"/>
                </a:schemeClr>
              </a:solidFill>
              <a:latin typeface="Times New Roman" panose="02020603050405020304" pitchFamily="18" charset="0"/>
            </a:endParaRPr>
          </a:p>
        </p:txBody>
      </p:sp>
    </p:spTree>
    <p:extLst>
      <p:ext uri="{BB962C8B-B14F-4D97-AF65-F5344CB8AC3E}">
        <p14:creationId xmlns:p14="http://schemas.microsoft.com/office/powerpoint/2010/main" val="4112459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TotalTime>
  <Words>1036</Words>
  <Application>Microsoft Office PowerPoint</Application>
  <PresentationFormat>Widescreen</PresentationFormat>
  <Paragraphs>106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Aparajita</vt:lpstr>
      <vt:lpstr>Arial</vt:lpstr>
      <vt:lpstr>Calibri</vt:lpstr>
      <vt:lpstr>Calibri Light</vt:lpstr>
      <vt:lpstr>Times New Roman</vt:lpstr>
      <vt:lpstr>Office Theme</vt:lpstr>
      <vt:lpstr>Virtue Ethics</vt:lpstr>
      <vt:lpstr>Ethics </vt:lpstr>
      <vt:lpstr>Three ethical theories </vt:lpstr>
      <vt:lpstr>Aristotle (384-322 BC) </vt:lpstr>
      <vt:lpstr>Ethics – Highest Good- Eudaimonia</vt:lpstr>
      <vt:lpstr>What is the nature of virtue?</vt:lpstr>
      <vt:lpstr>Seeking Good: Balance of Desire, Feelings and Reason </vt:lpstr>
      <vt:lpstr>Virtue </vt:lpstr>
      <vt:lpstr>Virtue</vt:lpstr>
      <vt:lpstr> Virtue is a state of Character  </vt:lpstr>
      <vt:lpstr>Self realization as highest good </vt:lpstr>
      <vt:lpstr>Justice</vt:lpstr>
      <vt:lpstr>Highest Happiness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Ranjan Panda</dc:creator>
  <cp:lastModifiedBy>Ranjan Panda</cp:lastModifiedBy>
  <cp:revision>10</cp:revision>
  <dcterms:created xsi:type="dcterms:W3CDTF">2022-11-28T17:25:53Z</dcterms:created>
  <dcterms:modified xsi:type="dcterms:W3CDTF">2022-11-29T05:37:59Z</dcterms:modified>
</cp:coreProperties>
</file>