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9" d="100"/>
          <a:sy n="69" d="100"/>
        </p:scale>
        <p:origin x="45" y="47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ohammujumdar@iitb.ac.in" TargetMode="External"/><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62A080-2607-4CF7-9AB2-63B5A3DC23C0}"/>
              </a:ext>
            </a:extLst>
          </p:cNvPr>
          <p:cNvSpPr/>
          <p:nvPr/>
        </p:nvSpPr>
        <p:spPr>
          <a:xfrm>
            <a:off x="1524" y="0"/>
            <a:ext cx="12188952"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A9AABD6-68EF-45E6-900B-97E36905F456}"/>
              </a:ext>
            </a:extLst>
          </p:cNvPr>
          <p:cNvSpPr txBox="1"/>
          <p:nvPr/>
        </p:nvSpPr>
        <p:spPr>
          <a:xfrm>
            <a:off x="-1524" y="782996"/>
            <a:ext cx="12192000" cy="5262979"/>
          </a:xfrm>
          <a:prstGeom prst="rect">
            <a:avLst/>
          </a:prstGeom>
          <a:noFill/>
        </p:spPr>
        <p:txBody>
          <a:bodyPr wrap="square" rtlCol="0">
            <a:spAutoFit/>
          </a:bodyPr>
          <a:lstStyle/>
          <a:p>
            <a:pPr algn="ctr">
              <a:spcBef>
                <a:spcPts val="600"/>
              </a:spcBef>
              <a:spcAft>
                <a:spcPts val="600"/>
              </a:spcAft>
            </a:pPr>
            <a:r>
              <a:rPr lang="en-US" dirty="0">
                <a:latin typeface="+mn-lt"/>
              </a:rPr>
              <a:t>CEP Short Term Course on</a:t>
            </a:r>
          </a:p>
          <a:p>
            <a:pPr algn="ctr">
              <a:spcBef>
                <a:spcPts val="600"/>
              </a:spcBef>
              <a:spcAft>
                <a:spcPts val="600"/>
              </a:spcAft>
            </a:pPr>
            <a:r>
              <a:rPr lang="en-US" sz="3600" b="1" dirty="0">
                <a:solidFill>
                  <a:schemeClr val="accent1">
                    <a:lumMod val="75000"/>
                  </a:schemeClr>
                </a:solidFill>
                <a:effectLst/>
                <a:latin typeface="Arial Rounded MT Bold" panose="020F0704030504030204" pitchFamily="34" charset="0"/>
              </a:rPr>
              <a:t>Statistical Design of Experiments and Data Analysis </a:t>
            </a:r>
          </a:p>
          <a:p>
            <a:pPr algn="ctr">
              <a:spcBef>
                <a:spcPts val="600"/>
              </a:spcBef>
              <a:spcAft>
                <a:spcPts val="600"/>
              </a:spcAft>
            </a:pPr>
            <a:r>
              <a:rPr lang="en-US" sz="3600" b="1" dirty="0">
                <a:solidFill>
                  <a:schemeClr val="accent1">
                    <a:lumMod val="75000"/>
                  </a:schemeClr>
                </a:solidFill>
                <a:effectLst/>
                <a:latin typeface="Arial Rounded MT Bold" panose="020F0704030504030204" pitchFamily="34" charset="0"/>
              </a:rPr>
              <a:t>using Python</a:t>
            </a:r>
          </a:p>
          <a:p>
            <a:pPr algn="ctr">
              <a:spcBef>
                <a:spcPts val="600"/>
              </a:spcBef>
              <a:spcAft>
                <a:spcPts val="600"/>
              </a:spcAft>
            </a:pPr>
            <a:r>
              <a:rPr lang="en-US" dirty="0">
                <a:solidFill>
                  <a:schemeClr val="accent1">
                    <a:lumMod val="75000"/>
                  </a:schemeClr>
                </a:solidFill>
                <a:latin typeface="Arial Rounded MT Bold" panose="020F0704030504030204" pitchFamily="34" charset="0"/>
              </a:rPr>
              <a:t>Dates: 28 May, 29 May, 4 June, 5 June 2022</a:t>
            </a:r>
          </a:p>
          <a:p>
            <a:pPr algn="ctr">
              <a:spcBef>
                <a:spcPts val="600"/>
              </a:spcBef>
              <a:spcAft>
                <a:spcPts val="600"/>
              </a:spcAft>
            </a:pPr>
            <a:r>
              <a:rPr lang="en-US" dirty="0">
                <a:solidFill>
                  <a:schemeClr val="accent1">
                    <a:lumMod val="75000"/>
                  </a:schemeClr>
                </a:solidFill>
                <a:latin typeface="Arial Rounded MT Bold" panose="020F0704030504030204" pitchFamily="34" charset="0"/>
              </a:rPr>
              <a:t>Time: 9 AM – 12 PM, 1 PM – 4 PM</a:t>
            </a:r>
          </a:p>
          <a:p>
            <a:pPr algn="ctr">
              <a:spcBef>
                <a:spcPts val="600"/>
              </a:spcBef>
              <a:spcAft>
                <a:spcPts val="600"/>
              </a:spcAft>
            </a:pPr>
            <a:endParaRPr lang="en-US" sz="100" dirty="0">
              <a:latin typeface="Arial Rounded MT Bold" panose="020F0704030504030204" pitchFamily="34" charset="0"/>
            </a:endParaRPr>
          </a:p>
          <a:p>
            <a:pPr algn="ctr">
              <a:spcBef>
                <a:spcPts val="600"/>
              </a:spcBef>
              <a:spcAft>
                <a:spcPts val="600"/>
              </a:spcAft>
            </a:pPr>
            <a:r>
              <a:rPr lang="en-US" dirty="0">
                <a:latin typeface="Arial Rounded MT Bold" panose="020F0704030504030204" pitchFamily="34" charset="0"/>
              </a:rPr>
              <a:t>By</a:t>
            </a:r>
          </a:p>
          <a:p>
            <a:pPr algn="ctr">
              <a:spcBef>
                <a:spcPts val="600"/>
              </a:spcBef>
              <a:spcAft>
                <a:spcPts val="600"/>
              </a:spcAft>
            </a:pPr>
            <a:r>
              <a:rPr lang="en-US" sz="2000" dirty="0">
                <a:solidFill>
                  <a:schemeClr val="accent1">
                    <a:lumMod val="75000"/>
                  </a:schemeClr>
                </a:solidFill>
                <a:latin typeface="Arial Rounded MT Bold" panose="020F0704030504030204" pitchFamily="34" charset="0"/>
              </a:rPr>
              <a:t>Prof. Soham Mujumdar</a:t>
            </a:r>
          </a:p>
          <a:p>
            <a:pPr algn="ctr">
              <a:spcBef>
                <a:spcPts val="600"/>
              </a:spcBef>
              <a:spcAft>
                <a:spcPts val="600"/>
              </a:spcAft>
            </a:pPr>
            <a:r>
              <a:rPr lang="en-US" dirty="0">
                <a:latin typeface="Arial Rounded MT Bold" panose="020F0704030504030204" pitchFamily="34" charset="0"/>
              </a:rPr>
              <a:t>Department of Mechanical Engineering</a:t>
            </a:r>
          </a:p>
          <a:p>
            <a:pPr algn="ctr">
              <a:spcBef>
                <a:spcPts val="600"/>
              </a:spcBef>
              <a:spcAft>
                <a:spcPts val="600"/>
              </a:spcAft>
            </a:pPr>
            <a:r>
              <a:rPr lang="en-US" dirty="0">
                <a:latin typeface="Arial Rounded MT Bold" panose="020F0704030504030204" pitchFamily="34" charset="0"/>
              </a:rPr>
              <a:t>Email: </a:t>
            </a:r>
            <a:r>
              <a:rPr lang="en-US" dirty="0">
                <a:solidFill>
                  <a:schemeClr val="accent1">
                    <a:lumMod val="75000"/>
                  </a:schemeClr>
                </a:solidFill>
                <a:latin typeface="Arial Rounded MT Bold" panose="020F0704030504030204" pitchFamily="34" charset="0"/>
                <a:hlinkClick r:id="rId2">
                  <a:extLst>
                    <a:ext uri="{A12FA001-AC4F-418D-AE19-62706E023703}">
                      <ahyp:hlinkClr xmlns:ahyp="http://schemas.microsoft.com/office/drawing/2018/hyperlinkcolor" val="tx"/>
                    </a:ext>
                  </a:extLst>
                </a:hlinkClick>
              </a:rPr>
              <a:t>sohammujumdar@iitb.ac.in</a:t>
            </a:r>
            <a:endParaRPr lang="en-US" dirty="0">
              <a:latin typeface="Arial Rounded MT Bold" panose="020F0704030504030204" pitchFamily="34" charset="0"/>
            </a:endParaRPr>
          </a:p>
          <a:p>
            <a:pPr algn="ctr">
              <a:spcBef>
                <a:spcPts val="600"/>
              </a:spcBef>
              <a:spcAft>
                <a:spcPts val="600"/>
              </a:spcAft>
            </a:pPr>
            <a:endParaRPr lang="en-US" sz="200" dirty="0">
              <a:latin typeface="Arial Rounded MT Bold" panose="020F0704030504030204" pitchFamily="34" charset="0"/>
            </a:endParaRPr>
          </a:p>
          <a:p>
            <a:pPr algn="ctr">
              <a:spcBef>
                <a:spcPts val="600"/>
              </a:spcBef>
              <a:spcAft>
                <a:spcPts val="600"/>
              </a:spcAft>
            </a:pPr>
            <a:r>
              <a:rPr lang="en-US" sz="2000" dirty="0">
                <a:latin typeface="Arial Rounded MT Bold" panose="020F0704030504030204" pitchFamily="34" charset="0"/>
              </a:rPr>
              <a:t>Office of Continuing Education &amp; Quality Improvement </a:t>
            </a:r>
            <a:r>
              <a:rPr lang="en-US" sz="2000" dirty="0" err="1">
                <a:latin typeface="Arial Rounded MT Bold" panose="020F0704030504030204" pitchFamily="34" charset="0"/>
              </a:rPr>
              <a:t>Programmes</a:t>
            </a:r>
            <a:r>
              <a:rPr lang="en-US" sz="2000" dirty="0">
                <a:latin typeface="Arial Rounded MT Bold" panose="020F0704030504030204" pitchFamily="34" charset="0"/>
              </a:rPr>
              <a:t>, IIT Bombay</a:t>
            </a:r>
          </a:p>
        </p:txBody>
      </p:sp>
      <p:pic>
        <p:nvPicPr>
          <p:cNvPr id="9" name="Picture 8" descr="C:\Users\soham\OneDrive\Desktop\IIT-bombay-Indian-Institute-of-Technology-Bombay.png">
            <a:extLst>
              <a:ext uri="{FF2B5EF4-FFF2-40B4-BE49-F238E27FC236}">
                <a16:creationId xmlns:a16="http://schemas.microsoft.com/office/drawing/2014/main" id="{461C9E17-7C46-4484-9E49-0F74D74825F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975" y="261453"/>
            <a:ext cx="937895" cy="914400"/>
          </a:xfrm>
          <a:prstGeom prst="rect">
            <a:avLst/>
          </a:prstGeom>
          <a:noFill/>
          <a:ln>
            <a:noFill/>
          </a:ln>
        </p:spPr>
      </p:pic>
      <p:pic>
        <p:nvPicPr>
          <p:cNvPr id="10" name="Picture 9">
            <a:extLst>
              <a:ext uri="{FF2B5EF4-FFF2-40B4-BE49-F238E27FC236}">
                <a16:creationId xmlns:a16="http://schemas.microsoft.com/office/drawing/2014/main" id="{9BC37BB5-76B1-49ED-A796-C38CF71D04B7}"/>
              </a:ext>
            </a:extLst>
          </p:cNvPr>
          <p:cNvPicPr/>
          <p:nvPr/>
        </p:nvPicPr>
        <p:blipFill>
          <a:blip r:embed="rId4"/>
          <a:stretch>
            <a:fillRect/>
          </a:stretch>
        </p:blipFill>
        <p:spPr>
          <a:xfrm>
            <a:off x="10981984" y="261453"/>
            <a:ext cx="906145" cy="914400"/>
          </a:xfrm>
          <a:prstGeom prst="rect">
            <a:avLst/>
          </a:prstGeom>
        </p:spPr>
      </p:pic>
      <p:sp>
        <p:nvSpPr>
          <p:cNvPr id="11" name="TextBox 10">
            <a:extLst>
              <a:ext uri="{FF2B5EF4-FFF2-40B4-BE49-F238E27FC236}">
                <a16:creationId xmlns:a16="http://schemas.microsoft.com/office/drawing/2014/main" id="{42EB4DBD-1BFE-463A-9FB9-86D56DADCC46}"/>
              </a:ext>
            </a:extLst>
          </p:cNvPr>
          <p:cNvSpPr txBox="1"/>
          <p:nvPr/>
        </p:nvSpPr>
        <p:spPr>
          <a:xfrm>
            <a:off x="0" y="6211669"/>
            <a:ext cx="12192000" cy="646331"/>
          </a:xfrm>
          <a:prstGeom prst="rect">
            <a:avLst/>
          </a:prstGeom>
          <a:solidFill>
            <a:schemeClr val="bg1">
              <a:lumMod val="95000"/>
            </a:schemeClr>
          </a:solidFill>
        </p:spPr>
        <p:txBody>
          <a:bodyPr wrap="square" rtlCol="0">
            <a:spAutoFit/>
          </a:bodyPr>
          <a:lstStyle/>
          <a:p>
            <a:pPr algn="just"/>
            <a:r>
              <a:rPr lang="en-US" sz="1200" b="1" dirty="0">
                <a:solidFill>
                  <a:schemeClr val="accent1">
                    <a:lumMod val="75000"/>
                  </a:schemeClr>
                </a:solidFill>
              </a:rPr>
              <a:t>NOTE: </a:t>
            </a:r>
            <a:r>
              <a:rPr lang="en-US" sz="1200" b="0" dirty="0">
                <a:solidFill>
                  <a:schemeClr val="accent1">
                    <a:lumMod val="75000"/>
                  </a:schemeClr>
                </a:solidFill>
              </a:rPr>
              <a:t>Some of the course material is adopted from ‘Design and Analysis of Experiments’ by D. C. Montgomery, and similar courses taught by Prof. S. G. Kapoor at the University of Illinois at Urbana-Champaign and Prof. S. S. Joshi at IIT Bombay. You do NOT have permission to share this file or any of its contents with anyone else, and/or upload it on the internet or any of the platforms where it can be accessed by others. </a:t>
            </a:r>
            <a:endParaRPr lang="en-IN" sz="1200" b="0" dirty="0">
              <a:solidFill>
                <a:schemeClr val="accent1">
                  <a:lumMod val="75000"/>
                </a:schemeClr>
              </a:solidFill>
            </a:endParaRPr>
          </a:p>
        </p:txBody>
      </p:sp>
    </p:spTree>
    <p:extLst>
      <p:ext uri="{BB962C8B-B14F-4D97-AF65-F5344CB8AC3E}">
        <p14:creationId xmlns:p14="http://schemas.microsoft.com/office/powerpoint/2010/main" val="524402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62A080-2607-4CF7-9AB2-63B5A3DC23C0}"/>
              </a:ext>
            </a:extLst>
          </p:cNvPr>
          <p:cNvSpPr/>
          <p:nvPr/>
        </p:nvSpPr>
        <p:spPr>
          <a:xfrm>
            <a:off x="1524" y="0"/>
            <a:ext cx="12188952"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2EB4DBD-1BFE-463A-9FB9-86D56DADCC46}"/>
              </a:ext>
            </a:extLst>
          </p:cNvPr>
          <p:cNvSpPr txBox="1"/>
          <p:nvPr/>
        </p:nvSpPr>
        <p:spPr>
          <a:xfrm>
            <a:off x="0" y="6581001"/>
            <a:ext cx="12192000" cy="276999"/>
          </a:xfrm>
          <a:prstGeom prst="rect">
            <a:avLst/>
          </a:prstGeom>
          <a:solidFill>
            <a:schemeClr val="bg1"/>
          </a:solidFill>
        </p:spPr>
        <p:txBody>
          <a:bodyPr wrap="square" rtlCol="0">
            <a:spAutoFit/>
          </a:bodyPr>
          <a:lstStyle/>
          <a:p>
            <a:pPr algn="ctr"/>
            <a:r>
              <a:rPr lang="en-US" sz="1200" b="1" dirty="0">
                <a:solidFill>
                  <a:schemeClr val="accent1">
                    <a:lumMod val="75000"/>
                  </a:schemeClr>
                </a:solidFill>
              </a:rPr>
              <a:t>NOTE: You do NOT have permission to share this file or any of its contents with anyone else, and/or upload it on internet or any of the platforms where it can be accessed by others. </a:t>
            </a:r>
            <a:endParaRPr lang="en-IN" sz="1200" b="1" dirty="0">
              <a:solidFill>
                <a:schemeClr val="accent1">
                  <a:lumMod val="75000"/>
                </a:schemeClr>
              </a:solidFill>
            </a:endParaRPr>
          </a:p>
        </p:txBody>
      </p:sp>
    </p:spTree>
    <p:extLst>
      <p:ext uri="{BB962C8B-B14F-4D97-AF65-F5344CB8AC3E}">
        <p14:creationId xmlns:p14="http://schemas.microsoft.com/office/powerpoint/2010/main" val="355870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8D36-FA81-456C-910B-F8A5F4F854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F9C3DC-89C2-4957-B90F-5A8BD0F760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Date Placeholder 3">
            <a:extLst>
              <a:ext uri="{FF2B5EF4-FFF2-40B4-BE49-F238E27FC236}">
                <a16:creationId xmlns:a16="http://schemas.microsoft.com/office/drawing/2014/main" id="{CF151F04-7F1A-4D14-AA20-05C50DF9FD5E}"/>
              </a:ext>
            </a:extLst>
          </p:cNvPr>
          <p:cNvSpPr txBox="1">
            <a:spLocks/>
          </p:cNvSpPr>
          <p:nvPr/>
        </p:nvSpPr>
        <p:spPr>
          <a:xfrm>
            <a:off x="230124" y="6461362"/>
            <a:ext cx="4024300" cy="437123"/>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accent1">
                    <a:lumMod val="75000"/>
                  </a:schemeClr>
                </a:solidFill>
                <a:latin typeface="Arial Rounded MT Bold" panose="020F07040305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MS 101: Assembly</a:t>
            </a:r>
            <a:endParaRPr lang="en-IN" dirty="0"/>
          </a:p>
        </p:txBody>
      </p:sp>
      <p:sp>
        <p:nvSpPr>
          <p:cNvPr id="6" name="Slide Number Placeholder 5">
            <a:extLst>
              <a:ext uri="{FF2B5EF4-FFF2-40B4-BE49-F238E27FC236}">
                <a16:creationId xmlns:a16="http://schemas.microsoft.com/office/drawing/2014/main" id="{6C023E3A-879A-4536-8C7C-BC6BA4E2EDF6}"/>
              </a:ext>
            </a:extLst>
          </p:cNvPr>
          <p:cNvSpPr>
            <a:spLocks noGrp="1"/>
          </p:cNvSpPr>
          <p:nvPr>
            <p:ph type="sldNum" sz="quarter" idx="4"/>
          </p:nvPr>
        </p:nvSpPr>
        <p:spPr>
          <a:xfrm>
            <a:off x="11213720" y="6461362"/>
            <a:ext cx="746629" cy="437123"/>
          </a:xfrm>
          <a:prstGeom prst="rect">
            <a:avLst/>
          </a:prstGeom>
        </p:spPr>
        <p:txBody>
          <a:bodyPr vert="horz" lIns="91440" tIns="45720" rIns="91440" bIns="45720" rtlCol="0" anchor="ctr"/>
          <a:lstStyle>
            <a:lvl1pPr algn="r">
              <a:defRPr sz="1400">
                <a:solidFill>
                  <a:schemeClr val="accent1">
                    <a:lumMod val="75000"/>
                  </a:schemeClr>
                </a:solidFill>
                <a:latin typeface="Arial Rounded MT Bold" panose="020F0704030504030204" pitchFamily="34" charset="0"/>
              </a:defRPr>
            </a:lvl1pPr>
          </a:lstStyle>
          <a:p>
            <a:fld id="{5D85A1ED-5A73-4C28-8AFF-D57A0D64A82A}" type="slidenum">
              <a:rPr lang="en-IN" smtClean="0"/>
              <a:t>‹#›</a:t>
            </a:fld>
            <a:endParaRPr lang="en-IN" dirty="0"/>
          </a:p>
        </p:txBody>
      </p:sp>
    </p:spTree>
    <p:extLst>
      <p:ext uri="{BB962C8B-B14F-4D97-AF65-F5344CB8AC3E}">
        <p14:creationId xmlns:p14="http://schemas.microsoft.com/office/powerpoint/2010/main" val="227754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70B9-228B-4C49-8CFD-E3C850BC9494}"/>
              </a:ext>
            </a:extLst>
          </p:cNvPr>
          <p:cNvSpPr>
            <a:spLocks noGrp="1"/>
          </p:cNvSpPr>
          <p:nvPr>
            <p:ph type="title"/>
          </p:nvPr>
        </p:nvSpPr>
        <p:spPr/>
        <p:txBody>
          <a:bodyPr/>
          <a:lstStyle/>
          <a:p>
            <a:r>
              <a:rPr lang="en-US"/>
              <a:t>Click to edit Master title style</a:t>
            </a:r>
            <a:endParaRPr lang="en-IN"/>
          </a:p>
        </p:txBody>
      </p:sp>
      <p:sp>
        <p:nvSpPr>
          <p:cNvPr id="7" name="Slide Number Placeholder 5">
            <a:extLst>
              <a:ext uri="{FF2B5EF4-FFF2-40B4-BE49-F238E27FC236}">
                <a16:creationId xmlns:a16="http://schemas.microsoft.com/office/drawing/2014/main" id="{B3570317-F197-400C-81BE-BF49A51F8A8E}"/>
              </a:ext>
            </a:extLst>
          </p:cNvPr>
          <p:cNvSpPr>
            <a:spLocks noGrp="1"/>
          </p:cNvSpPr>
          <p:nvPr>
            <p:ph type="sldNum" sz="quarter" idx="4"/>
          </p:nvPr>
        </p:nvSpPr>
        <p:spPr>
          <a:xfrm>
            <a:off x="11213720" y="6461362"/>
            <a:ext cx="746629" cy="437123"/>
          </a:xfrm>
          <a:prstGeom prst="rect">
            <a:avLst/>
          </a:prstGeom>
        </p:spPr>
        <p:txBody>
          <a:bodyPr vert="horz" lIns="91440" tIns="45720" rIns="91440" bIns="45720" rtlCol="0" anchor="ctr"/>
          <a:lstStyle>
            <a:lvl1pPr algn="r">
              <a:defRPr sz="1400">
                <a:solidFill>
                  <a:schemeClr val="accent1">
                    <a:lumMod val="75000"/>
                  </a:schemeClr>
                </a:solidFill>
                <a:latin typeface="Arial Rounded MT Bold" panose="020F0704030504030204" pitchFamily="34" charset="0"/>
              </a:defRPr>
            </a:lvl1pPr>
          </a:lstStyle>
          <a:p>
            <a:fld id="{5D85A1ED-5A73-4C28-8AFF-D57A0D64A82A}" type="slidenum">
              <a:rPr lang="en-IN" smtClean="0"/>
              <a:t>‹#›</a:t>
            </a:fld>
            <a:endParaRPr lang="en-IN"/>
          </a:p>
        </p:txBody>
      </p:sp>
      <p:sp>
        <p:nvSpPr>
          <p:cNvPr id="6" name="Date Placeholder 3">
            <a:extLst>
              <a:ext uri="{FF2B5EF4-FFF2-40B4-BE49-F238E27FC236}">
                <a16:creationId xmlns:a16="http://schemas.microsoft.com/office/drawing/2014/main" id="{F866C158-8B71-49C4-8158-A60EAA23E339}"/>
              </a:ext>
            </a:extLst>
          </p:cNvPr>
          <p:cNvSpPr>
            <a:spLocks noGrp="1"/>
          </p:cNvSpPr>
          <p:nvPr>
            <p:ph type="dt" sz="half" idx="2"/>
          </p:nvPr>
        </p:nvSpPr>
        <p:spPr>
          <a:xfrm>
            <a:off x="230125" y="6463739"/>
            <a:ext cx="4248792" cy="437123"/>
          </a:xfrm>
          <a:prstGeom prst="rect">
            <a:avLst/>
          </a:prstGeom>
        </p:spPr>
        <p:txBody>
          <a:bodyPr vert="horz" lIns="91440" tIns="45720" rIns="91440" bIns="45720" rtlCol="0" anchor="ctr"/>
          <a:lstStyle>
            <a:lvl1pPr algn="l">
              <a:defRPr sz="1200">
                <a:solidFill>
                  <a:schemeClr val="accent1">
                    <a:lumMod val="75000"/>
                  </a:schemeClr>
                </a:solidFill>
                <a:latin typeface="Arial Rounded MT Bold" panose="020F0704030504030204" pitchFamily="34" charset="0"/>
              </a:defRPr>
            </a:lvl1pPr>
          </a:lstStyle>
          <a:p>
            <a:r>
              <a:rPr lang="en-US" dirty="0"/>
              <a:t>MS 101: Assembly</a:t>
            </a:r>
            <a:endParaRPr lang="en-IN" dirty="0"/>
          </a:p>
        </p:txBody>
      </p:sp>
    </p:spTree>
    <p:extLst>
      <p:ext uri="{BB962C8B-B14F-4D97-AF65-F5344CB8AC3E}">
        <p14:creationId xmlns:p14="http://schemas.microsoft.com/office/powerpoint/2010/main" val="602026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DB125AA-27FE-430D-8FDD-2701E953411C}"/>
              </a:ext>
            </a:extLst>
          </p:cNvPr>
          <p:cNvSpPr>
            <a:spLocks noGrp="1"/>
          </p:cNvSpPr>
          <p:nvPr>
            <p:ph type="sldNum" sz="quarter" idx="4"/>
          </p:nvPr>
        </p:nvSpPr>
        <p:spPr>
          <a:xfrm>
            <a:off x="11213720" y="6461362"/>
            <a:ext cx="746629" cy="437123"/>
          </a:xfrm>
          <a:prstGeom prst="rect">
            <a:avLst/>
          </a:prstGeom>
        </p:spPr>
        <p:txBody>
          <a:bodyPr vert="horz" lIns="91440" tIns="45720" rIns="91440" bIns="45720" rtlCol="0" anchor="ctr"/>
          <a:lstStyle>
            <a:lvl1pPr algn="r">
              <a:defRPr sz="1400">
                <a:solidFill>
                  <a:schemeClr val="accent1">
                    <a:lumMod val="75000"/>
                  </a:schemeClr>
                </a:solidFill>
                <a:latin typeface="Arial Rounded MT Bold" panose="020F0704030504030204" pitchFamily="34" charset="0"/>
              </a:defRPr>
            </a:lvl1pPr>
          </a:lstStyle>
          <a:p>
            <a:fld id="{5D85A1ED-5A73-4C28-8AFF-D57A0D64A82A}" type="slidenum">
              <a:rPr lang="en-IN" smtClean="0"/>
              <a:t>‹#›</a:t>
            </a:fld>
            <a:endParaRPr lang="en-IN"/>
          </a:p>
        </p:txBody>
      </p:sp>
      <p:sp>
        <p:nvSpPr>
          <p:cNvPr id="5" name="Date Placeholder 3">
            <a:extLst>
              <a:ext uri="{FF2B5EF4-FFF2-40B4-BE49-F238E27FC236}">
                <a16:creationId xmlns:a16="http://schemas.microsoft.com/office/drawing/2014/main" id="{BE4DAC94-1D11-48C9-BFB5-13429C612D1F}"/>
              </a:ext>
            </a:extLst>
          </p:cNvPr>
          <p:cNvSpPr>
            <a:spLocks noGrp="1"/>
          </p:cNvSpPr>
          <p:nvPr>
            <p:ph type="dt" sz="half" idx="2"/>
          </p:nvPr>
        </p:nvSpPr>
        <p:spPr>
          <a:xfrm>
            <a:off x="230125" y="6463739"/>
            <a:ext cx="4248792" cy="437123"/>
          </a:xfrm>
          <a:prstGeom prst="rect">
            <a:avLst/>
          </a:prstGeom>
        </p:spPr>
        <p:txBody>
          <a:bodyPr vert="horz" lIns="91440" tIns="45720" rIns="91440" bIns="45720" rtlCol="0" anchor="ctr"/>
          <a:lstStyle>
            <a:lvl1pPr algn="l">
              <a:defRPr sz="1200">
                <a:solidFill>
                  <a:schemeClr val="accent1">
                    <a:lumMod val="75000"/>
                  </a:schemeClr>
                </a:solidFill>
                <a:latin typeface="Arial Rounded MT Bold" panose="020F0704030504030204" pitchFamily="34" charset="0"/>
              </a:defRPr>
            </a:lvl1pPr>
          </a:lstStyle>
          <a:p>
            <a:r>
              <a:rPr lang="en-US" dirty="0"/>
              <a:t>MS 101: Assembly</a:t>
            </a:r>
            <a:endParaRPr lang="en-IN" dirty="0"/>
          </a:p>
        </p:txBody>
      </p:sp>
    </p:spTree>
    <p:extLst>
      <p:ext uri="{BB962C8B-B14F-4D97-AF65-F5344CB8AC3E}">
        <p14:creationId xmlns:p14="http://schemas.microsoft.com/office/powerpoint/2010/main" val="393890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C7E6-180A-4BE3-914E-54E93C5648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89E9D8-1988-47CA-B844-336C82505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1C63F8-376D-495A-A1F8-2063ED2FF76B}"/>
              </a:ext>
            </a:extLst>
          </p:cNvPr>
          <p:cNvSpPr>
            <a:spLocks noGrp="1"/>
          </p:cNvSpPr>
          <p:nvPr>
            <p:ph type="dt" sz="half" idx="10"/>
          </p:nvPr>
        </p:nvSpPr>
        <p:spPr/>
        <p:txBody>
          <a:bodyPr/>
          <a:lstStyle/>
          <a:p>
            <a:fld id="{CAF7F53E-6B81-4CE7-B9F6-86D51AE71D70}" type="datetimeFigureOut">
              <a:rPr lang="en-IN" smtClean="0"/>
              <a:t>02-04-2023</a:t>
            </a:fld>
            <a:endParaRPr lang="en-IN"/>
          </a:p>
        </p:txBody>
      </p:sp>
      <p:sp>
        <p:nvSpPr>
          <p:cNvPr id="5" name="Footer Placeholder 4">
            <a:extLst>
              <a:ext uri="{FF2B5EF4-FFF2-40B4-BE49-F238E27FC236}">
                <a16:creationId xmlns:a16="http://schemas.microsoft.com/office/drawing/2014/main" id="{2E17D436-D80A-4F1E-B3F1-2F654C46A4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A7271-B734-49E9-8A81-D8484517CA14}"/>
              </a:ext>
            </a:extLst>
          </p:cNvPr>
          <p:cNvSpPr>
            <a:spLocks noGrp="1"/>
          </p:cNvSpPr>
          <p:nvPr>
            <p:ph type="sldNum" sz="quarter" idx="12"/>
          </p:nvPr>
        </p:nvSpPr>
        <p:spPr/>
        <p:txBody>
          <a:bodyPr/>
          <a:lstStyle/>
          <a:p>
            <a:fld id="{5D85A1ED-5A73-4C28-8AFF-D57A0D64A82A}" type="slidenum">
              <a:rPr lang="en-IN" smtClean="0"/>
              <a:t>‹#›</a:t>
            </a:fld>
            <a:endParaRPr lang="en-IN"/>
          </a:p>
        </p:txBody>
      </p:sp>
    </p:spTree>
    <p:extLst>
      <p:ext uri="{BB962C8B-B14F-4D97-AF65-F5344CB8AC3E}">
        <p14:creationId xmlns:p14="http://schemas.microsoft.com/office/powerpoint/2010/main" val="562978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E46538-C819-4C6C-A31B-9DD41FBB8DE3}"/>
              </a:ext>
            </a:extLst>
          </p:cNvPr>
          <p:cNvSpPr/>
          <p:nvPr/>
        </p:nvSpPr>
        <p:spPr>
          <a:xfrm>
            <a:off x="0" y="6443662"/>
            <a:ext cx="12192000" cy="4572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937BC46A-6243-410B-83BF-AB0694E9D1B5}"/>
              </a:ext>
            </a:extLst>
          </p:cNvPr>
          <p:cNvSpPr/>
          <p:nvPr/>
        </p:nvSpPr>
        <p:spPr>
          <a:xfrm>
            <a:off x="0" y="-1"/>
            <a:ext cx="12192000" cy="9144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a:extLst>
              <a:ext uri="{FF2B5EF4-FFF2-40B4-BE49-F238E27FC236}">
                <a16:creationId xmlns:a16="http://schemas.microsoft.com/office/drawing/2014/main" id="{88163F73-B475-43AB-ADB8-31AF817C2B72}"/>
              </a:ext>
            </a:extLst>
          </p:cNvPr>
          <p:cNvSpPr>
            <a:spLocks noGrp="1"/>
          </p:cNvSpPr>
          <p:nvPr>
            <p:ph type="title"/>
          </p:nvPr>
        </p:nvSpPr>
        <p:spPr>
          <a:xfrm>
            <a:off x="230124" y="0"/>
            <a:ext cx="11731752" cy="91440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8EF1B282-E85D-4500-B1BB-9CF2F6EB369D}"/>
              </a:ext>
            </a:extLst>
          </p:cNvPr>
          <p:cNvSpPr>
            <a:spLocks noGrp="1"/>
          </p:cNvSpPr>
          <p:nvPr>
            <p:ph type="body" idx="1"/>
          </p:nvPr>
        </p:nvSpPr>
        <p:spPr>
          <a:xfrm>
            <a:off x="458724" y="1089619"/>
            <a:ext cx="11274552" cy="508121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10" name="Straight Connector 9">
            <a:extLst>
              <a:ext uri="{FF2B5EF4-FFF2-40B4-BE49-F238E27FC236}">
                <a16:creationId xmlns:a16="http://schemas.microsoft.com/office/drawing/2014/main" id="{5FFDF84C-3697-42F6-804D-591938C1D83E}"/>
              </a:ext>
            </a:extLst>
          </p:cNvPr>
          <p:cNvCxnSpPr/>
          <p:nvPr/>
        </p:nvCxnSpPr>
        <p:spPr>
          <a:xfrm>
            <a:off x="0" y="914399"/>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AC2CC07-18A2-4997-842C-3855C9C1A69E}"/>
              </a:ext>
            </a:extLst>
          </p:cNvPr>
          <p:cNvCxnSpPr/>
          <p:nvPr/>
        </p:nvCxnSpPr>
        <p:spPr>
          <a:xfrm>
            <a:off x="0" y="6453700"/>
            <a:ext cx="12192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B1A2BB6-B189-4AD1-914C-9893033A47D8}"/>
              </a:ext>
            </a:extLst>
          </p:cNvPr>
          <p:cNvSpPr txBox="1"/>
          <p:nvPr/>
        </p:nvSpPr>
        <p:spPr>
          <a:xfrm>
            <a:off x="0" y="6196563"/>
            <a:ext cx="12192000" cy="276999"/>
          </a:xfrm>
          <a:prstGeom prst="rect">
            <a:avLst/>
          </a:prstGeom>
          <a:noFill/>
        </p:spPr>
        <p:txBody>
          <a:bodyPr wrap="square" rtlCol="0">
            <a:spAutoFit/>
          </a:bodyPr>
          <a:lstStyle/>
          <a:p>
            <a:pPr algn="ctr"/>
            <a:r>
              <a:rPr lang="en-US" sz="1200" b="1" dirty="0">
                <a:solidFill>
                  <a:schemeClr val="tx1">
                    <a:lumMod val="50000"/>
                    <a:lumOff val="50000"/>
                  </a:schemeClr>
                </a:solidFill>
              </a:rPr>
              <a:t>NOTE: </a:t>
            </a:r>
            <a:r>
              <a:rPr lang="en-US" sz="1200" dirty="0">
                <a:solidFill>
                  <a:schemeClr val="tx1">
                    <a:lumMod val="50000"/>
                    <a:lumOff val="50000"/>
                  </a:schemeClr>
                </a:solidFill>
              </a:rPr>
              <a:t>You do NOT have permission to share this file or any of its contents with anyone else, and/or upload it on internet or any of the platforms where it can be accessed by others. </a:t>
            </a:r>
            <a:endParaRPr lang="en-IN" sz="1200" dirty="0">
              <a:solidFill>
                <a:schemeClr val="tx1">
                  <a:lumMod val="50000"/>
                  <a:lumOff val="50000"/>
                </a:schemeClr>
              </a:solidFill>
            </a:endParaRPr>
          </a:p>
        </p:txBody>
      </p:sp>
      <p:sp>
        <p:nvSpPr>
          <p:cNvPr id="4" name="Date Placeholder 3">
            <a:extLst>
              <a:ext uri="{FF2B5EF4-FFF2-40B4-BE49-F238E27FC236}">
                <a16:creationId xmlns:a16="http://schemas.microsoft.com/office/drawing/2014/main" id="{137EEEE1-4EDA-4A7F-9108-CFE7491E3257}"/>
              </a:ext>
            </a:extLst>
          </p:cNvPr>
          <p:cNvSpPr>
            <a:spLocks noGrp="1"/>
          </p:cNvSpPr>
          <p:nvPr>
            <p:ph type="dt" sz="half" idx="2"/>
          </p:nvPr>
        </p:nvSpPr>
        <p:spPr>
          <a:xfrm>
            <a:off x="230125" y="6463739"/>
            <a:ext cx="4248792" cy="437123"/>
          </a:xfrm>
          <a:prstGeom prst="rect">
            <a:avLst/>
          </a:prstGeom>
        </p:spPr>
        <p:txBody>
          <a:bodyPr vert="horz" lIns="91440" tIns="45720" rIns="91440" bIns="45720" rtlCol="0" anchor="ctr"/>
          <a:lstStyle>
            <a:lvl1pPr algn="l">
              <a:defRPr sz="1200">
                <a:solidFill>
                  <a:schemeClr val="accent1">
                    <a:lumMod val="75000"/>
                  </a:schemeClr>
                </a:solidFill>
                <a:latin typeface="Arial Rounded MT Bold" panose="020F0704030504030204" pitchFamily="34" charset="0"/>
              </a:defRPr>
            </a:lvl1pPr>
          </a:lstStyle>
          <a:p>
            <a:fld id="{CAF7F53E-6B81-4CE7-B9F6-86D51AE71D70}" type="datetimeFigureOut">
              <a:rPr lang="en-IN" smtClean="0"/>
              <a:t>02-04-2023</a:t>
            </a:fld>
            <a:endParaRPr lang="en-IN"/>
          </a:p>
        </p:txBody>
      </p:sp>
      <p:sp>
        <p:nvSpPr>
          <p:cNvPr id="6" name="Slide Number Placeholder 5">
            <a:extLst>
              <a:ext uri="{FF2B5EF4-FFF2-40B4-BE49-F238E27FC236}">
                <a16:creationId xmlns:a16="http://schemas.microsoft.com/office/drawing/2014/main" id="{C17A2045-0C2B-4E84-82CF-1C0DE39C89CF}"/>
              </a:ext>
            </a:extLst>
          </p:cNvPr>
          <p:cNvSpPr>
            <a:spLocks noGrp="1"/>
          </p:cNvSpPr>
          <p:nvPr>
            <p:ph type="sldNum" sz="quarter" idx="4"/>
          </p:nvPr>
        </p:nvSpPr>
        <p:spPr>
          <a:xfrm>
            <a:off x="11213720" y="6461362"/>
            <a:ext cx="746629" cy="437123"/>
          </a:xfrm>
          <a:prstGeom prst="rect">
            <a:avLst/>
          </a:prstGeom>
        </p:spPr>
        <p:txBody>
          <a:bodyPr vert="horz" lIns="91440" tIns="45720" rIns="91440" bIns="45720" rtlCol="0" anchor="ctr"/>
          <a:lstStyle>
            <a:lvl1pPr algn="r">
              <a:defRPr sz="1400">
                <a:solidFill>
                  <a:schemeClr val="accent1">
                    <a:lumMod val="75000"/>
                  </a:schemeClr>
                </a:solidFill>
                <a:latin typeface="Arial Rounded MT Bold" panose="020F0704030504030204" pitchFamily="34" charset="0"/>
              </a:defRPr>
            </a:lvl1pPr>
          </a:lstStyle>
          <a:p>
            <a:fld id="{5D85A1ED-5A73-4C28-8AFF-D57A0D64A82A}" type="slidenum">
              <a:rPr lang="en-IN" smtClean="0"/>
              <a:t>‹#›</a:t>
            </a:fld>
            <a:endParaRPr lang="en-IN" dirty="0"/>
          </a:p>
        </p:txBody>
      </p:sp>
    </p:spTree>
    <p:extLst>
      <p:ext uri="{BB962C8B-B14F-4D97-AF65-F5344CB8AC3E}">
        <p14:creationId xmlns:p14="http://schemas.microsoft.com/office/powerpoint/2010/main" val="368392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Arial Rounded MT Bold" panose="020F0704030504030204" pitchFamily="34" charset="0"/>
          <a:ea typeface="+mj-ea"/>
          <a:cs typeface="+mj-cs"/>
        </a:defRPr>
      </a:lvl1pPr>
    </p:titleStyle>
    <p:bodyStyle>
      <a:lvl1pPr marL="228600" indent="-228600" algn="l" defTabSz="914400" rtl="0" eaLnBrk="1" latinLnBrk="0" hangingPunct="1">
        <a:lnSpc>
          <a:spcPct val="100000"/>
        </a:lnSpc>
        <a:spcBef>
          <a:spcPts val="400"/>
        </a:spcBef>
        <a:spcAft>
          <a:spcPts val="400"/>
        </a:spcAft>
        <a:buFont typeface="Calibri" panose="020F050202020403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400"/>
        </a:spcBef>
        <a:spcAft>
          <a:spcPts val="400"/>
        </a:spcAft>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400"/>
        </a:spcBef>
        <a:spcAft>
          <a:spcPts val="400"/>
        </a:spcAft>
        <a:buFont typeface="Calibri" panose="020F050202020403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400"/>
        </a:spcBef>
        <a:spcAft>
          <a:spcPts val="400"/>
        </a:spcAft>
        <a:buFont typeface="Calibri" panose="020F05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400"/>
        </a:spcBef>
        <a:spcAft>
          <a:spcPts val="400"/>
        </a:spcAft>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g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oham\OneDrive\Desktop\IIT-bombay-Indian-Institute-of-Technology-Bombay.png">
            <a:extLst>
              <a:ext uri="{FF2B5EF4-FFF2-40B4-BE49-F238E27FC236}">
                <a16:creationId xmlns:a16="http://schemas.microsoft.com/office/drawing/2014/main" id="{D43EC399-ABDF-410F-9752-AFE3AC66A8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10" y="226816"/>
            <a:ext cx="1463040" cy="1463040"/>
          </a:xfrm>
          <a:prstGeom prst="rect">
            <a:avLst/>
          </a:prstGeom>
          <a:noFill/>
          <a:ln>
            <a:noFill/>
          </a:ln>
        </p:spPr>
      </p:pic>
      <p:sp>
        <p:nvSpPr>
          <p:cNvPr id="5" name="TextBox 4">
            <a:extLst>
              <a:ext uri="{FF2B5EF4-FFF2-40B4-BE49-F238E27FC236}">
                <a16:creationId xmlns:a16="http://schemas.microsoft.com/office/drawing/2014/main" id="{27CB9329-6521-40BE-AD0A-89C56876015C}"/>
              </a:ext>
            </a:extLst>
          </p:cNvPr>
          <p:cNvSpPr txBox="1"/>
          <p:nvPr/>
        </p:nvSpPr>
        <p:spPr>
          <a:xfrm>
            <a:off x="0" y="872837"/>
            <a:ext cx="12192000" cy="5016758"/>
          </a:xfrm>
          <a:prstGeom prst="rect">
            <a:avLst/>
          </a:prstGeom>
          <a:noFill/>
        </p:spPr>
        <p:txBody>
          <a:bodyPr wrap="square" rtlCol="0">
            <a:spAutoFit/>
          </a:bodyPr>
          <a:lstStyle/>
          <a:p>
            <a:pPr algn="ctr"/>
            <a:endParaRPr lang="en-IN" sz="2400" b="1" dirty="0"/>
          </a:p>
          <a:p>
            <a:pPr algn="ctr"/>
            <a:r>
              <a:rPr lang="en-IN" sz="2400" b="1" dirty="0"/>
              <a:t>MS 101 Makerspace</a:t>
            </a:r>
          </a:p>
          <a:p>
            <a:pPr algn="ctr"/>
            <a:endParaRPr lang="en-IN" sz="1200" dirty="0">
              <a:solidFill>
                <a:schemeClr val="accent1">
                  <a:lumMod val="75000"/>
                </a:schemeClr>
              </a:solidFill>
              <a:latin typeface="Arial Rounded MT Bold" panose="020F0704030504030204" pitchFamily="34" charset="0"/>
            </a:endParaRPr>
          </a:p>
          <a:p>
            <a:pPr algn="ctr"/>
            <a:r>
              <a:rPr lang="en-IN" sz="4000" dirty="0">
                <a:solidFill>
                  <a:schemeClr val="accent1">
                    <a:lumMod val="75000"/>
                  </a:schemeClr>
                </a:solidFill>
                <a:latin typeface="Arial Rounded MT Bold" panose="020F0704030504030204" pitchFamily="34" charset="0"/>
              </a:rPr>
              <a:t>Lecture 3: Assembly in Solid Modeling</a:t>
            </a:r>
          </a:p>
          <a:p>
            <a:pPr algn="ctr"/>
            <a:endParaRPr lang="en-IN" sz="4000" dirty="0">
              <a:solidFill>
                <a:schemeClr val="accent1">
                  <a:lumMod val="75000"/>
                </a:schemeClr>
              </a:solidFill>
              <a:latin typeface="Arial Rounded MT Bold" panose="020F0704030504030204" pitchFamily="34" charset="0"/>
            </a:endParaRPr>
          </a:p>
          <a:p>
            <a:pPr algn="ctr"/>
            <a:r>
              <a:rPr lang="en-IN" sz="2400" b="1" dirty="0"/>
              <a:t>Soham Mujumdar</a:t>
            </a:r>
          </a:p>
          <a:p>
            <a:pPr algn="ctr"/>
            <a:r>
              <a:rPr lang="en-IN" sz="2400" dirty="0"/>
              <a:t>S23, Mechanical Engineering</a:t>
            </a:r>
          </a:p>
          <a:p>
            <a:pPr algn="ctr"/>
            <a:r>
              <a:rPr lang="en-IN" sz="2400" dirty="0"/>
              <a:t>Email: sohammujumdar@iitb.ac.in</a:t>
            </a:r>
            <a:endParaRPr lang="en-IN" sz="3600" dirty="0">
              <a:latin typeface="Arial Rounded MT Bold" panose="020F0704030504030204" pitchFamily="34" charset="0"/>
            </a:endParaRPr>
          </a:p>
          <a:p>
            <a:pPr algn="just"/>
            <a:endParaRPr lang="en-IN" sz="3600" dirty="0">
              <a:solidFill>
                <a:schemeClr val="accent1">
                  <a:lumMod val="75000"/>
                </a:schemeClr>
              </a:solidFill>
              <a:latin typeface="Arial Rounded MT Bold" panose="020F0704030504030204" pitchFamily="34" charset="0"/>
            </a:endParaRPr>
          </a:p>
          <a:p>
            <a:pPr algn="just"/>
            <a:endParaRPr lang="en-US" sz="2400" b="1" dirty="0">
              <a:solidFill>
                <a:schemeClr val="accent1">
                  <a:lumMod val="75000"/>
                </a:schemeClr>
              </a:solidFill>
            </a:endParaRPr>
          </a:p>
          <a:p>
            <a:pPr algn="just"/>
            <a:r>
              <a:rPr lang="en-US" sz="2400" b="1" dirty="0">
                <a:solidFill>
                  <a:schemeClr val="accent1">
                    <a:lumMod val="75000"/>
                  </a:schemeClr>
                </a:solidFill>
              </a:rPr>
              <a:t>Reference: </a:t>
            </a:r>
            <a:r>
              <a:rPr lang="en-US" sz="2400" dirty="0"/>
              <a:t>D.K. Lieu, S. </a:t>
            </a:r>
            <a:r>
              <a:rPr lang="en-US" sz="2400" dirty="0" err="1"/>
              <a:t>Sorby</a:t>
            </a:r>
            <a:r>
              <a:rPr lang="en-US" sz="2400" dirty="0"/>
              <a:t>, "Visualization, Modeling and Graphics for Engineering Design", Cengage Learning, 2nd Edition, 2016.</a:t>
            </a:r>
            <a:endParaRPr lang="en-IN" sz="2400" dirty="0"/>
          </a:p>
        </p:txBody>
      </p:sp>
    </p:spTree>
    <p:extLst>
      <p:ext uri="{BB962C8B-B14F-4D97-AF65-F5344CB8AC3E}">
        <p14:creationId xmlns:p14="http://schemas.microsoft.com/office/powerpoint/2010/main" val="82272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0A84-5C10-407B-8201-033EC76899ED}"/>
              </a:ext>
            </a:extLst>
          </p:cNvPr>
          <p:cNvSpPr>
            <a:spLocks noGrp="1"/>
          </p:cNvSpPr>
          <p:nvPr>
            <p:ph type="title"/>
          </p:nvPr>
        </p:nvSpPr>
        <p:spPr/>
        <p:txBody>
          <a:bodyPr/>
          <a:lstStyle/>
          <a:p>
            <a:r>
              <a:rPr lang="en-IN" dirty="0"/>
              <a:t>Interference vs Clearance</a:t>
            </a:r>
          </a:p>
        </p:txBody>
      </p:sp>
      <p:sp>
        <p:nvSpPr>
          <p:cNvPr id="3" name="Content Placeholder 2">
            <a:extLst>
              <a:ext uri="{FF2B5EF4-FFF2-40B4-BE49-F238E27FC236}">
                <a16:creationId xmlns:a16="http://schemas.microsoft.com/office/drawing/2014/main" id="{E2FA8060-768C-4B12-8C82-1B16B488C52D}"/>
              </a:ext>
            </a:extLst>
          </p:cNvPr>
          <p:cNvSpPr>
            <a:spLocks noGrp="1"/>
          </p:cNvSpPr>
          <p:nvPr>
            <p:ph idx="1"/>
          </p:nvPr>
        </p:nvSpPr>
        <p:spPr/>
        <p:txBody>
          <a:bodyPr/>
          <a:lstStyle/>
          <a:p>
            <a:r>
              <a:rPr lang="en-US" dirty="0">
                <a:solidFill>
                  <a:schemeClr val="accent1">
                    <a:lumMod val="75000"/>
                  </a:schemeClr>
                </a:solidFill>
              </a:rPr>
              <a:t>Interference</a:t>
            </a:r>
            <a:r>
              <a:rPr lang="en-US" dirty="0"/>
              <a:t> is the amount of overlap between instances/parts</a:t>
            </a:r>
          </a:p>
          <a:p>
            <a:r>
              <a:rPr lang="en-US" dirty="0">
                <a:solidFill>
                  <a:schemeClr val="accent1">
                    <a:lumMod val="75000"/>
                  </a:schemeClr>
                </a:solidFill>
              </a:rPr>
              <a:t>Clearance</a:t>
            </a:r>
            <a:r>
              <a:rPr lang="en-US" dirty="0"/>
              <a:t> is the minimum distance between instances/parts</a:t>
            </a:r>
            <a:endParaRPr lang="en-IN" dirty="0"/>
          </a:p>
        </p:txBody>
      </p:sp>
      <p:grpSp>
        <p:nvGrpSpPr>
          <p:cNvPr id="6" name="Group 5">
            <a:extLst>
              <a:ext uri="{FF2B5EF4-FFF2-40B4-BE49-F238E27FC236}">
                <a16:creationId xmlns:a16="http://schemas.microsoft.com/office/drawing/2014/main" id="{24A3ED2B-B6EF-4ADB-B1C8-A6407E1EA14D}"/>
              </a:ext>
            </a:extLst>
          </p:cNvPr>
          <p:cNvGrpSpPr>
            <a:grpSpLocks noChangeAspect="1"/>
          </p:cNvGrpSpPr>
          <p:nvPr/>
        </p:nvGrpSpPr>
        <p:grpSpPr>
          <a:xfrm>
            <a:off x="800960" y="2952745"/>
            <a:ext cx="10264018" cy="2377440"/>
            <a:chOff x="5172068" y="2952746"/>
            <a:chExt cx="4112216" cy="952507"/>
          </a:xfrm>
        </p:grpSpPr>
        <p:pic>
          <p:nvPicPr>
            <p:cNvPr id="4" name="Picture 3">
              <a:extLst>
                <a:ext uri="{FF2B5EF4-FFF2-40B4-BE49-F238E27FC236}">
                  <a16:creationId xmlns:a16="http://schemas.microsoft.com/office/drawing/2014/main" id="{EAB74A00-7A2D-4921-85DE-95DA8E541E59}"/>
                </a:ext>
              </a:extLst>
            </p:cNvPr>
            <p:cNvPicPr>
              <a:picLocks noChangeAspect="1"/>
            </p:cNvPicPr>
            <p:nvPr/>
          </p:nvPicPr>
          <p:blipFill>
            <a:blip r:embed="rId2"/>
            <a:stretch>
              <a:fillRect/>
            </a:stretch>
          </p:blipFill>
          <p:spPr>
            <a:xfrm>
              <a:off x="5172068" y="2952746"/>
              <a:ext cx="1847864" cy="952507"/>
            </a:xfrm>
            <a:prstGeom prst="rect">
              <a:avLst/>
            </a:prstGeom>
          </p:spPr>
        </p:pic>
        <p:pic>
          <p:nvPicPr>
            <p:cNvPr id="5" name="Picture 4">
              <a:extLst>
                <a:ext uri="{FF2B5EF4-FFF2-40B4-BE49-F238E27FC236}">
                  <a16:creationId xmlns:a16="http://schemas.microsoft.com/office/drawing/2014/main" id="{FD456784-CF63-4190-BB09-BE844DD8A4F6}"/>
                </a:ext>
              </a:extLst>
            </p:cNvPr>
            <p:cNvPicPr>
              <a:picLocks noChangeAspect="1"/>
            </p:cNvPicPr>
            <p:nvPr/>
          </p:nvPicPr>
          <p:blipFill>
            <a:blip r:embed="rId3"/>
            <a:stretch>
              <a:fillRect/>
            </a:stretch>
          </p:blipFill>
          <p:spPr>
            <a:xfrm>
              <a:off x="7645972" y="2952746"/>
              <a:ext cx="1638312" cy="885831"/>
            </a:xfrm>
            <a:prstGeom prst="rect">
              <a:avLst/>
            </a:prstGeom>
          </p:spPr>
        </p:pic>
      </p:grpSp>
    </p:spTree>
    <p:extLst>
      <p:ext uri="{BB962C8B-B14F-4D97-AF65-F5344CB8AC3E}">
        <p14:creationId xmlns:p14="http://schemas.microsoft.com/office/powerpoint/2010/main" val="2574935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729F0-010E-48A8-83D2-BAE42D7B6F26}"/>
              </a:ext>
            </a:extLst>
          </p:cNvPr>
          <p:cNvSpPr>
            <a:spLocks noGrp="1"/>
          </p:cNvSpPr>
          <p:nvPr>
            <p:ph type="title"/>
          </p:nvPr>
        </p:nvSpPr>
        <p:spPr/>
        <p:txBody>
          <a:bodyPr/>
          <a:lstStyle/>
          <a:p>
            <a:r>
              <a:rPr lang="en-IN" dirty="0"/>
              <a:t>Exploded Configuration</a:t>
            </a:r>
          </a:p>
        </p:txBody>
      </p:sp>
      <p:sp>
        <p:nvSpPr>
          <p:cNvPr id="3" name="Content Placeholder 2">
            <a:extLst>
              <a:ext uri="{FF2B5EF4-FFF2-40B4-BE49-F238E27FC236}">
                <a16:creationId xmlns:a16="http://schemas.microsoft.com/office/drawing/2014/main" id="{23EB7FA8-778C-4310-9F17-E4737E7946A7}"/>
              </a:ext>
            </a:extLst>
          </p:cNvPr>
          <p:cNvSpPr>
            <a:spLocks noGrp="1"/>
          </p:cNvSpPr>
          <p:nvPr>
            <p:ph idx="1"/>
          </p:nvPr>
        </p:nvSpPr>
        <p:spPr>
          <a:xfrm>
            <a:off x="6858000" y="1089619"/>
            <a:ext cx="4875276" cy="5081212"/>
          </a:xfrm>
        </p:spPr>
        <p:txBody>
          <a:bodyPr/>
          <a:lstStyle/>
          <a:p>
            <a:pPr algn="just"/>
            <a:r>
              <a:rPr lang="en-IN" dirty="0"/>
              <a:t>Representation of the components in the assembly</a:t>
            </a:r>
          </a:p>
          <a:p>
            <a:pPr algn="just"/>
            <a:r>
              <a:rPr lang="en-IN" dirty="0"/>
              <a:t>The view also provides relationship between different components</a:t>
            </a:r>
          </a:p>
          <a:p>
            <a:pPr algn="just"/>
            <a:r>
              <a:rPr lang="en-IN" dirty="0"/>
              <a:t>Easy to understand and visualize</a:t>
            </a:r>
          </a:p>
        </p:txBody>
      </p:sp>
      <p:pic>
        <p:nvPicPr>
          <p:cNvPr id="4" name="Picture 3">
            <a:extLst>
              <a:ext uri="{FF2B5EF4-FFF2-40B4-BE49-F238E27FC236}">
                <a16:creationId xmlns:a16="http://schemas.microsoft.com/office/drawing/2014/main" id="{5211E248-71A2-481E-81A8-2820800F8317}"/>
              </a:ext>
            </a:extLst>
          </p:cNvPr>
          <p:cNvPicPr>
            <a:picLocks noChangeAspect="1"/>
          </p:cNvPicPr>
          <p:nvPr/>
        </p:nvPicPr>
        <p:blipFill rotWithShape="1">
          <a:blip r:embed="rId2"/>
          <a:srcRect r="512"/>
          <a:stretch/>
        </p:blipFill>
        <p:spPr>
          <a:xfrm>
            <a:off x="0" y="1089619"/>
            <a:ext cx="6269984" cy="5029200"/>
          </a:xfrm>
          <a:prstGeom prst="rect">
            <a:avLst/>
          </a:prstGeom>
        </p:spPr>
      </p:pic>
    </p:spTree>
    <p:extLst>
      <p:ext uri="{BB962C8B-B14F-4D97-AF65-F5344CB8AC3E}">
        <p14:creationId xmlns:p14="http://schemas.microsoft.com/office/powerpoint/2010/main" val="2147293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A5A5-2E1E-49EA-A697-87C2B8F427C0}"/>
              </a:ext>
            </a:extLst>
          </p:cNvPr>
          <p:cNvSpPr>
            <a:spLocks noGrp="1"/>
          </p:cNvSpPr>
          <p:nvPr>
            <p:ph type="title"/>
          </p:nvPr>
        </p:nvSpPr>
        <p:spPr/>
        <p:txBody>
          <a:bodyPr/>
          <a:lstStyle/>
          <a:p>
            <a:r>
              <a:rPr lang="en-IN" dirty="0"/>
              <a:t>Bill of Materials</a:t>
            </a:r>
          </a:p>
        </p:txBody>
      </p:sp>
      <p:sp>
        <p:nvSpPr>
          <p:cNvPr id="3" name="Content Placeholder 2">
            <a:extLst>
              <a:ext uri="{FF2B5EF4-FFF2-40B4-BE49-F238E27FC236}">
                <a16:creationId xmlns:a16="http://schemas.microsoft.com/office/drawing/2014/main" id="{16A6BEE8-B660-412D-A99A-6C1F0ED365F4}"/>
              </a:ext>
            </a:extLst>
          </p:cNvPr>
          <p:cNvSpPr>
            <a:spLocks noGrp="1"/>
          </p:cNvSpPr>
          <p:nvPr>
            <p:ph idx="1"/>
          </p:nvPr>
        </p:nvSpPr>
        <p:spPr>
          <a:xfrm>
            <a:off x="458724" y="1089619"/>
            <a:ext cx="6738712" cy="5081212"/>
          </a:xfrm>
        </p:spPr>
        <p:txBody>
          <a:bodyPr/>
          <a:lstStyle/>
          <a:p>
            <a:pPr algn="just"/>
            <a:r>
              <a:rPr lang="en-US" dirty="0"/>
              <a:t>A </a:t>
            </a:r>
            <a:r>
              <a:rPr lang="en-US" b="1" dirty="0">
                <a:solidFill>
                  <a:schemeClr val="accent1">
                    <a:lumMod val="75000"/>
                  </a:schemeClr>
                </a:solidFill>
              </a:rPr>
              <a:t>bill of materials (BOM) </a:t>
            </a:r>
            <a:r>
              <a:rPr lang="en-US" dirty="0"/>
              <a:t>is a comprehensive inventory of the raw materials, assemblies, subassemblies, parts and components, as well as the quantities of each needed to manufacture a product. </a:t>
            </a:r>
            <a:endParaRPr lang="en-IN" dirty="0"/>
          </a:p>
        </p:txBody>
      </p:sp>
      <p:pic>
        <p:nvPicPr>
          <p:cNvPr id="5" name="Picture 4">
            <a:extLst>
              <a:ext uri="{FF2B5EF4-FFF2-40B4-BE49-F238E27FC236}">
                <a16:creationId xmlns:a16="http://schemas.microsoft.com/office/drawing/2014/main" id="{9342239C-DD84-49E6-A5E6-247FAF287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85" y="3201165"/>
            <a:ext cx="5900158" cy="2834640"/>
          </a:xfrm>
          <a:prstGeom prst="rect">
            <a:avLst/>
          </a:prstGeom>
        </p:spPr>
      </p:pic>
      <p:pic>
        <p:nvPicPr>
          <p:cNvPr id="6" name="Picture 5">
            <a:extLst>
              <a:ext uri="{FF2B5EF4-FFF2-40B4-BE49-F238E27FC236}">
                <a16:creationId xmlns:a16="http://schemas.microsoft.com/office/drawing/2014/main" id="{9A603AF7-1477-4995-9072-0FAFD2CC1227}"/>
              </a:ext>
            </a:extLst>
          </p:cNvPr>
          <p:cNvPicPr>
            <a:picLocks noChangeAspect="1"/>
          </p:cNvPicPr>
          <p:nvPr/>
        </p:nvPicPr>
        <p:blipFill>
          <a:blip r:embed="rId3"/>
          <a:stretch>
            <a:fillRect/>
          </a:stretch>
        </p:blipFill>
        <p:spPr>
          <a:xfrm>
            <a:off x="7325797" y="112874"/>
            <a:ext cx="4822146" cy="6309360"/>
          </a:xfrm>
          <a:prstGeom prst="rect">
            <a:avLst/>
          </a:prstGeom>
        </p:spPr>
      </p:pic>
    </p:spTree>
    <p:extLst>
      <p:ext uri="{BB962C8B-B14F-4D97-AF65-F5344CB8AC3E}">
        <p14:creationId xmlns:p14="http://schemas.microsoft.com/office/powerpoint/2010/main" val="302985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D6B94-0896-4C70-A45F-AF30F1291987}"/>
              </a:ext>
            </a:extLst>
          </p:cNvPr>
          <p:cNvSpPr>
            <a:spLocks noGrp="1"/>
          </p:cNvSpPr>
          <p:nvPr>
            <p:ph type="title"/>
          </p:nvPr>
        </p:nvSpPr>
        <p:spPr/>
        <p:txBody>
          <a:bodyPr/>
          <a:lstStyle/>
          <a:p>
            <a:r>
              <a:rPr lang="en-IN" dirty="0"/>
              <a:t>Assembly Strategy: Bottom-up vs Top-down</a:t>
            </a:r>
          </a:p>
        </p:txBody>
      </p:sp>
      <p:sp>
        <p:nvSpPr>
          <p:cNvPr id="3" name="Content Placeholder 2">
            <a:extLst>
              <a:ext uri="{FF2B5EF4-FFF2-40B4-BE49-F238E27FC236}">
                <a16:creationId xmlns:a16="http://schemas.microsoft.com/office/drawing/2014/main" id="{517BA8A2-AC9D-40C6-9FE8-7690286668CB}"/>
              </a:ext>
            </a:extLst>
          </p:cNvPr>
          <p:cNvSpPr>
            <a:spLocks noGrp="1"/>
          </p:cNvSpPr>
          <p:nvPr>
            <p:ph idx="1"/>
          </p:nvPr>
        </p:nvSpPr>
        <p:spPr>
          <a:xfrm>
            <a:off x="458724" y="1089619"/>
            <a:ext cx="5685767" cy="5081212"/>
          </a:xfrm>
        </p:spPr>
        <p:txBody>
          <a:bodyPr/>
          <a:lstStyle/>
          <a:p>
            <a:pPr marL="0" indent="0">
              <a:buNone/>
            </a:pPr>
            <a:r>
              <a:rPr lang="en-US" b="1" dirty="0">
                <a:solidFill>
                  <a:schemeClr val="accent1">
                    <a:lumMod val="75000"/>
                  </a:schemeClr>
                </a:solidFill>
                <a:latin typeface="Arial Rounded MT Bold" panose="020F0704030504030204" pitchFamily="34" charset="0"/>
              </a:rPr>
              <a:t>Bottom-up</a:t>
            </a:r>
          </a:p>
          <a:p>
            <a:r>
              <a:rPr lang="en-US" dirty="0"/>
              <a:t>All the parts are firstly created</a:t>
            </a:r>
          </a:p>
          <a:p>
            <a:r>
              <a:rPr lang="en-US" dirty="0"/>
              <a:t>Assembly hierarchy is established</a:t>
            </a:r>
          </a:p>
          <a:p>
            <a:r>
              <a:rPr lang="en-US" dirty="0"/>
              <a:t>Orient the instances using constraints to establish relationship between parts</a:t>
            </a:r>
          </a:p>
          <a:p>
            <a:r>
              <a:rPr lang="en-US" dirty="0"/>
              <a:t>Check for interference/clearances</a:t>
            </a:r>
          </a:p>
          <a:p>
            <a:r>
              <a:rPr lang="en-US" dirty="0"/>
              <a:t>Obtain the bill of materials</a:t>
            </a:r>
          </a:p>
          <a:p>
            <a:r>
              <a:rPr lang="en-US" dirty="0"/>
              <a:t>Exploded view for assembly</a:t>
            </a:r>
          </a:p>
          <a:p>
            <a:r>
              <a:rPr lang="en-US" dirty="0"/>
              <a:t>Drawing</a:t>
            </a:r>
            <a:endParaRPr lang="en-IN" dirty="0"/>
          </a:p>
        </p:txBody>
      </p:sp>
      <p:sp>
        <p:nvSpPr>
          <p:cNvPr id="4" name="Content Placeholder 2">
            <a:extLst>
              <a:ext uri="{FF2B5EF4-FFF2-40B4-BE49-F238E27FC236}">
                <a16:creationId xmlns:a16="http://schemas.microsoft.com/office/drawing/2014/main" id="{CC68EDD5-30C1-4E7A-A573-75E77C6D2C89}"/>
              </a:ext>
            </a:extLst>
          </p:cNvPr>
          <p:cNvSpPr txBox="1">
            <a:spLocks/>
          </p:cNvSpPr>
          <p:nvPr/>
        </p:nvSpPr>
        <p:spPr>
          <a:xfrm>
            <a:off x="6276109" y="1089619"/>
            <a:ext cx="5685767" cy="508121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400"/>
              </a:spcBef>
              <a:spcAft>
                <a:spcPts val="400"/>
              </a:spcAft>
              <a:buFont typeface="Calibri" panose="020F050202020403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400"/>
              </a:spcBef>
              <a:spcAft>
                <a:spcPts val="400"/>
              </a:spcAft>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400"/>
              </a:spcBef>
              <a:spcAft>
                <a:spcPts val="400"/>
              </a:spcAft>
              <a:buFont typeface="Calibri" panose="020F050202020403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400"/>
              </a:spcBef>
              <a:spcAft>
                <a:spcPts val="400"/>
              </a:spcAft>
              <a:buFont typeface="Calibri" panose="020F05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400"/>
              </a:spcBef>
              <a:spcAft>
                <a:spcPts val="400"/>
              </a:spcAft>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accent1">
                    <a:lumMod val="75000"/>
                  </a:schemeClr>
                </a:solidFill>
                <a:latin typeface="Arial Rounded MT Bold" panose="020F0704030504030204" pitchFamily="34" charset="0"/>
              </a:rPr>
              <a:t>Top-down</a:t>
            </a:r>
            <a:endParaRPr lang="en-US" dirty="0"/>
          </a:p>
          <a:p>
            <a:r>
              <a:rPr lang="en-US" dirty="0"/>
              <a:t>System is first defined</a:t>
            </a:r>
          </a:p>
          <a:p>
            <a:r>
              <a:rPr lang="en-US" dirty="0"/>
              <a:t>Space is identified for sub-assemblies, parts</a:t>
            </a:r>
          </a:p>
          <a:p>
            <a:r>
              <a:rPr lang="en-US" dirty="0"/>
              <a:t>Function of each component is articulated and known </a:t>
            </a:r>
            <a:r>
              <a:rPr lang="en-US" dirty="0" err="1"/>
              <a:t>apriori</a:t>
            </a:r>
            <a:endParaRPr lang="en-US" dirty="0"/>
          </a:p>
          <a:p>
            <a:r>
              <a:rPr lang="en-US" dirty="0"/>
              <a:t>Usually the preferred approach in professional scenario</a:t>
            </a:r>
            <a:endParaRPr lang="en-IN" dirty="0"/>
          </a:p>
        </p:txBody>
      </p:sp>
    </p:spTree>
    <p:extLst>
      <p:ext uri="{BB962C8B-B14F-4D97-AF65-F5344CB8AC3E}">
        <p14:creationId xmlns:p14="http://schemas.microsoft.com/office/powerpoint/2010/main" val="293379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F773-A6F8-4906-8593-785AFBBD087B}"/>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C71EC72B-A62F-4726-A172-42635C25B040}"/>
              </a:ext>
            </a:extLst>
          </p:cNvPr>
          <p:cNvSpPr>
            <a:spLocks noGrp="1"/>
          </p:cNvSpPr>
          <p:nvPr>
            <p:ph idx="1"/>
          </p:nvPr>
        </p:nvSpPr>
        <p:spPr>
          <a:xfrm>
            <a:off x="458724" y="1089619"/>
            <a:ext cx="7285967" cy="5081212"/>
          </a:xfrm>
        </p:spPr>
        <p:txBody>
          <a:bodyPr>
            <a:normAutofit fontScale="92500" lnSpcReduction="20000"/>
          </a:bodyPr>
          <a:lstStyle/>
          <a:p>
            <a:r>
              <a:rPr lang="en-US" b="1" dirty="0">
                <a:solidFill>
                  <a:schemeClr val="accent1">
                    <a:lumMod val="75000"/>
                  </a:schemeClr>
                </a:solidFill>
              </a:rPr>
              <a:t>Geometric Property Analysis: </a:t>
            </a:r>
            <a:r>
              <a:rPr lang="en-US" dirty="0"/>
              <a:t>Surface area, Volume, Distance between two entities, Angle between two entities</a:t>
            </a:r>
          </a:p>
          <a:p>
            <a:r>
              <a:rPr lang="en-US" b="1" dirty="0">
                <a:solidFill>
                  <a:schemeClr val="accent1">
                    <a:lumMod val="75000"/>
                  </a:schemeClr>
                </a:solidFill>
              </a:rPr>
              <a:t>Mass Property Analysis: </a:t>
            </a:r>
            <a:r>
              <a:rPr lang="en-US" dirty="0"/>
              <a:t>Mass, Density, Centroid, Moment of Inertia</a:t>
            </a:r>
          </a:p>
          <a:p>
            <a:r>
              <a:rPr lang="en-US" b="1" dirty="0">
                <a:solidFill>
                  <a:schemeClr val="accent1">
                    <a:lumMod val="75000"/>
                  </a:schemeClr>
                </a:solidFill>
              </a:rPr>
              <a:t>Finite Element Analysis (FEA):</a:t>
            </a:r>
          </a:p>
          <a:p>
            <a:pPr lvl="1"/>
            <a:r>
              <a:rPr lang="en-US" dirty="0"/>
              <a:t>Useful to assess the correctness of design from the point-of-view of FAILURE</a:t>
            </a:r>
          </a:p>
          <a:p>
            <a:pPr lvl="1"/>
            <a:r>
              <a:rPr lang="en-US" dirty="0"/>
              <a:t>Under working conditions, the components/parts are subjected to temperature, wind pressure, gravity, contact induced forces etc.</a:t>
            </a:r>
          </a:p>
          <a:p>
            <a:pPr lvl="1"/>
            <a:r>
              <a:rPr lang="en-US" dirty="0"/>
              <a:t>Internal forces are generated in the body described as </a:t>
            </a:r>
            <a:r>
              <a:rPr lang="en-US" b="1" dirty="0">
                <a:solidFill>
                  <a:schemeClr val="accent1">
                    <a:lumMod val="75000"/>
                  </a:schemeClr>
                </a:solidFill>
              </a:rPr>
              <a:t>“STRESS” </a:t>
            </a:r>
          </a:p>
          <a:p>
            <a:pPr lvl="1"/>
            <a:r>
              <a:rPr lang="en-US" dirty="0"/>
              <a:t>To avoid failure, stress should not exceed material prescribed </a:t>
            </a:r>
            <a:r>
              <a:rPr lang="en-US" b="1" dirty="0">
                <a:solidFill>
                  <a:schemeClr val="accent1">
                    <a:lumMod val="75000"/>
                  </a:schemeClr>
                </a:solidFill>
              </a:rPr>
              <a:t>“STRENGTH”</a:t>
            </a:r>
          </a:p>
          <a:p>
            <a:pPr lvl="1"/>
            <a:r>
              <a:rPr lang="en-US" dirty="0"/>
              <a:t>FEA helps in the calculation of STRESS under complex loading in a realistic geometry</a:t>
            </a:r>
          </a:p>
          <a:p>
            <a:pPr lvl="1"/>
            <a:r>
              <a:rPr lang="en-US" dirty="0"/>
              <a:t>Output of FEA is used to infer chances of failure, life, design effectiveness</a:t>
            </a:r>
            <a:endParaRPr lang="en-IN" dirty="0"/>
          </a:p>
        </p:txBody>
      </p:sp>
      <p:pic>
        <p:nvPicPr>
          <p:cNvPr id="4" name="Picture 3">
            <a:extLst>
              <a:ext uri="{FF2B5EF4-FFF2-40B4-BE49-F238E27FC236}">
                <a16:creationId xmlns:a16="http://schemas.microsoft.com/office/drawing/2014/main" id="{38650623-89B7-40DD-A449-AFC57AF81B50}"/>
              </a:ext>
            </a:extLst>
          </p:cNvPr>
          <p:cNvPicPr>
            <a:picLocks noChangeAspect="1"/>
          </p:cNvPicPr>
          <p:nvPr/>
        </p:nvPicPr>
        <p:blipFill>
          <a:blip r:embed="rId2"/>
          <a:stretch>
            <a:fillRect/>
          </a:stretch>
        </p:blipFill>
        <p:spPr>
          <a:xfrm>
            <a:off x="7874999" y="962891"/>
            <a:ext cx="4257607" cy="2834640"/>
          </a:xfrm>
          <a:prstGeom prst="rect">
            <a:avLst/>
          </a:prstGeom>
        </p:spPr>
      </p:pic>
      <p:pic>
        <p:nvPicPr>
          <p:cNvPr id="6" name="Picture 5">
            <a:extLst>
              <a:ext uri="{FF2B5EF4-FFF2-40B4-BE49-F238E27FC236}">
                <a16:creationId xmlns:a16="http://schemas.microsoft.com/office/drawing/2014/main" id="{B69DCB5B-4598-47BF-9F57-84411C75C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729" y="3846022"/>
            <a:ext cx="4082145" cy="2286000"/>
          </a:xfrm>
          <a:prstGeom prst="rect">
            <a:avLst/>
          </a:prstGeom>
        </p:spPr>
      </p:pic>
    </p:spTree>
    <p:extLst>
      <p:ext uri="{BB962C8B-B14F-4D97-AF65-F5344CB8AC3E}">
        <p14:creationId xmlns:p14="http://schemas.microsoft.com/office/powerpoint/2010/main" val="198219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1745-CC9C-40DA-8725-92EF68D8E331}"/>
              </a:ext>
            </a:extLst>
          </p:cNvPr>
          <p:cNvSpPr>
            <a:spLocks noGrp="1"/>
          </p:cNvSpPr>
          <p:nvPr>
            <p:ph type="title"/>
          </p:nvPr>
        </p:nvSpPr>
        <p:spPr/>
        <p:txBody>
          <a:bodyPr/>
          <a:lstStyle/>
          <a:p>
            <a:r>
              <a:rPr lang="en-IN" dirty="0"/>
              <a:t>FEA</a:t>
            </a:r>
          </a:p>
        </p:txBody>
      </p:sp>
      <p:sp>
        <p:nvSpPr>
          <p:cNvPr id="3" name="Content Placeholder 2">
            <a:extLst>
              <a:ext uri="{FF2B5EF4-FFF2-40B4-BE49-F238E27FC236}">
                <a16:creationId xmlns:a16="http://schemas.microsoft.com/office/drawing/2014/main" id="{914F81BF-CF48-4484-92FC-2B755EAC1D42}"/>
              </a:ext>
            </a:extLst>
          </p:cNvPr>
          <p:cNvSpPr>
            <a:spLocks noGrp="1"/>
          </p:cNvSpPr>
          <p:nvPr>
            <p:ph idx="1"/>
          </p:nvPr>
        </p:nvSpPr>
        <p:spPr>
          <a:xfrm>
            <a:off x="4163290" y="1089619"/>
            <a:ext cx="7569985" cy="5081212"/>
          </a:xfrm>
        </p:spPr>
        <p:txBody>
          <a:bodyPr>
            <a:normAutofit/>
          </a:bodyPr>
          <a:lstStyle/>
          <a:p>
            <a:pPr algn="just"/>
            <a:r>
              <a:rPr lang="en-US" sz="2000" dirty="0"/>
              <a:t>Finite Element Mesh: The part to be analyzed is </a:t>
            </a:r>
            <a:r>
              <a:rPr lang="en-US" sz="2000" dirty="0">
                <a:solidFill>
                  <a:schemeClr val="accent1">
                    <a:lumMod val="75000"/>
                  </a:schemeClr>
                </a:solidFill>
              </a:rPr>
              <a:t>divided into small finite-sized</a:t>
            </a:r>
            <a:r>
              <a:rPr lang="en-US" sz="2000" dirty="0"/>
              <a:t> sub-volumes known as elements.</a:t>
            </a:r>
          </a:p>
          <a:p>
            <a:pPr algn="just"/>
            <a:r>
              <a:rPr lang="en-US" sz="2000" dirty="0"/>
              <a:t>Boundary conditions in the form of either forces or displacement is specified along the surface of the component to be analyzed using </a:t>
            </a:r>
            <a:r>
              <a:rPr lang="en-US" sz="2000" dirty="0">
                <a:solidFill>
                  <a:schemeClr val="accent1">
                    <a:lumMod val="75000"/>
                  </a:schemeClr>
                </a:solidFill>
              </a:rPr>
              <a:t>finite element method</a:t>
            </a:r>
          </a:p>
          <a:p>
            <a:pPr algn="just"/>
            <a:r>
              <a:rPr lang="en-US" sz="2000" dirty="0">
                <a:solidFill>
                  <a:schemeClr val="accent1">
                    <a:lumMod val="75000"/>
                  </a:schemeClr>
                </a:solidFill>
              </a:rPr>
              <a:t>FEA can also be used to find out temperature distribution, electromagnetic field by choosing appropriate module. </a:t>
            </a:r>
            <a:endParaRPr lang="en-IN" sz="2000" dirty="0">
              <a:solidFill>
                <a:schemeClr val="accent1">
                  <a:lumMod val="75000"/>
                </a:schemeClr>
              </a:solidFill>
            </a:endParaRPr>
          </a:p>
        </p:txBody>
      </p:sp>
      <p:pic>
        <p:nvPicPr>
          <p:cNvPr id="4" name="Picture 3">
            <a:extLst>
              <a:ext uri="{FF2B5EF4-FFF2-40B4-BE49-F238E27FC236}">
                <a16:creationId xmlns:a16="http://schemas.microsoft.com/office/drawing/2014/main" id="{778AE71C-9FD1-45B0-9888-72C86C1F1384}"/>
              </a:ext>
            </a:extLst>
          </p:cNvPr>
          <p:cNvPicPr>
            <a:picLocks noChangeAspect="1"/>
          </p:cNvPicPr>
          <p:nvPr/>
        </p:nvPicPr>
        <p:blipFill>
          <a:blip r:embed="rId2"/>
          <a:stretch>
            <a:fillRect/>
          </a:stretch>
        </p:blipFill>
        <p:spPr>
          <a:xfrm>
            <a:off x="3" y="987778"/>
            <a:ext cx="4226826" cy="2468880"/>
          </a:xfrm>
          <a:prstGeom prst="rect">
            <a:avLst/>
          </a:prstGeom>
        </p:spPr>
      </p:pic>
      <p:pic>
        <p:nvPicPr>
          <p:cNvPr id="5" name="Picture 4">
            <a:extLst>
              <a:ext uri="{FF2B5EF4-FFF2-40B4-BE49-F238E27FC236}">
                <a16:creationId xmlns:a16="http://schemas.microsoft.com/office/drawing/2014/main" id="{E28CC16D-5960-4042-A022-08904D1C8865}"/>
              </a:ext>
            </a:extLst>
          </p:cNvPr>
          <p:cNvPicPr>
            <a:picLocks noChangeAspect="1"/>
          </p:cNvPicPr>
          <p:nvPr/>
        </p:nvPicPr>
        <p:blipFill>
          <a:blip r:embed="rId3"/>
          <a:stretch>
            <a:fillRect/>
          </a:stretch>
        </p:blipFill>
        <p:spPr>
          <a:xfrm>
            <a:off x="3674223" y="3478206"/>
            <a:ext cx="8446981" cy="2926080"/>
          </a:xfrm>
          <a:prstGeom prst="rect">
            <a:avLst/>
          </a:prstGeom>
        </p:spPr>
      </p:pic>
      <p:pic>
        <p:nvPicPr>
          <p:cNvPr id="7" name="Picture 6">
            <a:extLst>
              <a:ext uri="{FF2B5EF4-FFF2-40B4-BE49-F238E27FC236}">
                <a16:creationId xmlns:a16="http://schemas.microsoft.com/office/drawing/2014/main" id="{9EFBB418-2D6A-4098-9678-34D6AF7343BA}"/>
              </a:ext>
            </a:extLst>
          </p:cNvPr>
          <p:cNvPicPr>
            <a:picLocks noChangeAspect="1"/>
          </p:cNvPicPr>
          <p:nvPr/>
        </p:nvPicPr>
        <p:blipFill>
          <a:blip r:embed="rId4"/>
          <a:stretch>
            <a:fillRect/>
          </a:stretch>
        </p:blipFill>
        <p:spPr>
          <a:xfrm>
            <a:off x="285542" y="4060050"/>
            <a:ext cx="3070546" cy="2286000"/>
          </a:xfrm>
          <a:prstGeom prst="rect">
            <a:avLst/>
          </a:prstGeom>
        </p:spPr>
      </p:pic>
    </p:spTree>
    <p:extLst>
      <p:ext uri="{BB962C8B-B14F-4D97-AF65-F5344CB8AC3E}">
        <p14:creationId xmlns:p14="http://schemas.microsoft.com/office/powerpoint/2010/main" val="24053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0E6E-0989-4ADF-A169-9C9B9D064E49}"/>
              </a:ext>
            </a:extLst>
          </p:cNvPr>
          <p:cNvSpPr>
            <a:spLocks noGrp="1"/>
          </p:cNvSpPr>
          <p:nvPr>
            <p:ph type="title"/>
          </p:nvPr>
        </p:nvSpPr>
        <p:spPr/>
        <p:txBody>
          <a:bodyPr/>
          <a:lstStyle/>
          <a:p>
            <a:r>
              <a:rPr lang="en-IN" dirty="0"/>
              <a:t>Motion Analysis</a:t>
            </a:r>
          </a:p>
        </p:txBody>
      </p:sp>
      <p:sp>
        <p:nvSpPr>
          <p:cNvPr id="3" name="Content Placeholder 2">
            <a:extLst>
              <a:ext uri="{FF2B5EF4-FFF2-40B4-BE49-F238E27FC236}">
                <a16:creationId xmlns:a16="http://schemas.microsoft.com/office/drawing/2014/main" id="{086F2917-6168-4325-A6CB-96B064416F69}"/>
              </a:ext>
            </a:extLst>
          </p:cNvPr>
          <p:cNvSpPr>
            <a:spLocks noGrp="1"/>
          </p:cNvSpPr>
          <p:nvPr>
            <p:ph idx="1"/>
          </p:nvPr>
        </p:nvSpPr>
        <p:spPr/>
        <p:txBody>
          <a:bodyPr>
            <a:normAutofit/>
          </a:bodyPr>
          <a:lstStyle/>
          <a:p>
            <a:pPr marL="0" indent="0">
              <a:buNone/>
            </a:pPr>
            <a:r>
              <a:rPr lang="en-US" dirty="0"/>
              <a:t>Study of evolution of position, velocity, acceleration and torque with time when the model is assumed to be composed of assemblage of rigid bodies and subjected to time varying external loads</a:t>
            </a:r>
          </a:p>
          <a:p>
            <a:r>
              <a:rPr lang="en-US" b="1" dirty="0">
                <a:solidFill>
                  <a:schemeClr val="accent1">
                    <a:lumMod val="75000"/>
                  </a:schemeClr>
                </a:solidFill>
              </a:rPr>
              <a:t>Kinematics: </a:t>
            </a:r>
            <a:r>
              <a:rPr lang="en-US" dirty="0"/>
              <a:t>Describes motion of objects without consideration of forces</a:t>
            </a:r>
          </a:p>
          <a:p>
            <a:r>
              <a:rPr lang="en-US" b="1" dirty="0">
                <a:solidFill>
                  <a:schemeClr val="accent1">
                    <a:lumMod val="75000"/>
                  </a:schemeClr>
                </a:solidFill>
              </a:rPr>
              <a:t>Dynamics: </a:t>
            </a:r>
            <a:r>
              <a:rPr lang="en-US" dirty="0"/>
              <a:t>Study of masses and inertial forces acting on mechanism</a:t>
            </a:r>
          </a:p>
          <a:p>
            <a:r>
              <a:rPr lang="en-US" b="1" dirty="0">
                <a:solidFill>
                  <a:schemeClr val="accent1">
                    <a:lumMod val="75000"/>
                  </a:schemeClr>
                </a:solidFill>
              </a:rPr>
              <a:t>Rigid body dynamics: </a:t>
            </a:r>
            <a:r>
              <a:rPr lang="en-US" dirty="0"/>
              <a:t>Objects are 3D with center of mass, moment of inertia</a:t>
            </a:r>
          </a:p>
          <a:p>
            <a:pPr marL="0" indent="0">
              <a:buNone/>
            </a:pPr>
            <a:r>
              <a:rPr lang="en-US" b="1" dirty="0"/>
              <a:t>Application:</a:t>
            </a:r>
          </a:p>
          <a:p>
            <a:pPr lvl="1"/>
            <a:r>
              <a:rPr lang="en-US" dirty="0"/>
              <a:t>Time required to complete an operation,</a:t>
            </a:r>
          </a:p>
          <a:p>
            <a:pPr lvl="1"/>
            <a:r>
              <a:rPr lang="en-US" dirty="0"/>
              <a:t>Force required to lift an object,</a:t>
            </a:r>
          </a:p>
          <a:p>
            <a:pPr lvl="1"/>
            <a:r>
              <a:rPr lang="en-US" dirty="0"/>
              <a:t>Size of motor required</a:t>
            </a:r>
          </a:p>
          <a:p>
            <a:pPr lvl="1"/>
            <a:r>
              <a:rPr lang="en-US" dirty="0"/>
              <a:t>Correctness of motion etc.</a:t>
            </a:r>
            <a:endParaRPr lang="en-IN" dirty="0"/>
          </a:p>
        </p:txBody>
      </p:sp>
    </p:spTree>
    <p:extLst>
      <p:ext uri="{BB962C8B-B14F-4D97-AF65-F5344CB8AC3E}">
        <p14:creationId xmlns:p14="http://schemas.microsoft.com/office/powerpoint/2010/main" val="419344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E91B78-CEE8-47C5-BF1D-D49494C5E2E6}"/>
              </a:ext>
            </a:extLst>
          </p:cNvPr>
          <p:cNvSpPr>
            <a:spLocks noGrp="1"/>
          </p:cNvSpPr>
          <p:nvPr>
            <p:ph type="title"/>
          </p:nvPr>
        </p:nvSpPr>
        <p:spPr/>
        <p:txBody>
          <a:bodyPr/>
          <a:lstStyle/>
          <a:p>
            <a:r>
              <a:rPr lang="en-IN" dirty="0"/>
              <a:t>Assembly Examples</a:t>
            </a:r>
          </a:p>
        </p:txBody>
      </p:sp>
      <p:pic>
        <p:nvPicPr>
          <p:cNvPr id="7" name="Content Placeholder 6">
            <a:extLst>
              <a:ext uri="{FF2B5EF4-FFF2-40B4-BE49-F238E27FC236}">
                <a16:creationId xmlns:a16="http://schemas.microsoft.com/office/drawing/2014/main" id="{44BFB6C0-D164-4FF9-9168-58FA47F9A8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982" t="17829" r="14785"/>
          <a:stretch/>
        </p:blipFill>
        <p:spPr>
          <a:xfrm>
            <a:off x="314814" y="1558636"/>
            <a:ext cx="5734240" cy="4572000"/>
          </a:xfrm>
        </p:spPr>
      </p:pic>
      <p:pic>
        <p:nvPicPr>
          <p:cNvPr id="9" name="Picture 8">
            <a:extLst>
              <a:ext uri="{FF2B5EF4-FFF2-40B4-BE49-F238E27FC236}">
                <a16:creationId xmlns:a16="http://schemas.microsoft.com/office/drawing/2014/main" id="{E14D69F2-C224-44E6-AE5D-C1231E766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948" y="1510143"/>
            <a:ext cx="4547594" cy="4572000"/>
          </a:xfrm>
          <a:prstGeom prst="rect">
            <a:avLst/>
          </a:prstGeom>
        </p:spPr>
      </p:pic>
      <p:sp>
        <p:nvSpPr>
          <p:cNvPr id="10" name="Rectangle 9">
            <a:extLst>
              <a:ext uri="{FF2B5EF4-FFF2-40B4-BE49-F238E27FC236}">
                <a16:creationId xmlns:a16="http://schemas.microsoft.com/office/drawing/2014/main" id="{A9E8E273-C720-4226-AC42-A77B767909A8}"/>
              </a:ext>
            </a:extLst>
          </p:cNvPr>
          <p:cNvSpPr/>
          <p:nvPr/>
        </p:nvSpPr>
        <p:spPr>
          <a:xfrm>
            <a:off x="2204690" y="5774364"/>
            <a:ext cx="3938258" cy="307777"/>
          </a:xfrm>
          <a:prstGeom prst="rect">
            <a:avLst/>
          </a:prstGeom>
        </p:spPr>
        <p:txBody>
          <a:bodyPr wrap="none">
            <a:spAutoFit/>
          </a:bodyPr>
          <a:lstStyle/>
          <a:p>
            <a:r>
              <a:rPr lang="en-IN" sz="1400" dirty="0"/>
              <a:t>https://www.youtube.com/watch?v=MJyee49qAGY</a:t>
            </a:r>
          </a:p>
        </p:txBody>
      </p:sp>
      <p:sp>
        <p:nvSpPr>
          <p:cNvPr id="11" name="Rectangle 10">
            <a:extLst>
              <a:ext uri="{FF2B5EF4-FFF2-40B4-BE49-F238E27FC236}">
                <a16:creationId xmlns:a16="http://schemas.microsoft.com/office/drawing/2014/main" id="{22E60969-C1B8-492C-8ADC-F6543AABBE35}"/>
              </a:ext>
            </a:extLst>
          </p:cNvPr>
          <p:cNvSpPr/>
          <p:nvPr/>
        </p:nvSpPr>
        <p:spPr>
          <a:xfrm>
            <a:off x="7386903" y="5976747"/>
            <a:ext cx="3397533" cy="307777"/>
          </a:xfrm>
          <a:prstGeom prst="rect">
            <a:avLst/>
          </a:prstGeom>
        </p:spPr>
        <p:txBody>
          <a:bodyPr wrap="none">
            <a:spAutoFit/>
          </a:bodyPr>
          <a:lstStyle/>
          <a:p>
            <a:r>
              <a:rPr lang="en-IN" sz="1400" dirty="0"/>
              <a:t>https://shalindesigns.com/furniture-design/</a:t>
            </a:r>
          </a:p>
        </p:txBody>
      </p:sp>
      <p:sp>
        <p:nvSpPr>
          <p:cNvPr id="12" name="TextBox 11">
            <a:extLst>
              <a:ext uri="{FF2B5EF4-FFF2-40B4-BE49-F238E27FC236}">
                <a16:creationId xmlns:a16="http://schemas.microsoft.com/office/drawing/2014/main" id="{E364458B-FCBC-4896-B100-B9F01DCC123B}"/>
              </a:ext>
            </a:extLst>
          </p:cNvPr>
          <p:cNvSpPr txBox="1"/>
          <p:nvPr/>
        </p:nvSpPr>
        <p:spPr>
          <a:xfrm>
            <a:off x="230123" y="1176544"/>
            <a:ext cx="9571967" cy="369332"/>
          </a:xfrm>
          <a:prstGeom prst="rect">
            <a:avLst/>
          </a:prstGeom>
          <a:noFill/>
        </p:spPr>
        <p:txBody>
          <a:bodyPr wrap="square" rtlCol="0">
            <a:spAutoFit/>
          </a:bodyPr>
          <a:lstStyle/>
          <a:p>
            <a:r>
              <a:rPr lang="en-IN" b="1" dirty="0"/>
              <a:t>Most of the products we use are assembled from two or more components</a:t>
            </a:r>
          </a:p>
        </p:txBody>
      </p:sp>
    </p:spTree>
    <p:extLst>
      <p:ext uri="{BB962C8B-B14F-4D97-AF65-F5344CB8AC3E}">
        <p14:creationId xmlns:p14="http://schemas.microsoft.com/office/powerpoint/2010/main" val="2003240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35F7-88B8-4C2C-B26A-D443B651C31D}"/>
              </a:ext>
            </a:extLst>
          </p:cNvPr>
          <p:cNvSpPr>
            <a:spLocks noGrp="1"/>
          </p:cNvSpPr>
          <p:nvPr>
            <p:ph type="title"/>
          </p:nvPr>
        </p:nvSpPr>
        <p:spPr/>
        <p:txBody>
          <a:bodyPr/>
          <a:lstStyle/>
          <a:p>
            <a:r>
              <a:rPr lang="en-IN" dirty="0"/>
              <a:t>Lecture Objectives</a:t>
            </a:r>
          </a:p>
        </p:txBody>
      </p:sp>
      <p:sp>
        <p:nvSpPr>
          <p:cNvPr id="3" name="Content Placeholder 2">
            <a:extLst>
              <a:ext uri="{FF2B5EF4-FFF2-40B4-BE49-F238E27FC236}">
                <a16:creationId xmlns:a16="http://schemas.microsoft.com/office/drawing/2014/main" id="{F22D32DE-5A7A-4A7B-9E58-6925ABF499E5}"/>
              </a:ext>
            </a:extLst>
          </p:cNvPr>
          <p:cNvSpPr>
            <a:spLocks noGrp="1"/>
          </p:cNvSpPr>
          <p:nvPr>
            <p:ph idx="1"/>
          </p:nvPr>
        </p:nvSpPr>
        <p:spPr/>
        <p:txBody>
          <a:bodyPr/>
          <a:lstStyle/>
          <a:p>
            <a:pPr>
              <a:lnSpc>
                <a:spcPct val="150000"/>
              </a:lnSpc>
            </a:pPr>
            <a:r>
              <a:rPr lang="en-US" dirty="0"/>
              <a:t>Apply </a:t>
            </a:r>
            <a:r>
              <a:rPr lang="en-US" dirty="0">
                <a:solidFill>
                  <a:schemeClr val="accent1">
                    <a:lumMod val="75000"/>
                  </a:schemeClr>
                </a:solidFill>
              </a:rPr>
              <a:t>new terminology</a:t>
            </a:r>
            <a:r>
              <a:rPr lang="en-US" dirty="0"/>
              <a:t> in the context of assembly modeling</a:t>
            </a:r>
          </a:p>
          <a:p>
            <a:pPr>
              <a:lnSpc>
                <a:spcPct val="150000"/>
              </a:lnSpc>
            </a:pPr>
            <a:r>
              <a:rPr lang="en-US" dirty="0"/>
              <a:t>Create an </a:t>
            </a:r>
            <a:r>
              <a:rPr lang="en-US" dirty="0">
                <a:solidFill>
                  <a:schemeClr val="accent1">
                    <a:lumMod val="75000"/>
                  </a:schemeClr>
                </a:solidFill>
              </a:rPr>
              <a:t>appropriate hierarchy </a:t>
            </a:r>
            <a:r>
              <a:rPr lang="en-US" dirty="0"/>
              <a:t>for effective assembly modeling</a:t>
            </a:r>
          </a:p>
          <a:p>
            <a:pPr>
              <a:lnSpc>
                <a:spcPct val="150000"/>
              </a:lnSpc>
            </a:pPr>
            <a:r>
              <a:rPr lang="en-US" dirty="0"/>
              <a:t>Apply </a:t>
            </a:r>
            <a:r>
              <a:rPr lang="en-US" dirty="0">
                <a:solidFill>
                  <a:schemeClr val="accent1">
                    <a:lumMod val="75000"/>
                  </a:schemeClr>
                </a:solidFill>
              </a:rPr>
              <a:t>assembly constraints </a:t>
            </a:r>
            <a:r>
              <a:rPr lang="en-US" dirty="0"/>
              <a:t>between instances</a:t>
            </a:r>
          </a:p>
          <a:p>
            <a:pPr>
              <a:lnSpc>
                <a:spcPct val="150000"/>
              </a:lnSpc>
            </a:pPr>
            <a:r>
              <a:rPr lang="en-US" dirty="0"/>
              <a:t>Create a </a:t>
            </a:r>
            <a:r>
              <a:rPr lang="en-US" dirty="0">
                <a:solidFill>
                  <a:schemeClr val="accent1">
                    <a:lumMod val="75000"/>
                  </a:schemeClr>
                </a:solidFill>
              </a:rPr>
              <a:t>bill of materials </a:t>
            </a:r>
            <a:r>
              <a:rPr lang="en-US" dirty="0"/>
              <a:t>and an assembly drawing</a:t>
            </a:r>
          </a:p>
          <a:p>
            <a:pPr>
              <a:lnSpc>
                <a:spcPct val="150000"/>
              </a:lnSpc>
            </a:pPr>
            <a:r>
              <a:rPr lang="en-US" dirty="0"/>
              <a:t>Determine interferences and clearances between instances in an assembly</a:t>
            </a:r>
          </a:p>
          <a:p>
            <a:pPr>
              <a:lnSpc>
                <a:spcPct val="150000"/>
              </a:lnSpc>
            </a:pPr>
            <a:r>
              <a:rPr lang="en-US" dirty="0"/>
              <a:t>Be familiar with </a:t>
            </a:r>
            <a:r>
              <a:rPr lang="en-US" dirty="0">
                <a:solidFill>
                  <a:schemeClr val="accent1">
                    <a:lumMod val="75000"/>
                  </a:schemeClr>
                </a:solidFill>
              </a:rPr>
              <a:t>analysis</a:t>
            </a:r>
            <a:r>
              <a:rPr lang="en-US" dirty="0"/>
              <a:t> (stress and motion)</a:t>
            </a:r>
            <a:endParaRPr lang="en-IN" dirty="0"/>
          </a:p>
        </p:txBody>
      </p:sp>
    </p:spTree>
    <p:extLst>
      <p:ext uri="{BB962C8B-B14F-4D97-AF65-F5344CB8AC3E}">
        <p14:creationId xmlns:p14="http://schemas.microsoft.com/office/powerpoint/2010/main" val="28769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AC1C-E1CB-4594-91BF-285BF799BC47}"/>
              </a:ext>
            </a:extLst>
          </p:cNvPr>
          <p:cNvSpPr>
            <a:spLocks noGrp="1"/>
          </p:cNvSpPr>
          <p:nvPr>
            <p:ph type="title"/>
          </p:nvPr>
        </p:nvSpPr>
        <p:spPr/>
        <p:txBody>
          <a:bodyPr/>
          <a:lstStyle/>
          <a:p>
            <a:r>
              <a:rPr lang="en-IN" dirty="0"/>
              <a:t>Assembly Terminology</a:t>
            </a:r>
          </a:p>
        </p:txBody>
      </p:sp>
      <p:sp>
        <p:nvSpPr>
          <p:cNvPr id="3" name="Content Placeholder 2">
            <a:extLst>
              <a:ext uri="{FF2B5EF4-FFF2-40B4-BE49-F238E27FC236}">
                <a16:creationId xmlns:a16="http://schemas.microsoft.com/office/drawing/2014/main" id="{A600965D-654F-4C37-8454-96849799B44A}"/>
              </a:ext>
            </a:extLst>
          </p:cNvPr>
          <p:cNvSpPr>
            <a:spLocks noGrp="1"/>
          </p:cNvSpPr>
          <p:nvPr>
            <p:ph idx="1"/>
          </p:nvPr>
        </p:nvSpPr>
        <p:spPr>
          <a:xfrm>
            <a:off x="458724" y="1089619"/>
            <a:ext cx="5827708" cy="5081212"/>
          </a:xfrm>
        </p:spPr>
        <p:txBody>
          <a:bodyPr>
            <a:normAutofit fontScale="92500" lnSpcReduction="10000"/>
          </a:bodyPr>
          <a:lstStyle/>
          <a:p>
            <a:pPr algn="just"/>
            <a:r>
              <a:rPr lang="en-IN" dirty="0"/>
              <a:t>Most of the engineering products are made up of multiple parts known as </a:t>
            </a:r>
            <a:r>
              <a:rPr lang="en-IN" b="1" dirty="0">
                <a:solidFill>
                  <a:schemeClr val="accent1">
                    <a:lumMod val="75000"/>
                  </a:schemeClr>
                </a:solidFill>
              </a:rPr>
              <a:t>‘components’ </a:t>
            </a:r>
            <a:r>
              <a:rPr lang="en-IN" dirty="0"/>
              <a:t>(of the assembly) </a:t>
            </a:r>
          </a:p>
          <a:p>
            <a:pPr algn="just"/>
            <a:r>
              <a:rPr lang="en-IN" dirty="0"/>
              <a:t>Many times, there are multiple copies of a part used in an assembly. These copies are called </a:t>
            </a:r>
            <a:r>
              <a:rPr lang="en-IN" b="1" dirty="0">
                <a:solidFill>
                  <a:schemeClr val="accent1">
                    <a:lumMod val="75000"/>
                  </a:schemeClr>
                </a:solidFill>
              </a:rPr>
              <a:t>‘instances’ </a:t>
            </a:r>
            <a:r>
              <a:rPr lang="en-IN" dirty="0"/>
              <a:t>(of the component).</a:t>
            </a:r>
          </a:p>
          <a:p>
            <a:pPr algn="just"/>
            <a:r>
              <a:rPr lang="en-IN" b="1" dirty="0">
                <a:solidFill>
                  <a:schemeClr val="accent1">
                    <a:lumMod val="75000"/>
                  </a:schemeClr>
                </a:solidFill>
              </a:rPr>
              <a:t>‘Subassembly’ </a:t>
            </a:r>
            <a:r>
              <a:rPr lang="en-IN" dirty="0"/>
              <a:t>is a subgroup of components within the overall assembly.</a:t>
            </a:r>
          </a:p>
          <a:p>
            <a:pPr algn="just"/>
            <a:r>
              <a:rPr lang="en-US" b="1" dirty="0">
                <a:solidFill>
                  <a:schemeClr val="accent1">
                    <a:lumMod val="75000"/>
                  </a:schemeClr>
                </a:solidFill>
              </a:rPr>
              <a:t>‘Associativity’ </a:t>
            </a:r>
            <a:r>
              <a:rPr lang="en-US" dirty="0"/>
              <a:t>means attributes (e.g. geometry, material properties etc.) attached to a part. Any change in the associativity will impact the part and its instances.</a:t>
            </a:r>
          </a:p>
          <a:p>
            <a:pPr algn="just"/>
            <a:r>
              <a:rPr lang="en-US" b="1" dirty="0">
                <a:solidFill>
                  <a:schemeClr val="accent1">
                    <a:lumMod val="75000"/>
                  </a:schemeClr>
                </a:solidFill>
              </a:rPr>
              <a:t>‘Assembly hierarchy’ </a:t>
            </a:r>
            <a:r>
              <a:rPr lang="en-US" dirty="0"/>
              <a:t>is the organization or structure of a system.</a:t>
            </a:r>
            <a:endParaRPr lang="en-IN" dirty="0"/>
          </a:p>
        </p:txBody>
      </p:sp>
      <p:pic>
        <p:nvPicPr>
          <p:cNvPr id="6" name="Picture 5">
            <a:extLst>
              <a:ext uri="{FF2B5EF4-FFF2-40B4-BE49-F238E27FC236}">
                <a16:creationId xmlns:a16="http://schemas.microsoft.com/office/drawing/2014/main" id="{923CC0B6-8160-4319-BED8-62A4E98CDE1F}"/>
              </a:ext>
            </a:extLst>
          </p:cNvPr>
          <p:cNvPicPr>
            <a:picLocks noChangeAspect="1"/>
          </p:cNvPicPr>
          <p:nvPr/>
        </p:nvPicPr>
        <p:blipFill rotWithShape="1">
          <a:blip r:embed="rId2"/>
          <a:srcRect r="512"/>
          <a:stretch/>
        </p:blipFill>
        <p:spPr>
          <a:xfrm>
            <a:off x="6286432" y="1395487"/>
            <a:ext cx="5813984" cy="4663440"/>
          </a:xfrm>
          <a:prstGeom prst="rect">
            <a:avLst/>
          </a:prstGeom>
        </p:spPr>
      </p:pic>
    </p:spTree>
    <p:extLst>
      <p:ext uri="{BB962C8B-B14F-4D97-AF65-F5344CB8AC3E}">
        <p14:creationId xmlns:p14="http://schemas.microsoft.com/office/powerpoint/2010/main" val="2334705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AC1C-E1CB-4594-91BF-285BF799BC47}"/>
              </a:ext>
            </a:extLst>
          </p:cNvPr>
          <p:cNvSpPr>
            <a:spLocks noGrp="1"/>
          </p:cNvSpPr>
          <p:nvPr>
            <p:ph type="title"/>
          </p:nvPr>
        </p:nvSpPr>
        <p:spPr/>
        <p:txBody>
          <a:bodyPr/>
          <a:lstStyle/>
          <a:p>
            <a:r>
              <a:rPr lang="en-IN" dirty="0"/>
              <a:t>Assembly Terminology</a:t>
            </a:r>
          </a:p>
        </p:txBody>
      </p:sp>
      <p:sp>
        <p:nvSpPr>
          <p:cNvPr id="3" name="Content Placeholder 2">
            <a:extLst>
              <a:ext uri="{FF2B5EF4-FFF2-40B4-BE49-F238E27FC236}">
                <a16:creationId xmlns:a16="http://schemas.microsoft.com/office/drawing/2014/main" id="{A600965D-654F-4C37-8454-96849799B44A}"/>
              </a:ext>
            </a:extLst>
          </p:cNvPr>
          <p:cNvSpPr>
            <a:spLocks noGrp="1"/>
          </p:cNvSpPr>
          <p:nvPr>
            <p:ph idx="1"/>
          </p:nvPr>
        </p:nvSpPr>
        <p:spPr>
          <a:xfrm>
            <a:off x="458724" y="1089619"/>
            <a:ext cx="5827708" cy="5081212"/>
          </a:xfrm>
        </p:spPr>
        <p:txBody>
          <a:bodyPr>
            <a:normAutofit/>
          </a:bodyPr>
          <a:lstStyle/>
          <a:p>
            <a:pPr algn="just"/>
            <a:r>
              <a:rPr lang="en-US" dirty="0"/>
              <a:t>Usually the stationary component in assembly is selected to serve as the </a:t>
            </a:r>
            <a:r>
              <a:rPr lang="en-US" b="1" dirty="0">
                <a:solidFill>
                  <a:schemeClr val="accent1">
                    <a:lumMod val="75000"/>
                  </a:schemeClr>
                </a:solidFill>
              </a:rPr>
              <a:t>“BASE INSTANCE”</a:t>
            </a:r>
            <a:r>
              <a:rPr lang="en-US" dirty="0"/>
              <a:t>. A point is identified as origin and reference planes (e.g. x-y, y-z, z-x) are identified.</a:t>
            </a:r>
          </a:p>
          <a:p>
            <a:pPr algn="just"/>
            <a:r>
              <a:rPr lang="en-US" dirty="0"/>
              <a:t>All other instances/parts are described </a:t>
            </a:r>
            <a:r>
              <a:rPr lang="en-US" dirty="0" err="1"/>
              <a:t>w.r.t.</a:t>
            </a:r>
            <a:r>
              <a:rPr lang="en-US" dirty="0"/>
              <a:t> the X-Y-Z co-ordinate system. </a:t>
            </a:r>
          </a:p>
          <a:p>
            <a:pPr algn="just"/>
            <a:r>
              <a:rPr lang="en-US" dirty="0"/>
              <a:t>Every instance has </a:t>
            </a:r>
            <a:r>
              <a:rPr lang="en-US" b="1" dirty="0">
                <a:solidFill>
                  <a:schemeClr val="accent1">
                    <a:lumMod val="75000"/>
                  </a:schemeClr>
                </a:solidFill>
              </a:rPr>
              <a:t>6 degree of freedoms </a:t>
            </a:r>
            <a:r>
              <a:rPr lang="en-US" dirty="0"/>
              <a:t>(DOFs) (3 translation and 3 rotation). </a:t>
            </a:r>
          </a:p>
          <a:p>
            <a:pPr algn="just"/>
            <a:r>
              <a:rPr lang="en-US" dirty="0"/>
              <a:t>Any constraint applied to the assembly reduces the DOFs.</a:t>
            </a:r>
            <a:endParaRPr lang="en-IN" dirty="0"/>
          </a:p>
        </p:txBody>
      </p:sp>
      <p:pic>
        <p:nvPicPr>
          <p:cNvPr id="6" name="Picture 5">
            <a:extLst>
              <a:ext uri="{FF2B5EF4-FFF2-40B4-BE49-F238E27FC236}">
                <a16:creationId xmlns:a16="http://schemas.microsoft.com/office/drawing/2014/main" id="{923CC0B6-8160-4319-BED8-62A4E98CDE1F}"/>
              </a:ext>
            </a:extLst>
          </p:cNvPr>
          <p:cNvPicPr>
            <a:picLocks noChangeAspect="1"/>
          </p:cNvPicPr>
          <p:nvPr/>
        </p:nvPicPr>
        <p:blipFill rotWithShape="1">
          <a:blip r:embed="rId2"/>
          <a:srcRect r="512"/>
          <a:stretch/>
        </p:blipFill>
        <p:spPr>
          <a:xfrm>
            <a:off x="6286432" y="1395487"/>
            <a:ext cx="5813984" cy="4663440"/>
          </a:xfrm>
          <a:prstGeom prst="rect">
            <a:avLst/>
          </a:prstGeom>
        </p:spPr>
      </p:pic>
    </p:spTree>
    <p:extLst>
      <p:ext uri="{BB962C8B-B14F-4D97-AF65-F5344CB8AC3E}">
        <p14:creationId xmlns:p14="http://schemas.microsoft.com/office/powerpoint/2010/main" val="208178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E91B78-CEE8-47C5-BF1D-D49494C5E2E6}"/>
              </a:ext>
            </a:extLst>
          </p:cNvPr>
          <p:cNvSpPr>
            <a:spLocks noGrp="1"/>
          </p:cNvSpPr>
          <p:nvPr>
            <p:ph type="title"/>
          </p:nvPr>
        </p:nvSpPr>
        <p:spPr/>
        <p:txBody>
          <a:bodyPr/>
          <a:lstStyle/>
          <a:p>
            <a:r>
              <a:rPr lang="en-IN" dirty="0"/>
              <a:t>Assembly Examples</a:t>
            </a:r>
          </a:p>
        </p:txBody>
      </p:sp>
      <p:pic>
        <p:nvPicPr>
          <p:cNvPr id="7" name="Content Placeholder 6">
            <a:extLst>
              <a:ext uri="{FF2B5EF4-FFF2-40B4-BE49-F238E27FC236}">
                <a16:creationId xmlns:a16="http://schemas.microsoft.com/office/drawing/2014/main" id="{44BFB6C0-D164-4FF9-9168-58FA47F9A8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982" t="17829" r="14785"/>
          <a:stretch/>
        </p:blipFill>
        <p:spPr>
          <a:xfrm>
            <a:off x="314814" y="1558636"/>
            <a:ext cx="5734240" cy="4572000"/>
          </a:xfrm>
        </p:spPr>
      </p:pic>
      <p:pic>
        <p:nvPicPr>
          <p:cNvPr id="9" name="Picture 8">
            <a:extLst>
              <a:ext uri="{FF2B5EF4-FFF2-40B4-BE49-F238E27FC236}">
                <a16:creationId xmlns:a16="http://schemas.microsoft.com/office/drawing/2014/main" id="{E14D69F2-C224-44E6-AE5D-C1231E766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948" y="1510143"/>
            <a:ext cx="4547594" cy="4572000"/>
          </a:xfrm>
          <a:prstGeom prst="rect">
            <a:avLst/>
          </a:prstGeom>
        </p:spPr>
      </p:pic>
      <p:sp>
        <p:nvSpPr>
          <p:cNvPr id="10" name="Rectangle 9">
            <a:extLst>
              <a:ext uri="{FF2B5EF4-FFF2-40B4-BE49-F238E27FC236}">
                <a16:creationId xmlns:a16="http://schemas.microsoft.com/office/drawing/2014/main" id="{A9E8E273-C720-4226-AC42-A77B767909A8}"/>
              </a:ext>
            </a:extLst>
          </p:cNvPr>
          <p:cNvSpPr/>
          <p:nvPr/>
        </p:nvSpPr>
        <p:spPr>
          <a:xfrm>
            <a:off x="2204690" y="5774364"/>
            <a:ext cx="3938258" cy="307777"/>
          </a:xfrm>
          <a:prstGeom prst="rect">
            <a:avLst/>
          </a:prstGeom>
        </p:spPr>
        <p:txBody>
          <a:bodyPr wrap="none">
            <a:spAutoFit/>
          </a:bodyPr>
          <a:lstStyle/>
          <a:p>
            <a:r>
              <a:rPr lang="en-IN" sz="1400" dirty="0"/>
              <a:t>https://www.youtube.com/watch?v=MJyee49qAGY</a:t>
            </a:r>
          </a:p>
        </p:txBody>
      </p:sp>
      <p:sp>
        <p:nvSpPr>
          <p:cNvPr id="11" name="Rectangle 10">
            <a:extLst>
              <a:ext uri="{FF2B5EF4-FFF2-40B4-BE49-F238E27FC236}">
                <a16:creationId xmlns:a16="http://schemas.microsoft.com/office/drawing/2014/main" id="{22E60969-C1B8-492C-8ADC-F6543AABBE35}"/>
              </a:ext>
            </a:extLst>
          </p:cNvPr>
          <p:cNvSpPr/>
          <p:nvPr/>
        </p:nvSpPr>
        <p:spPr>
          <a:xfrm>
            <a:off x="7386903" y="5976747"/>
            <a:ext cx="3397533" cy="307777"/>
          </a:xfrm>
          <a:prstGeom prst="rect">
            <a:avLst/>
          </a:prstGeom>
        </p:spPr>
        <p:txBody>
          <a:bodyPr wrap="none">
            <a:spAutoFit/>
          </a:bodyPr>
          <a:lstStyle/>
          <a:p>
            <a:r>
              <a:rPr lang="en-IN" sz="1400" dirty="0"/>
              <a:t>https://shalindesigns.com/furniture-design/</a:t>
            </a:r>
          </a:p>
        </p:txBody>
      </p:sp>
      <p:sp>
        <p:nvSpPr>
          <p:cNvPr id="12" name="TextBox 11">
            <a:extLst>
              <a:ext uri="{FF2B5EF4-FFF2-40B4-BE49-F238E27FC236}">
                <a16:creationId xmlns:a16="http://schemas.microsoft.com/office/drawing/2014/main" id="{E364458B-FCBC-4896-B100-B9F01DCC123B}"/>
              </a:ext>
            </a:extLst>
          </p:cNvPr>
          <p:cNvSpPr txBox="1"/>
          <p:nvPr/>
        </p:nvSpPr>
        <p:spPr>
          <a:xfrm>
            <a:off x="230123" y="1176544"/>
            <a:ext cx="9571967" cy="369332"/>
          </a:xfrm>
          <a:prstGeom prst="rect">
            <a:avLst/>
          </a:prstGeom>
          <a:noFill/>
        </p:spPr>
        <p:txBody>
          <a:bodyPr wrap="square" rtlCol="0">
            <a:spAutoFit/>
          </a:bodyPr>
          <a:lstStyle/>
          <a:p>
            <a:r>
              <a:rPr lang="en-IN" b="1" dirty="0"/>
              <a:t>Type of joint/connection between two components can be of many types </a:t>
            </a:r>
          </a:p>
        </p:txBody>
      </p:sp>
    </p:spTree>
    <p:extLst>
      <p:ext uri="{BB962C8B-B14F-4D97-AF65-F5344CB8AC3E}">
        <p14:creationId xmlns:p14="http://schemas.microsoft.com/office/powerpoint/2010/main" val="43754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E7C4-EA55-4471-AAB2-AC2C83846BD7}"/>
              </a:ext>
            </a:extLst>
          </p:cNvPr>
          <p:cNvSpPr>
            <a:spLocks noGrp="1"/>
          </p:cNvSpPr>
          <p:nvPr>
            <p:ph type="title"/>
          </p:nvPr>
        </p:nvSpPr>
        <p:spPr/>
        <p:txBody>
          <a:bodyPr/>
          <a:lstStyle/>
          <a:p>
            <a:r>
              <a:rPr lang="en-IN" dirty="0"/>
              <a:t>Assembly Example</a:t>
            </a:r>
          </a:p>
        </p:txBody>
      </p:sp>
      <p:sp>
        <p:nvSpPr>
          <p:cNvPr id="3" name="Content Placeholder 2">
            <a:extLst>
              <a:ext uri="{FF2B5EF4-FFF2-40B4-BE49-F238E27FC236}">
                <a16:creationId xmlns:a16="http://schemas.microsoft.com/office/drawing/2014/main" id="{46BA4092-0412-4E3F-B582-A20C620EAAB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2F4762A-1299-4F96-B6C4-1A6AF263CD7C}"/>
              </a:ext>
            </a:extLst>
          </p:cNvPr>
          <p:cNvPicPr>
            <a:picLocks noChangeAspect="1"/>
          </p:cNvPicPr>
          <p:nvPr/>
        </p:nvPicPr>
        <p:blipFill>
          <a:blip r:embed="rId2"/>
          <a:stretch>
            <a:fillRect/>
          </a:stretch>
        </p:blipFill>
        <p:spPr>
          <a:xfrm>
            <a:off x="61034" y="993622"/>
            <a:ext cx="5768369" cy="3840480"/>
          </a:xfrm>
          <a:prstGeom prst="rect">
            <a:avLst/>
          </a:prstGeom>
        </p:spPr>
      </p:pic>
      <p:pic>
        <p:nvPicPr>
          <p:cNvPr id="6" name="Picture 5">
            <a:extLst>
              <a:ext uri="{FF2B5EF4-FFF2-40B4-BE49-F238E27FC236}">
                <a16:creationId xmlns:a16="http://schemas.microsoft.com/office/drawing/2014/main" id="{6B53ACCD-A2C0-440D-8F85-E2A4DA3CF0F7}"/>
              </a:ext>
            </a:extLst>
          </p:cNvPr>
          <p:cNvPicPr>
            <a:picLocks noChangeAspect="1"/>
          </p:cNvPicPr>
          <p:nvPr/>
        </p:nvPicPr>
        <p:blipFill>
          <a:blip r:embed="rId3"/>
          <a:stretch>
            <a:fillRect/>
          </a:stretch>
        </p:blipFill>
        <p:spPr>
          <a:xfrm>
            <a:off x="6227092" y="1089619"/>
            <a:ext cx="5837002" cy="2103120"/>
          </a:xfrm>
          <a:prstGeom prst="rect">
            <a:avLst/>
          </a:prstGeom>
        </p:spPr>
      </p:pic>
      <p:pic>
        <p:nvPicPr>
          <p:cNvPr id="7" name="Picture 6">
            <a:extLst>
              <a:ext uri="{FF2B5EF4-FFF2-40B4-BE49-F238E27FC236}">
                <a16:creationId xmlns:a16="http://schemas.microsoft.com/office/drawing/2014/main" id="{4A95399E-2252-4083-B6BE-B45F193802D4}"/>
              </a:ext>
            </a:extLst>
          </p:cNvPr>
          <p:cNvPicPr>
            <a:picLocks noChangeAspect="1"/>
          </p:cNvPicPr>
          <p:nvPr/>
        </p:nvPicPr>
        <p:blipFill>
          <a:blip r:embed="rId4"/>
          <a:stretch>
            <a:fillRect/>
          </a:stretch>
        </p:blipFill>
        <p:spPr>
          <a:xfrm>
            <a:off x="7273623" y="3243499"/>
            <a:ext cx="3505226" cy="2876571"/>
          </a:xfrm>
          <a:prstGeom prst="rect">
            <a:avLst/>
          </a:prstGeom>
        </p:spPr>
      </p:pic>
    </p:spTree>
    <p:extLst>
      <p:ext uri="{BB962C8B-B14F-4D97-AF65-F5344CB8AC3E}">
        <p14:creationId xmlns:p14="http://schemas.microsoft.com/office/powerpoint/2010/main" val="526361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6D29-5C72-4A86-AD40-39E16D70A66A}"/>
              </a:ext>
            </a:extLst>
          </p:cNvPr>
          <p:cNvSpPr>
            <a:spLocks noGrp="1"/>
          </p:cNvSpPr>
          <p:nvPr>
            <p:ph type="title"/>
          </p:nvPr>
        </p:nvSpPr>
        <p:spPr/>
        <p:txBody>
          <a:bodyPr/>
          <a:lstStyle/>
          <a:p>
            <a:r>
              <a:rPr lang="en-IN" dirty="0"/>
              <a:t>Assembly Constraints</a:t>
            </a:r>
          </a:p>
        </p:txBody>
      </p:sp>
      <p:sp>
        <p:nvSpPr>
          <p:cNvPr id="3" name="Content Placeholder 2">
            <a:extLst>
              <a:ext uri="{FF2B5EF4-FFF2-40B4-BE49-F238E27FC236}">
                <a16:creationId xmlns:a16="http://schemas.microsoft.com/office/drawing/2014/main" id="{189F3B02-F6E3-4F7E-AC83-17FD27D4A4B9}"/>
              </a:ext>
            </a:extLst>
          </p:cNvPr>
          <p:cNvSpPr>
            <a:spLocks noGrp="1"/>
          </p:cNvSpPr>
          <p:nvPr>
            <p:ph idx="1"/>
          </p:nvPr>
        </p:nvSpPr>
        <p:spPr>
          <a:xfrm>
            <a:off x="458724" y="914400"/>
            <a:ext cx="5900512" cy="600636"/>
          </a:xfrm>
        </p:spPr>
        <p:txBody>
          <a:bodyPr/>
          <a:lstStyle/>
          <a:p>
            <a:pPr marL="0" indent="0" algn="ctr">
              <a:buNone/>
            </a:pPr>
            <a:r>
              <a:rPr lang="en-IN" b="1" dirty="0">
                <a:solidFill>
                  <a:schemeClr val="accent1">
                    <a:lumMod val="75000"/>
                  </a:schemeClr>
                </a:solidFill>
              </a:rPr>
              <a:t>Concentric Constraint</a:t>
            </a:r>
          </a:p>
        </p:txBody>
      </p:sp>
      <p:grpSp>
        <p:nvGrpSpPr>
          <p:cNvPr id="6" name="Group 5">
            <a:extLst>
              <a:ext uri="{FF2B5EF4-FFF2-40B4-BE49-F238E27FC236}">
                <a16:creationId xmlns:a16="http://schemas.microsoft.com/office/drawing/2014/main" id="{285D8243-2671-4FB8-95BD-732B125037F0}"/>
              </a:ext>
            </a:extLst>
          </p:cNvPr>
          <p:cNvGrpSpPr>
            <a:grpSpLocks noChangeAspect="1"/>
          </p:cNvGrpSpPr>
          <p:nvPr/>
        </p:nvGrpSpPr>
        <p:grpSpPr>
          <a:xfrm>
            <a:off x="458724" y="1337827"/>
            <a:ext cx="5953057" cy="2286000"/>
            <a:chOff x="333799" y="1858546"/>
            <a:chExt cx="4638459" cy="1781188"/>
          </a:xfrm>
        </p:grpSpPr>
        <p:pic>
          <p:nvPicPr>
            <p:cNvPr id="4" name="Picture 3">
              <a:extLst>
                <a:ext uri="{FF2B5EF4-FFF2-40B4-BE49-F238E27FC236}">
                  <a16:creationId xmlns:a16="http://schemas.microsoft.com/office/drawing/2014/main" id="{A5AD91B9-7DB7-47FD-B00B-55CBD929B1B4}"/>
                </a:ext>
              </a:extLst>
            </p:cNvPr>
            <p:cNvPicPr>
              <a:picLocks noChangeAspect="1"/>
            </p:cNvPicPr>
            <p:nvPr/>
          </p:nvPicPr>
          <p:blipFill>
            <a:blip r:embed="rId2"/>
            <a:stretch>
              <a:fillRect/>
            </a:stretch>
          </p:blipFill>
          <p:spPr>
            <a:xfrm>
              <a:off x="333799" y="1858546"/>
              <a:ext cx="2200291" cy="1781188"/>
            </a:xfrm>
            <a:prstGeom prst="rect">
              <a:avLst/>
            </a:prstGeom>
          </p:spPr>
        </p:pic>
        <p:pic>
          <p:nvPicPr>
            <p:cNvPr id="5" name="Picture 4">
              <a:extLst>
                <a:ext uri="{FF2B5EF4-FFF2-40B4-BE49-F238E27FC236}">
                  <a16:creationId xmlns:a16="http://schemas.microsoft.com/office/drawing/2014/main" id="{4532359A-6BC0-4713-9B73-92C325C0A396}"/>
                </a:ext>
              </a:extLst>
            </p:cNvPr>
            <p:cNvPicPr>
              <a:picLocks noChangeAspect="1"/>
            </p:cNvPicPr>
            <p:nvPr/>
          </p:nvPicPr>
          <p:blipFill>
            <a:blip r:embed="rId3"/>
            <a:stretch>
              <a:fillRect/>
            </a:stretch>
          </p:blipFill>
          <p:spPr>
            <a:xfrm>
              <a:off x="2771967" y="1858546"/>
              <a:ext cx="2200291" cy="1762138"/>
            </a:xfrm>
            <a:prstGeom prst="rect">
              <a:avLst/>
            </a:prstGeom>
          </p:spPr>
        </p:pic>
      </p:grpSp>
      <p:grpSp>
        <p:nvGrpSpPr>
          <p:cNvPr id="9" name="Group 8">
            <a:extLst>
              <a:ext uri="{FF2B5EF4-FFF2-40B4-BE49-F238E27FC236}">
                <a16:creationId xmlns:a16="http://schemas.microsoft.com/office/drawing/2014/main" id="{F0AEC0B9-AA8A-4375-A9AE-1903AF3AF4B2}"/>
              </a:ext>
            </a:extLst>
          </p:cNvPr>
          <p:cNvGrpSpPr>
            <a:grpSpLocks noChangeAspect="1"/>
          </p:cNvGrpSpPr>
          <p:nvPr/>
        </p:nvGrpSpPr>
        <p:grpSpPr>
          <a:xfrm>
            <a:off x="458724" y="4047254"/>
            <a:ext cx="5625081" cy="2286000"/>
            <a:chOff x="5243506" y="2724145"/>
            <a:chExt cx="3561210" cy="1447254"/>
          </a:xfrm>
        </p:grpSpPr>
        <p:pic>
          <p:nvPicPr>
            <p:cNvPr id="7" name="Picture 6">
              <a:extLst>
                <a:ext uri="{FF2B5EF4-FFF2-40B4-BE49-F238E27FC236}">
                  <a16:creationId xmlns:a16="http://schemas.microsoft.com/office/drawing/2014/main" id="{759A6F2A-A711-41C5-9CB2-F2F9BCA62C8F}"/>
                </a:ext>
              </a:extLst>
            </p:cNvPr>
            <p:cNvPicPr>
              <a:picLocks noChangeAspect="1"/>
            </p:cNvPicPr>
            <p:nvPr/>
          </p:nvPicPr>
          <p:blipFill>
            <a:blip r:embed="rId4"/>
            <a:stretch>
              <a:fillRect/>
            </a:stretch>
          </p:blipFill>
          <p:spPr>
            <a:xfrm>
              <a:off x="5243506" y="2724145"/>
              <a:ext cx="1704987" cy="1409710"/>
            </a:xfrm>
            <a:prstGeom prst="rect">
              <a:avLst/>
            </a:prstGeom>
          </p:spPr>
        </p:pic>
        <p:pic>
          <p:nvPicPr>
            <p:cNvPr id="8" name="Picture 7">
              <a:extLst>
                <a:ext uri="{FF2B5EF4-FFF2-40B4-BE49-F238E27FC236}">
                  <a16:creationId xmlns:a16="http://schemas.microsoft.com/office/drawing/2014/main" id="{A3BF56E2-CEF3-45BE-85A9-A8180BA52E0B}"/>
                </a:ext>
              </a:extLst>
            </p:cNvPr>
            <p:cNvPicPr>
              <a:picLocks noChangeAspect="1"/>
            </p:cNvPicPr>
            <p:nvPr/>
          </p:nvPicPr>
          <p:blipFill>
            <a:blip r:embed="rId5"/>
            <a:stretch>
              <a:fillRect/>
            </a:stretch>
          </p:blipFill>
          <p:spPr>
            <a:xfrm>
              <a:off x="7080678" y="2752164"/>
              <a:ext cx="1724038" cy="1419235"/>
            </a:xfrm>
            <a:prstGeom prst="rect">
              <a:avLst/>
            </a:prstGeom>
          </p:spPr>
        </p:pic>
      </p:grpSp>
      <p:sp>
        <p:nvSpPr>
          <p:cNvPr id="10" name="Content Placeholder 2">
            <a:extLst>
              <a:ext uri="{FF2B5EF4-FFF2-40B4-BE49-F238E27FC236}">
                <a16:creationId xmlns:a16="http://schemas.microsoft.com/office/drawing/2014/main" id="{E80ED77D-706C-4B62-86BC-2C8DB69FE397}"/>
              </a:ext>
            </a:extLst>
          </p:cNvPr>
          <p:cNvSpPr txBox="1">
            <a:spLocks/>
          </p:cNvSpPr>
          <p:nvPr/>
        </p:nvSpPr>
        <p:spPr>
          <a:xfrm>
            <a:off x="458724" y="3623827"/>
            <a:ext cx="5900512" cy="60063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400"/>
              </a:spcBef>
              <a:spcAft>
                <a:spcPts val="400"/>
              </a:spcAft>
              <a:buFont typeface="Calibri" panose="020F050202020403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400"/>
              </a:spcBef>
              <a:spcAft>
                <a:spcPts val="400"/>
              </a:spcAft>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400"/>
              </a:spcBef>
              <a:spcAft>
                <a:spcPts val="400"/>
              </a:spcAft>
              <a:buFont typeface="Calibri" panose="020F050202020403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400"/>
              </a:spcBef>
              <a:spcAft>
                <a:spcPts val="400"/>
              </a:spcAft>
              <a:buFont typeface="Calibri" panose="020F05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400"/>
              </a:spcBef>
              <a:spcAft>
                <a:spcPts val="400"/>
              </a:spcAft>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Calibri" panose="020F0502020204030204" pitchFamily="34" charset="0"/>
              <a:buNone/>
            </a:pPr>
            <a:r>
              <a:rPr lang="en-IN" b="1" dirty="0">
                <a:solidFill>
                  <a:schemeClr val="accent1">
                    <a:lumMod val="75000"/>
                  </a:schemeClr>
                </a:solidFill>
              </a:rPr>
              <a:t>Mating Surface Constraint (with or w/o gaps)</a:t>
            </a:r>
          </a:p>
        </p:txBody>
      </p:sp>
      <p:pic>
        <p:nvPicPr>
          <p:cNvPr id="11" name="Picture 10">
            <a:extLst>
              <a:ext uri="{FF2B5EF4-FFF2-40B4-BE49-F238E27FC236}">
                <a16:creationId xmlns:a16="http://schemas.microsoft.com/office/drawing/2014/main" id="{069697EB-F610-4FD0-84FE-60C87AB0DED0}"/>
              </a:ext>
            </a:extLst>
          </p:cNvPr>
          <p:cNvPicPr>
            <a:picLocks noChangeAspect="1"/>
          </p:cNvPicPr>
          <p:nvPr/>
        </p:nvPicPr>
        <p:blipFill>
          <a:blip r:embed="rId6"/>
          <a:stretch>
            <a:fillRect/>
          </a:stretch>
        </p:blipFill>
        <p:spPr>
          <a:xfrm>
            <a:off x="6411781" y="1436433"/>
            <a:ext cx="5746750" cy="2286000"/>
          </a:xfrm>
          <a:prstGeom prst="rect">
            <a:avLst/>
          </a:prstGeom>
        </p:spPr>
      </p:pic>
      <p:sp>
        <p:nvSpPr>
          <p:cNvPr id="12" name="Content Placeholder 2">
            <a:extLst>
              <a:ext uri="{FF2B5EF4-FFF2-40B4-BE49-F238E27FC236}">
                <a16:creationId xmlns:a16="http://schemas.microsoft.com/office/drawing/2014/main" id="{A50EBBC6-A3D4-4FB3-87AB-33464BAAD69C}"/>
              </a:ext>
            </a:extLst>
          </p:cNvPr>
          <p:cNvSpPr txBox="1">
            <a:spLocks/>
          </p:cNvSpPr>
          <p:nvPr/>
        </p:nvSpPr>
        <p:spPr>
          <a:xfrm>
            <a:off x="6210300" y="966823"/>
            <a:ext cx="5900512" cy="60063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400"/>
              </a:spcBef>
              <a:spcAft>
                <a:spcPts val="400"/>
              </a:spcAft>
              <a:buFont typeface="Calibri" panose="020F050202020403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400"/>
              </a:spcBef>
              <a:spcAft>
                <a:spcPts val="400"/>
              </a:spcAft>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400"/>
              </a:spcBef>
              <a:spcAft>
                <a:spcPts val="400"/>
              </a:spcAft>
              <a:buFont typeface="Calibri" panose="020F050202020403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400"/>
              </a:spcBef>
              <a:spcAft>
                <a:spcPts val="400"/>
              </a:spcAft>
              <a:buFont typeface="Calibri" panose="020F05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400"/>
              </a:spcBef>
              <a:spcAft>
                <a:spcPts val="400"/>
              </a:spcAft>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Calibri" panose="020F0502020204030204" pitchFamily="34" charset="0"/>
              <a:buNone/>
            </a:pPr>
            <a:r>
              <a:rPr lang="en-IN" b="1" dirty="0">
                <a:solidFill>
                  <a:schemeClr val="accent1">
                    <a:lumMod val="75000"/>
                  </a:schemeClr>
                </a:solidFill>
              </a:rPr>
              <a:t>Coincident Constraint (lines/points)</a:t>
            </a:r>
          </a:p>
        </p:txBody>
      </p:sp>
      <p:pic>
        <p:nvPicPr>
          <p:cNvPr id="13" name="Picture 12">
            <a:extLst>
              <a:ext uri="{FF2B5EF4-FFF2-40B4-BE49-F238E27FC236}">
                <a16:creationId xmlns:a16="http://schemas.microsoft.com/office/drawing/2014/main" id="{323A7AAF-411F-458F-9159-40BACE9E381E}"/>
              </a:ext>
            </a:extLst>
          </p:cNvPr>
          <p:cNvPicPr>
            <a:picLocks noChangeAspect="1"/>
          </p:cNvPicPr>
          <p:nvPr/>
        </p:nvPicPr>
        <p:blipFill>
          <a:blip r:embed="rId7"/>
          <a:stretch>
            <a:fillRect/>
          </a:stretch>
        </p:blipFill>
        <p:spPr>
          <a:xfrm>
            <a:off x="6144923" y="4047254"/>
            <a:ext cx="6013608" cy="2103120"/>
          </a:xfrm>
          <a:prstGeom prst="rect">
            <a:avLst/>
          </a:prstGeom>
        </p:spPr>
      </p:pic>
      <p:sp>
        <p:nvSpPr>
          <p:cNvPr id="14" name="Content Placeholder 2">
            <a:extLst>
              <a:ext uri="{FF2B5EF4-FFF2-40B4-BE49-F238E27FC236}">
                <a16:creationId xmlns:a16="http://schemas.microsoft.com/office/drawing/2014/main" id="{16CE6640-635D-4814-9F61-AB98FA35689D}"/>
              </a:ext>
            </a:extLst>
          </p:cNvPr>
          <p:cNvSpPr txBox="1">
            <a:spLocks/>
          </p:cNvSpPr>
          <p:nvPr/>
        </p:nvSpPr>
        <p:spPr>
          <a:xfrm>
            <a:off x="6319137" y="3634984"/>
            <a:ext cx="5900512" cy="60063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400"/>
              </a:spcBef>
              <a:spcAft>
                <a:spcPts val="400"/>
              </a:spcAft>
              <a:buFont typeface="Calibri" panose="020F050202020403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400"/>
              </a:spcBef>
              <a:spcAft>
                <a:spcPts val="400"/>
              </a:spcAft>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400"/>
              </a:spcBef>
              <a:spcAft>
                <a:spcPts val="400"/>
              </a:spcAft>
              <a:buFont typeface="Calibri" panose="020F050202020403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400"/>
              </a:spcBef>
              <a:spcAft>
                <a:spcPts val="400"/>
              </a:spcAft>
              <a:buFont typeface="Calibri" panose="020F05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400"/>
              </a:spcBef>
              <a:spcAft>
                <a:spcPts val="400"/>
              </a:spcAft>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Calibri" panose="020F0502020204030204" pitchFamily="34" charset="0"/>
              <a:buNone/>
            </a:pPr>
            <a:r>
              <a:rPr lang="en-IN" b="1" dirty="0">
                <a:solidFill>
                  <a:schemeClr val="accent1">
                    <a:lumMod val="75000"/>
                  </a:schemeClr>
                </a:solidFill>
              </a:rPr>
              <a:t>Distance Constraint</a:t>
            </a:r>
          </a:p>
        </p:txBody>
      </p:sp>
    </p:spTree>
    <p:extLst>
      <p:ext uri="{BB962C8B-B14F-4D97-AF65-F5344CB8AC3E}">
        <p14:creationId xmlns:p14="http://schemas.microsoft.com/office/powerpoint/2010/main" val="912994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0826-8EEF-468C-97A0-401873DB88B1}"/>
              </a:ext>
            </a:extLst>
          </p:cNvPr>
          <p:cNvSpPr>
            <a:spLocks noGrp="1"/>
          </p:cNvSpPr>
          <p:nvPr>
            <p:ph type="title"/>
          </p:nvPr>
        </p:nvSpPr>
        <p:spPr/>
        <p:txBody>
          <a:bodyPr/>
          <a:lstStyle/>
          <a:p>
            <a:r>
              <a:rPr lang="en-IN" dirty="0"/>
              <a:t>Joints</a:t>
            </a:r>
          </a:p>
        </p:txBody>
      </p:sp>
      <p:pic>
        <p:nvPicPr>
          <p:cNvPr id="5" name="Content Placeholder 4">
            <a:extLst>
              <a:ext uri="{FF2B5EF4-FFF2-40B4-BE49-F238E27FC236}">
                <a16:creationId xmlns:a16="http://schemas.microsoft.com/office/drawing/2014/main" id="{A23D2408-BF8B-4B4E-9E05-0005F8A185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971" y="1446964"/>
            <a:ext cx="6915150" cy="4667250"/>
          </a:xfrm>
        </p:spPr>
      </p:pic>
      <p:grpSp>
        <p:nvGrpSpPr>
          <p:cNvPr id="10" name="Group 9">
            <a:extLst>
              <a:ext uri="{FF2B5EF4-FFF2-40B4-BE49-F238E27FC236}">
                <a16:creationId xmlns:a16="http://schemas.microsoft.com/office/drawing/2014/main" id="{2B9DD945-C0DA-46D3-91B1-D3AB41949178}"/>
              </a:ext>
            </a:extLst>
          </p:cNvPr>
          <p:cNvGrpSpPr/>
          <p:nvPr/>
        </p:nvGrpSpPr>
        <p:grpSpPr>
          <a:xfrm>
            <a:off x="0" y="914400"/>
            <a:ext cx="7398326" cy="5453616"/>
            <a:chOff x="3823855" y="930720"/>
            <a:chExt cx="7398326" cy="5453616"/>
          </a:xfrm>
        </p:grpSpPr>
        <p:sp>
          <p:nvSpPr>
            <p:cNvPr id="6" name="TextBox 5">
              <a:extLst>
                <a:ext uri="{FF2B5EF4-FFF2-40B4-BE49-F238E27FC236}">
                  <a16:creationId xmlns:a16="http://schemas.microsoft.com/office/drawing/2014/main" id="{06E77923-573C-41E9-8994-0110CF8C08E1}"/>
                </a:ext>
              </a:extLst>
            </p:cNvPr>
            <p:cNvSpPr txBox="1"/>
            <p:nvPr/>
          </p:nvSpPr>
          <p:spPr>
            <a:xfrm>
              <a:off x="8624454" y="1579418"/>
              <a:ext cx="2597727" cy="400110"/>
            </a:xfrm>
            <a:prstGeom prst="rect">
              <a:avLst/>
            </a:prstGeom>
            <a:noFill/>
          </p:spPr>
          <p:txBody>
            <a:bodyPr wrap="square" rtlCol="0">
              <a:spAutoFit/>
            </a:bodyPr>
            <a:lstStyle/>
            <a:p>
              <a:pPr algn="ctr"/>
              <a:r>
                <a:rPr lang="en-IN" sz="2000" b="1" dirty="0">
                  <a:solidFill>
                    <a:schemeClr val="accent1">
                      <a:lumMod val="75000"/>
                    </a:schemeClr>
                  </a:solidFill>
                </a:rPr>
                <a:t>Slider/Prismatic Joint</a:t>
              </a:r>
            </a:p>
          </p:txBody>
        </p:sp>
        <p:sp>
          <p:nvSpPr>
            <p:cNvPr id="7" name="TextBox 6">
              <a:extLst>
                <a:ext uri="{FF2B5EF4-FFF2-40B4-BE49-F238E27FC236}">
                  <a16:creationId xmlns:a16="http://schemas.microsoft.com/office/drawing/2014/main" id="{AA47A450-FAEF-416C-A1A5-CA3DAC802AEE}"/>
                </a:ext>
              </a:extLst>
            </p:cNvPr>
            <p:cNvSpPr txBox="1"/>
            <p:nvPr/>
          </p:nvSpPr>
          <p:spPr>
            <a:xfrm>
              <a:off x="3823855" y="1046854"/>
              <a:ext cx="2036618" cy="400110"/>
            </a:xfrm>
            <a:prstGeom prst="rect">
              <a:avLst/>
            </a:prstGeom>
            <a:noFill/>
          </p:spPr>
          <p:txBody>
            <a:bodyPr wrap="square" rtlCol="0">
              <a:spAutoFit/>
            </a:bodyPr>
            <a:lstStyle/>
            <a:p>
              <a:pPr algn="ctr"/>
              <a:r>
                <a:rPr lang="en-IN" sz="2000" b="1" dirty="0">
                  <a:solidFill>
                    <a:schemeClr val="accent1">
                      <a:lumMod val="75000"/>
                    </a:schemeClr>
                  </a:solidFill>
                </a:rPr>
                <a:t>Revolute Joint</a:t>
              </a:r>
            </a:p>
          </p:txBody>
        </p:sp>
        <p:sp>
          <p:nvSpPr>
            <p:cNvPr id="8" name="TextBox 7">
              <a:extLst>
                <a:ext uri="{FF2B5EF4-FFF2-40B4-BE49-F238E27FC236}">
                  <a16:creationId xmlns:a16="http://schemas.microsoft.com/office/drawing/2014/main" id="{ADA187AF-7D42-4F3F-9B79-4536BC78BEC7}"/>
                </a:ext>
              </a:extLst>
            </p:cNvPr>
            <p:cNvSpPr txBox="1"/>
            <p:nvPr/>
          </p:nvSpPr>
          <p:spPr>
            <a:xfrm>
              <a:off x="9095509" y="5984226"/>
              <a:ext cx="2036618" cy="400110"/>
            </a:xfrm>
            <a:prstGeom prst="rect">
              <a:avLst/>
            </a:prstGeom>
            <a:noFill/>
          </p:spPr>
          <p:txBody>
            <a:bodyPr wrap="square" rtlCol="0">
              <a:spAutoFit/>
            </a:bodyPr>
            <a:lstStyle/>
            <a:p>
              <a:pPr algn="ctr"/>
              <a:r>
                <a:rPr lang="en-IN" sz="2000" b="1" dirty="0">
                  <a:solidFill>
                    <a:schemeClr val="accent1">
                      <a:lumMod val="75000"/>
                    </a:schemeClr>
                  </a:solidFill>
                </a:rPr>
                <a:t>Ball Joint</a:t>
              </a:r>
            </a:p>
          </p:txBody>
        </p:sp>
        <p:sp>
          <p:nvSpPr>
            <p:cNvPr id="9" name="TextBox 8">
              <a:extLst>
                <a:ext uri="{FF2B5EF4-FFF2-40B4-BE49-F238E27FC236}">
                  <a16:creationId xmlns:a16="http://schemas.microsoft.com/office/drawing/2014/main" id="{BB67C561-02ED-4AA3-A8EE-3AE419651FDA}"/>
                </a:ext>
              </a:extLst>
            </p:cNvPr>
            <p:cNvSpPr txBox="1"/>
            <p:nvPr/>
          </p:nvSpPr>
          <p:spPr>
            <a:xfrm>
              <a:off x="5735782" y="930720"/>
              <a:ext cx="2036618" cy="400110"/>
            </a:xfrm>
            <a:prstGeom prst="rect">
              <a:avLst/>
            </a:prstGeom>
            <a:noFill/>
          </p:spPr>
          <p:txBody>
            <a:bodyPr wrap="square" rtlCol="0">
              <a:spAutoFit/>
            </a:bodyPr>
            <a:lstStyle/>
            <a:p>
              <a:pPr algn="ctr"/>
              <a:r>
                <a:rPr lang="en-IN" sz="2000" b="1" dirty="0">
                  <a:solidFill>
                    <a:schemeClr val="accent1">
                      <a:lumMod val="75000"/>
                    </a:schemeClr>
                  </a:solidFill>
                </a:rPr>
                <a:t>Rotational Joint</a:t>
              </a:r>
            </a:p>
          </p:txBody>
        </p:sp>
      </p:grpSp>
      <p:pic>
        <p:nvPicPr>
          <p:cNvPr id="12" name="Picture 11">
            <a:extLst>
              <a:ext uri="{FF2B5EF4-FFF2-40B4-BE49-F238E27FC236}">
                <a16:creationId xmlns:a16="http://schemas.microsoft.com/office/drawing/2014/main" id="{427E7A9A-5C64-45D3-A6ED-060EFB603860}"/>
              </a:ext>
            </a:extLst>
          </p:cNvPr>
          <p:cNvPicPr>
            <a:picLocks noChangeAspect="1"/>
          </p:cNvPicPr>
          <p:nvPr/>
        </p:nvPicPr>
        <p:blipFill rotWithShape="1">
          <a:blip r:embed="rId3">
            <a:extLst>
              <a:ext uri="{28A0092B-C50C-407E-A947-70E740481C1C}">
                <a14:useLocalDpi xmlns:a14="http://schemas.microsoft.com/office/drawing/2010/main" val="0"/>
              </a:ext>
            </a:extLst>
          </a:blip>
          <a:srcRect l="52500" t="23636"/>
          <a:stretch/>
        </p:blipFill>
        <p:spPr>
          <a:xfrm>
            <a:off x="7738629" y="930943"/>
            <a:ext cx="4343400" cy="5237018"/>
          </a:xfrm>
          <a:prstGeom prst="rect">
            <a:avLst/>
          </a:prstGeom>
        </p:spPr>
      </p:pic>
    </p:spTree>
    <p:extLst>
      <p:ext uri="{BB962C8B-B14F-4D97-AF65-F5344CB8AC3E}">
        <p14:creationId xmlns:p14="http://schemas.microsoft.com/office/powerpoint/2010/main" val="3372598450"/>
      </p:ext>
    </p:extLst>
  </p:cSld>
  <p:clrMapOvr>
    <a:masterClrMapping/>
  </p:clrMapOvr>
</p:sld>
</file>

<file path=ppt/theme/theme1.xml><?xml version="1.0" encoding="utf-8"?>
<a:theme xmlns:a="http://schemas.openxmlformats.org/drawingml/2006/main" name="SM_Theme_2">
  <a:themeElements>
    <a:clrScheme name="SohamStyle1">
      <a:dk1>
        <a:sysClr val="windowText" lastClr="000000"/>
      </a:dk1>
      <a:lt1>
        <a:sysClr val="window" lastClr="FFFFFF"/>
      </a:lt1>
      <a:dk2>
        <a:srgbClr val="44546A"/>
      </a:dk2>
      <a:lt2>
        <a:srgbClr val="E7E6E6"/>
      </a:lt2>
      <a:accent1>
        <a:srgbClr val="0000FF"/>
      </a:accent1>
      <a:accent2>
        <a:srgbClr val="ED7D31"/>
      </a:accent2>
      <a:accent3>
        <a:srgbClr val="A5A5A5"/>
      </a:accent3>
      <a:accent4>
        <a:srgbClr val="FFC000"/>
      </a:accent4>
      <a:accent5>
        <a:srgbClr val="5B9BD5"/>
      </a:accent5>
      <a:accent6>
        <a:srgbClr val="70AD47"/>
      </a:accent6>
      <a:hlink>
        <a:srgbClr val="0000F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_Theme_2" id="{78623888-64C7-41CC-B1F8-1DF25E2D6A38}" vid="{F17478EE-5285-4753-A125-5A22A733F689}"/>
    </a:ext>
  </a:extLst>
</a:theme>
</file>

<file path=docProps/app.xml><?xml version="1.0" encoding="utf-8"?>
<Properties xmlns="http://schemas.openxmlformats.org/officeDocument/2006/extended-properties" xmlns:vt="http://schemas.openxmlformats.org/officeDocument/2006/docPropsVTypes">
  <Template/>
  <TotalTime>1268</TotalTime>
  <Words>851</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 Rounded MT Bold</vt:lpstr>
      <vt:lpstr>Calibri</vt:lpstr>
      <vt:lpstr>SM_Theme_2</vt:lpstr>
      <vt:lpstr>PowerPoint Presentation</vt:lpstr>
      <vt:lpstr>Assembly Examples</vt:lpstr>
      <vt:lpstr>Lecture Objectives</vt:lpstr>
      <vt:lpstr>Assembly Terminology</vt:lpstr>
      <vt:lpstr>Assembly Terminology</vt:lpstr>
      <vt:lpstr>Assembly Examples</vt:lpstr>
      <vt:lpstr>Assembly Example</vt:lpstr>
      <vt:lpstr>Assembly Constraints</vt:lpstr>
      <vt:lpstr>Joints</vt:lpstr>
      <vt:lpstr>Interference vs Clearance</vt:lpstr>
      <vt:lpstr>Exploded Configuration</vt:lpstr>
      <vt:lpstr>Bill of Materials</vt:lpstr>
      <vt:lpstr>Assembly Strategy: Bottom-up vs Top-down</vt:lpstr>
      <vt:lpstr>Analysis</vt:lpstr>
      <vt:lpstr>FEA</vt:lpstr>
      <vt:lpstr>Motion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Soham Mujumdar</dc:creator>
  <cp:lastModifiedBy>Soham Mujumdar</cp:lastModifiedBy>
  <cp:revision>24</cp:revision>
  <dcterms:created xsi:type="dcterms:W3CDTF">2023-04-02T07:10:41Z</dcterms:created>
  <dcterms:modified xsi:type="dcterms:W3CDTF">2023-04-03T04:19:00Z</dcterms:modified>
</cp:coreProperties>
</file>