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26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79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98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Введите цитату здесь».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«Введите цитату здесь». 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3070724_2880x2159.jpeg"/>
          <p:cNvSpPr>
            <a:spLocks noGrp="1"/>
          </p:cNvSpPr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43070716_1012x1350.jpeg"/>
          <p:cNvSpPr>
            <a:spLocks noGrp="1"/>
          </p:cNvSpPr>
          <p:nvPr>
            <p:ph type="pic" idx="21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43070716_1012x1350.jpeg"/>
          <p:cNvSpPr>
            <a:spLocks noGrp="1"/>
          </p:cNvSpPr>
          <p:nvPr>
            <p:ph type="pic" sz="half" idx="21"/>
          </p:nvPr>
        </p:nvSpPr>
        <p:spPr>
          <a:xfrm>
            <a:off x="13169900" y="2376299"/>
            <a:ext cx="9522179" cy="127025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43070718_1000x750.jpeg"/>
          <p:cNvSpPr>
            <a:spLocks noGrp="1"/>
          </p:cNvSpPr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143070724_2880x2159.jpeg"/>
          <p:cNvSpPr>
            <a:spLocks noGrp="1"/>
          </p:cNvSpPr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143070716_1012x1350.jpeg"/>
          <p:cNvSpPr>
            <a:spLocks noGrp="1"/>
          </p:cNvSpPr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724221" y="13122414"/>
            <a:ext cx="368504" cy="387072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721936" y="13122414"/>
            <a:ext cx="368504" cy="38707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FF71-734E-4AA1-A4EE-9E28082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0" dirty="0" err="1"/>
              <a:t>AKPK.Co</a:t>
            </a:r>
            <a:endParaRPr lang="ru-RU" sz="173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C18B9E-B1B2-4B26-96DF-F2EA5A460C6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473200" y="6997701"/>
            <a:ext cx="21437600" cy="2209800"/>
          </a:xfrm>
        </p:spPr>
        <p:txBody>
          <a:bodyPr>
            <a:normAutofit fontScale="92500"/>
          </a:bodyPr>
          <a:lstStyle/>
          <a:p>
            <a:r>
              <a:rPr lang="ru-RU" dirty="0"/>
              <a:t>С</a:t>
            </a:r>
            <a:r>
              <a:rPr lang="en-US" dirty="0"/>
              <a:t>RM-</a:t>
            </a:r>
            <a:r>
              <a:rPr lang="ru-RU" dirty="0"/>
              <a:t>система с элементами рейтингов, статистики и упрощенной подачей заявлений на рационализаторскую деятельность.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7508296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СИСТЕМА УПРАВЛЕНИЯ В КОМПАНИИ"/>
          <p:cNvSpPr txBox="1">
            <a:spLocks noGrp="1"/>
          </p:cNvSpPr>
          <p:nvPr>
            <p:ph type="title"/>
          </p:nvPr>
        </p:nvSpPr>
        <p:spPr>
          <a:xfrm>
            <a:off x="982518" y="-7891"/>
            <a:ext cx="22418964" cy="12475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635634">
              <a:defRPr sz="7700">
                <a:effectLst>
                  <a:outerShdw blurRad="39116" dist="29337" dir="5400000" rotWithShape="0">
                    <a:srgbClr val="000000"/>
                  </a:outerShdw>
                </a:effectLst>
              </a:defRPr>
            </a:lvl1pPr>
          </a:lstStyle>
          <a:p>
            <a:r>
              <a:t>СИСТЕМА УПРАВЛЕНИЯ В КОМПАНИИ</a:t>
            </a:r>
          </a:p>
        </p:txBody>
      </p:sp>
      <p:sp>
        <p:nvSpPr>
          <p:cNvPr id="120" name="ОБЕСПЕЧЕНИЕ ЭФФЕКТИВНОГО ФУНКЦИОНИРОВАНИЯ СИСТЕМЫ"/>
          <p:cNvSpPr txBox="1">
            <a:spLocks noGrp="1"/>
          </p:cNvSpPr>
          <p:nvPr>
            <p:ph type="body" sz="quarter" idx="1"/>
          </p:nvPr>
        </p:nvSpPr>
        <p:spPr>
          <a:xfrm>
            <a:off x="157857" y="1162954"/>
            <a:ext cx="8474900" cy="1412405"/>
          </a:xfrm>
          <a:prstGeom prst="rect">
            <a:avLst/>
          </a:prstGeom>
          <a:ln>
            <a:solidFill>
              <a:srgbClr val="FFFFFF"/>
            </a:solidFill>
            <a:prstDash val="sysDot"/>
          </a:ln>
        </p:spPr>
        <p:txBody>
          <a:bodyPr/>
          <a:lstStyle>
            <a:lvl1pPr algn="ctr" defTabSz="569594">
              <a:defRPr sz="4002">
                <a:effectLst>
                  <a:outerShdw blurRad="35052" dist="26289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ОБЕСПЕЧЕНИЕ ЭФФЕКТИВНОГО ФУНКЦИОНИРОВАНИЯ СИСТЕМЫ</a:t>
            </a:r>
          </a:p>
        </p:txBody>
      </p:sp>
      <p:sp>
        <p:nvSpPr>
          <p:cNvPr id="121" name="ОБЕСПЕЧЕНИЕ РАЗВИТИЯ СИСТЕМЫ"/>
          <p:cNvSpPr txBox="1"/>
          <p:nvPr/>
        </p:nvSpPr>
        <p:spPr>
          <a:xfrm>
            <a:off x="8870468" y="1148472"/>
            <a:ext cx="8474900" cy="1441369"/>
          </a:xfrm>
          <a:prstGeom prst="rect">
            <a:avLst/>
          </a:prstGeom>
          <a:ln w="127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619125">
              <a:defRPr sz="4350">
                <a:solidFill>
                  <a:srgbClr val="73BFFF"/>
                </a:solidFill>
                <a:effectLst>
                  <a:outerShdw blurRad="38100" dist="28575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ОБЕСПЕЧЕНИЕ РАЗВИТИЯ СИСТЕМЫ</a:t>
            </a:r>
          </a:p>
        </p:txBody>
      </p:sp>
      <p:sp>
        <p:nvSpPr>
          <p:cNvPr id="122" name="СТРАТЕГИЯ…"/>
          <p:cNvSpPr/>
          <p:nvPr/>
        </p:nvSpPr>
        <p:spPr>
          <a:xfrm>
            <a:off x="519960" y="3638022"/>
            <a:ext cx="7290684" cy="1488362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500"/>
            </a:pPr>
            <a:r>
              <a:rPr dirty="0"/>
              <a:t>СТРАТЕГИЯ</a:t>
            </a:r>
            <a:r>
              <a:rPr lang="ru-RU" dirty="0"/>
              <a:t> ПРОЦЕССА</a:t>
            </a:r>
          </a:p>
        </p:txBody>
      </p:sp>
      <p:sp>
        <p:nvSpPr>
          <p:cNvPr id="123" name="РЕСУРСЫ КОМПАНИИ…"/>
          <p:cNvSpPr/>
          <p:nvPr/>
        </p:nvSpPr>
        <p:spPr>
          <a:xfrm>
            <a:off x="519960" y="6228822"/>
            <a:ext cx="7290684" cy="1488362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500"/>
            </a:pPr>
            <a:r>
              <a:rPr dirty="0"/>
              <a:t>РЕСУРСЫ </a:t>
            </a:r>
            <a:endParaRPr lang="ru-RU" dirty="0"/>
          </a:p>
          <a:p>
            <a:pPr>
              <a:defRPr sz="3500"/>
            </a:pPr>
            <a:r>
              <a:rPr dirty="0"/>
              <a:t>(</a:t>
            </a:r>
            <a:r>
              <a:rPr lang="ru-RU" dirty="0"/>
              <a:t>ДЛЯ ВЫПОЛНЕНИЯ ПРОЦЕССА</a:t>
            </a:r>
            <a:r>
              <a:rPr dirty="0"/>
              <a:t>)</a:t>
            </a:r>
          </a:p>
        </p:txBody>
      </p:sp>
      <p:sp>
        <p:nvSpPr>
          <p:cNvPr id="124" name="ВЗАИМОДЕЙСТВИЕ…"/>
          <p:cNvSpPr/>
          <p:nvPr/>
        </p:nvSpPr>
        <p:spPr>
          <a:xfrm>
            <a:off x="519960" y="8819622"/>
            <a:ext cx="7290684" cy="1473986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500"/>
            </a:pPr>
            <a:r>
              <a:rPr lang="ru-RU" dirty="0"/>
              <a:t>ВЫСТРАИВАНИЕ КОММУНИЦАЦИЙ ВНУТРИ ПРОЦЕССА</a:t>
            </a:r>
            <a:endParaRPr dirty="0"/>
          </a:p>
        </p:txBody>
      </p:sp>
      <p:sp>
        <p:nvSpPr>
          <p:cNvPr id="125" name="ИСПОЛНЕНИЕ ПОСТАВЛЕННЫХ ЗАДАЧ"/>
          <p:cNvSpPr/>
          <p:nvPr/>
        </p:nvSpPr>
        <p:spPr>
          <a:xfrm>
            <a:off x="519960" y="11396047"/>
            <a:ext cx="7290684" cy="1387734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lang="ru-RU" dirty="0"/>
              <a:t>КОНТРОЛЬ РЕЗУЛЬТАТА</a:t>
            </a:r>
            <a:endParaRPr dirty="0"/>
          </a:p>
        </p:txBody>
      </p:sp>
      <p:sp>
        <p:nvSpPr>
          <p:cNvPr id="126" name="Линия"/>
          <p:cNvSpPr/>
          <p:nvPr/>
        </p:nvSpPr>
        <p:spPr>
          <a:xfrm flipV="1">
            <a:off x="4165301" y="5127245"/>
            <a:ext cx="1" cy="1032333"/>
          </a:xfrm>
          <a:prstGeom prst="line">
            <a:avLst/>
          </a:prstGeom>
          <a:ln w="635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27" name="Линия"/>
          <p:cNvSpPr/>
          <p:nvPr/>
        </p:nvSpPr>
        <p:spPr>
          <a:xfrm flipV="1">
            <a:off x="4165301" y="7745048"/>
            <a:ext cx="1" cy="1032334"/>
          </a:xfrm>
          <a:prstGeom prst="line">
            <a:avLst/>
          </a:prstGeom>
          <a:ln w="635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28" name="Линия"/>
          <p:cNvSpPr/>
          <p:nvPr/>
        </p:nvSpPr>
        <p:spPr>
          <a:xfrm flipV="1">
            <a:off x="4165301" y="10362851"/>
            <a:ext cx="1" cy="963952"/>
          </a:xfrm>
          <a:prstGeom prst="line">
            <a:avLst/>
          </a:prstGeom>
          <a:ln w="635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29" name="ИСПОЛНИТЕЛЬ"/>
          <p:cNvSpPr txBox="1"/>
          <p:nvPr/>
        </p:nvSpPr>
        <p:spPr>
          <a:xfrm>
            <a:off x="8870468" y="12746617"/>
            <a:ext cx="8474900" cy="105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solidFill>
                  <a:srgbClr val="669D34"/>
                </a:solidFill>
              </a:defRPr>
            </a:lvl1pPr>
          </a:lstStyle>
          <a:p>
            <a:r>
              <a:rPr lang="ru-RU" dirty="0"/>
              <a:t>СОТРУДНИК</a:t>
            </a:r>
            <a:endParaRPr dirty="0"/>
          </a:p>
        </p:txBody>
      </p:sp>
      <p:sp>
        <p:nvSpPr>
          <p:cNvPr id="130" name="ЛУЧШЕ ДРУГИХ ПОНИМАЕТ ПРОЦЕСС РЕШЕНИЯ ЗАДАЧИ"/>
          <p:cNvSpPr/>
          <p:nvPr/>
        </p:nvSpPr>
        <p:spPr>
          <a:xfrm>
            <a:off x="9462575" y="11396046"/>
            <a:ext cx="7290685" cy="1387735"/>
          </a:xfrm>
          <a:prstGeom prst="rect">
            <a:avLst/>
          </a:prstGeom>
          <a:ln w="63500">
            <a:solidFill>
              <a:srgbClr val="669D3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dirty="0"/>
              <a:t>ЛУЧШЕ ДРУГИХ ПОНИМАЕТ ПРОЦЕСС РЕШЕНИЯ ЗАДАЧИ</a:t>
            </a:r>
          </a:p>
        </p:txBody>
      </p:sp>
      <p:sp>
        <p:nvSpPr>
          <p:cNvPr id="131" name="ЛУЧШЕ ДРУГИХ ЗНАЕТ КАК…"/>
          <p:cNvSpPr/>
          <p:nvPr/>
        </p:nvSpPr>
        <p:spPr>
          <a:xfrm>
            <a:off x="9462575" y="8862748"/>
            <a:ext cx="7290685" cy="1387734"/>
          </a:xfrm>
          <a:prstGeom prst="rect">
            <a:avLst/>
          </a:prstGeom>
          <a:ln w="63500">
            <a:solidFill>
              <a:srgbClr val="669D3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500"/>
            </a:pPr>
            <a:r>
              <a:rPr dirty="0"/>
              <a:t>ЛУЧШЕ ДРУГИХ ЗНАЕТ КАК </a:t>
            </a:r>
          </a:p>
          <a:p>
            <a:pPr>
              <a:defRPr sz="3500"/>
            </a:pPr>
            <a:r>
              <a:rPr dirty="0"/>
              <a:t>ЕГО УЛУЧШИТЬ</a:t>
            </a:r>
          </a:p>
        </p:txBody>
      </p:sp>
      <p:sp>
        <p:nvSpPr>
          <p:cNvPr id="132" name="ВИДИТ ЧТО НЕОБХОДИМО ДЛЯ УЛУЧШЕНИЯ"/>
          <p:cNvSpPr/>
          <p:nvPr/>
        </p:nvSpPr>
        <p:spPr>
          <a:xfrm>
            <a:off x="9462575" y="6164133"/>
            <a:ext cx="7290685" cy="1387734"/>
          </a:xfrm>
          <a:prstGeom prst="rect">
            <a:avLst/>
          </a:prstGeom>
          <a:ln w="63500">
            <a:solidFill>
              <a:srgbClr val="669D3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dirty="0"/>
              <a:t>ВИДИТ ЧТО НЕОБХОДИМО ДЛЯ УЛУЧШЕНИЯ</a:t>
            </a:r>
          </a:p>
        </p:txBody>
      </p:sp>
      <p:sp>
        <p:nvSpPr>
          <p:cNvPr id="133" name="РУКОВОДИТЕЛЬ"/>
          <p:cNvSpPr txBox="1"/>
          <p:nvPr/>
        </p:nvSpPr>
        <p:spPr>
          <a:xfrm>
            <a:off x="0" y="2604567"/>
            <a:ext cx="8474900" cy="105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solidFill>
                  <a:srgbClr val="008CB4"/>
                </a:solidFill>
              </a:defRPr>
            </a:lvl1pPr>
          </a:lstStyle>
          <a:p>
            <a:r>
              <a:rPr lang="ru-RU" dirty="0"/>
              <a:t>ВЛАДЕЛЕЦ ПРОЦЕССА</a:t>
            </a:r>
            <a:endParaRPr dirty="0"/>
          </a:p>
        </p:txBody>
      </p:sp>
      <p:sp>
        <p:nvSpPr>
          <p:cNvPr id="134" name="Линия"/>
          <p:cNvSpPr/>
          <p:nvPr/>
        </p:nvSpPr>
        <p:spPr>
          <a:xfrm flipV="1">
            <a:off x="13107917" y="10268449"/>
            <a:ext cx="1" cy="1152756"/>
          </a:xfrm>
          <a:prstGeom prst="line">
            <a:avLst/>
          </a:prstGeom>
          <a:ln w="63500">
            <a:solidFill>
              <a:srgbClr val="669D34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35" name="Линия"/>
          <p:cNvSpPr/>
          <p:nvPr/>
        </p:nvSpPr>
        <p:spPr>
          <a:xfrm flipV="1">
            <a:off x="13107917" y="7629688"/>
            <a:ext cx="1" cy="1155240"/>
          </a:xfrm>
          <a:prstGeom prst="line">
            <a:avLst/>
          </a:prstGeom>
          <a:ln w="63500">
            <a:solidFill>
              <a:srgbClr val="669D34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36" name="Линия"/>
          <p:cNvSpPr/>
          <p:nvPr/>
        </p:nvSpPr>
        <p:spPr>
          <a:xfrm flipH="1" flipV="1">
            <a:off x="7842918" y="4382202"/>
            <a:ext cx="5293368" cy="1"/>
          </a:xfrm>
          <a:prstGeom prst="line">
            <a:avLst/>
          </a:prstGeom>
          <a:ln w="63500">
            <a:solidFill>
              <a:srgbClr val="669D34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37" name="Линия"/>
          <p:cNvSpPr/>
          <p:nvPr/>
        </p:nvSpPr>
        <p:spPr>
          <a:xfrm flipV="1">
            <a:off x="13107917" y="3657153"/>
            <a:ext cx="1" cy="2489012"/>
          </a:xfrm>
          <a:prstGeom prst="line">
            <a:avLst/>
          </a:prstGeom>
          <a:ln w="63500">
            <a:solidFill>
              <a:srgbClr val="669D3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38" name="Линия"/>
          <p:cNvSpPr/>
          <p:nvPr/>
        </p:nvSpPr>
        <p:spPr>
          <a:xfrm>
            <a:off x="7846923" y="6973002"/>
            <a:ext cx="1579374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39" name="Линия"/>
          <p:cNvSpPr/>
          <p:nvPr/>
        </p:nvSpPr>
        <p:spPr>
          <a:xfrm>
            <a:off x="7846923" y="9556615"/>
            <a:ext cx="1579374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40" name="Линия"/>
          <p:cNvSpPr/>
          <p:nvPr/>
        </p:nvSpPr>
        <p:spPr>
          <a:xfrm>
            <a:off x="7846923" y="12089913"/>
            <a:ext cx="1579374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41" name="Линия"/>
          <p:cNvSpPr/>
          <p:nvPr/>
        </p:nvSpPr>
        <p:spPr>
          <a:xfrm flipV="1">
            <a:off x="17227092" y="4180460"/>
            <a:ext cx="1" cy="9239215"/>
          </a:xfrm>
          <a:prstGeom prst="line">
            <a:avLst/>
          </a:prstGeom>
          <a:ln w="1270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42" name="РАЦИОНАЛИЗАТОРСКАЯ ДЕЯТЕЛЬНОСТЬ"/>
          <p:cNvSpPr txBox="1"/>
          <p:nvPr/>
        </p:nvSpPr>
        <p:spPr>
          <a:xfrm rot="16200000">
            <a:off x="13694950" y="8410016"/>
            <a:ext cx="8474900" cy="780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429259">
              <a:defRPr sz="3016" b="1">
                <a:effectLst>
                  <a:outerShdw blurRad="26416" dist="19812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РАЦИОНАЛИЗАТОРСКАЯ ДЕЯТЕЛЬНОСТЬ</a:t>
            </a:r>
          </a:p>
        </p:txBody>
      </p:sp>
      <p:sp>
        <p:nvSpPr>
          <p:cNvPr id="143" name="ПРОБЛЕМА"/>
          <p:cNvSpPr txBox="1"/>
          <p:nvPr/>
        </p:nvSpPr>
        <p:spPr>
          <a:xfrm>
            <a:off x="18287469" y="1148472"/>
            <a:ext cx="5844216" cy="1441369"/>
          </a:xfrm>
          <a:prstGeom prst="rect">
            <a:avLst/>
          </a:prstGeom>
          <a:ln w="127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r>
              <a:rPr dirty="0"/>
              <a:t>ПРОБЛЕМА</a:t>
            </a:r>
          </a:p>
        </p:txBody>
      </p:sp>
      <p:sp>
        <p:nvSpPr>
          <p:cNvPr id="144" name="НЕДОСТАТОЧНО КОМПЕТЕНЦИЙ ПО ВНЕДРЕНИЮ ПРЕДЛОЖЕНИЙ"/>
          <p:cNvSpPr/>
          <p:nvPr/>
        </p:nvSpPr>
        <p:spPr>
          <a:xfrm>
            <a:off x="18401578" y="9703006"/>
            <a:ext cx="5608772" cy="1581736"/>
          </a:xfrm>
          <a:prstGeom prst="rect">
            <a:avLst/>
          </a:prstGeom>
          <a:ln w="63500">
            <a:solidFill>
              <a:srgbClr val="B51A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sz="2800" dirty="0"/>
              <a:t>НЕДОСТАТОЧНО КОМПЕТЕНЦИЙ ПО ВНЕДРЕНИЮ ПРЕДЛОЖЕНИЙ</a:t>
            </a:r>
          </a:p>
        </p:txBody>
      </p:sp>
      <p:sp>
        <p:nvSpPr>
          <p:cNvPr id="145" name="НЕОБХОДИМОСТЬ УПРАВЛЕНИЯ ПРОЦЕССОМ ВНЕСЕНИЯ ПРЕДЛОЖЕНИЙ «ВРУЧНУЮ»"/>
          <p:cNvSpPr/>
          <p:nvPr/>
        </p:nvSpPr>
        <p:spPr>
          <a:xfrm>
            <a:off x="18401578" y="7373149"/>
            <a:ext cx="5608772" cy="1980714"/>
          </a:xfrm>
          <a:prstGeom prst="rect">
            <a:avLst/>
          </a:prstGeom>
          <a:ln w="63500">
            <a:solidFill>
              <a:srgbClr val="B51A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sz="2800" dirty="0"/>
              <a:t>НЕОБХОДИМОСТЬ УПРАВЛЕНИЯ ПРОЦЕССОМ ВНЕСЕНИЯ ПРЕДЛОЖЕНИЙ «ВРУЧНУЮ»</a:t>
            </a:r>
          </a:p>
        </p:txBody>
      </p:sp>
      <p:sp>
        <p:nvSpPr>
          <p:cNvPr id="146" name="СЛОЖНОСТЬ ОФОРМЛЕНИЯ ПАКЕТА ДОКУМЕНТОВ ДЛЯ ПРЕДЛОЖЕНИЙ"/>
          <p:cNvSpPr/>
          <p:nvPr/>
        </p:nvSpPr>
        <p:spPr>
          <a:xfrm>
            <a:off x="18413445" y="5281314"/>
            <a:ext cx="5608772" cy="1729701"/>
          </a:xfrm>
          <a:prstGeom prst="rect">
            <a:avLst/>
          </a:prstGeom>
          <a:ln w="63500">
            <a:solidFill>
              <a:srgbClr val="B51A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lang="ru-RU" sz="2800" dirty="0"/>
              <a:t>ВЫСОКИЙ ПОРОГ ВХОДА ДЛЯ РАЦИОНАЛИЗАТОРСКОГО ПРИДЛОЖЕНИЯ</a:t>
            </a:r>
            <a:endParaRPr sz="2800" dirty="0"/>
          </a:p>
        </p:txBody>
      </p:sp>
      <p:sp>
        <p:nvSpPr>
          <p:cNvPr id="147" name="СНИЖЕНИЕ РАЦИОНАЛИЗАТОРСКОЙ ДЕЯТЕЛЬНОСТИ В КОМПАНИИ"/>
          <p:cNvSpPr/>
          <p:nvPr/>
        </p:nvSpPr>
        <p:spPr>
          <a:xfrm>
            <a:off x="18425617" y="3350526"/>
            <a:ext cx="5608772" cy="1488729"/>
          </a:xfrm>
          <a:prstGeom prst="rect">
            <a:avLst/>
          </a:prstGeom>
          <a:ln w="63500">
            <a:solidFill>
              <a:srgbClr val="B51A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rPr lang="ru-RU" sz="2400" dirty="0"/>
              <a:t>СНИЖЕНИЕ РАЦИОНАЛИЗАТОРСКОЙ ДЕЯТЕЛЬНОСТИ В КОМПАНИИ ИЛИ ЕЁ ОТСУТСТВИЕ</a:t>
            </a:r>
            <a:endParaRPr sz="2400" dirty="0"/>
          </a:p>
        </p:txBody>
      </p:sp>
      <p:sp>
        <p:nvSpPr>
          <p:cNvPr id="148" name="Линия"/>
          <p:cNvSpPr/>
          <p:nvPr/>
        </p:nvSpPr>
        <p:spPr>
          <a:xfrm>
            <a:off x="13107917" y="2556915"/>
            <a:ext cx="1" cy="1253041"/>
          </a:xfrm>
          <a:prstGeom prst="line">
            <a:avLst/>
          </a:prstGeom>
          <a:ln w="63500">
            <a:solidFill>
              <a:srgbClr val="E224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49" name="Линия"/>
          <p:cNvSpPr/>
          <p:nvPr/>
        </p:nvSpPr>
        <p:spPr>
          <a:xfrm>
            <a:off x="13076167" y="3773521"/>
            <a:ext cx="5337278" cy="1"/>
          </a:xfrm>
          <a:prstGeom prst="line">
            <a:avLst/>
          </a:prstGeom>
          <a:ln w="63500">
            <a:solidFill>
              <a:srgbClr val="E224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33" name="НЕДОСТАТОЧНО КОМПЕТЕНЦИЙ ПО ВНЕДРЕНИЮ ПРЕДЛОЖЕНИЙ">
            <a:extLst>
              <a:ext uri="{FF2B5EF4-FFF2-40B4-BE49-F238E27FC236}">
                <a16:creationId xmlns:a16="http://schemas.microsoft.com/office/drawing/2014/main" id="{B9925275-06D6-47FE-BEF7-2E19C319D12E}"/>
              </a:ext>
            </a:extLst>
          </p:cNvPr>
          <p:cNvSpPr/>
          <p:nvPr/>
        </p:nvSpPr>
        <p:spPr>
          <a:xfrm>
            <a:off x="18401578" y="11633885"/>
            <a:ext cx="5608772" cy="1581736"/>
          </a:xfrm>
          <a:prstGeom prst="rect">
            <a:avLst/>
          </a:prstGeom>
          <a:ln w="63500">
            <a:solidFill>
              <a:srgbClr val="B51A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lang="ru-RU" sz="2800" dirty="0"/>
              <a:t>НЕДОСТАТОЧНАЯ МОТИВАЦИЯ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РЕШЕНИЕ ПРОБЛЕМЫ"/>
          <p:cNvSpPr txBox="1">
            <a:spLocks noGrp="1"/>
          </p:cNvSpPr>
          <p:nvPr>
            <p:ph type="title"/>
          </p:nvPr>
        </p:nvSpPr>
        <p:spPr>
          <a:xfrm>
            <a:off x="4493559" y="97449"/>
            <a:ext cx="15396882" cy="15867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08990">
              <a:defRPr sz="9800">
                <a:effectLst>
                  <a:outerShdw blurRad="49784" dist="37338" dir="5400000" rotWithShape="0">
                    <a:srgbClr val="000000"/>
                  </a:outerShdw>
                </a:effectLst>
              </a:defRPr>
            </a:lvl1pPr>
          </a:lstStyle>
          <a:p>
            <a:r>
              <a:t>РЕШЕНИЕ ПРОБЛЕМЫ</a:t>
            </a:r>
          </a:p>
        </p:txBody>
      </p:sp>
      <p:sp>
        <p:nvSpPr>
          <p:cNvPr id="152" name="СОЗДАНИЕ УДОБНОЙ CRM-СИСТЕМЫ ДЛЯ СТИМУЛИРОВАНИЯ РАЦИОНАЛИЗАТОРСКОЙ ДЕЯТЕЛЬНОСТИ"/>
          <p:cNvSpPr txBox="1">
            <a:spLocks noGrp="1"/>
          </p:cNvSpPr>
          <p:nvPr>
            <p:ph type="body" sz="quarter" idx="1"/>
          </p:nvPr>
        </p:nvSpPr>
        <p:spPr>
          <a:xfrm>
            <a:off x="777623" y="1900414"/>
            <a:ext cx="11043154" cy="2368269"/>
          </a:xfrm>
          <a:prstGeom prst="rect">
            <a:avLst/>
          </a:prstGeom>
        </p:spPr>
        <p:txBody>
          <a:bodyPr/>
          <a:lstStyle>
            <a:lvl1pPr algn="ctr" defTabSz="602615">
              <a:defRPr sz="4234">
                <a:effectLst>
                  <a:outerShdw blurRad="37084" dist="27813" dir="5400000" rotWithShape="0">
                    <a:srgbClr val="000000"/>
                  </a:outerShdw>
                </a:effectLst>
              </a:defRPr>
            </a:lvl1pPr>
          </a:lstStyle>
          <a:p>
            <a:r>
              <a:t>СОЗДАНИЕ УДОБНОЙ CRM-СИСТЕМЫ ДЛЯ СТИМУЛИРОВАНИЯ РАЦИОНАЛИЗАТОРСКОЙ ДЕЯТЕЛЬНОСТИ</a:t>
            </a:r>
          </a:p>
        </p:txBody>
      </p:sp>
      <p:sp>
        <p:nvSpPr>
          <p:cNvPr id="153" name="ПРОСТОТА ИСПОЛЬЗОВАНИЯ СИСТЕМЫ"/>
          <p:cNvSpPr/>
          <p:nvPr/>
        </p:nvSpPr>
        <p:spPr>
          <a:xfrm>
            <a:off x="1018988" y="4516616"/>
            <a:ext cx="10560424" cy="1636519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t>ПРОСТОТА ИСПОЛЬЗОВАНИЯ СИСТЕМЫ</a:t>
            </a:r>
          </a:p>
        </p:txBody>
      </p:sp>
      <p:sp>
        <p:nvSpPr>
          <p:cNvPr id="154" name="АВТОМАТИЗАЦИЯ ПРОЦЕССОВ ПО ПОДГОТОВКЕ И ПРОДВИЖЕНИЮ РАЦИОНАЛИЗАТОРСКИХ ПРЕДЛОЖЕНИЙ"/>
          <p:cNvSpPr/>
          <p:nvPr/>
        </p:nvSpPr>
        <p:spPr>
          <a:xfrm>
            <a:off x="1018988" y="6341836"/>
            <a:ext cx="10560424" cy="2169629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t>АВТОМАТИЗАЦИЯ ПРОЦЕССОВ ПО ПОДГОТОВКЕ И ПРОДВИЖЕНИЮ РАЦИОНАЛИЗАТОРСКИХ ПРЕДЛОЖЕНИЙ</a:t>
            </a:r>
          </a:p>
        </p:txBody>
      </p:sp>
      <p:sp>
        <p:nvSpPr>
          <p:cNvPr id="155" name="УПРОЩЕНИЕ ПРОЦЕДУРЫ ПОДГОТОВКИ ДОКУМЕНТОВ НА РАЦИОНАЛИЗАТОРСКИЕ ПРЕДЛОЖЕНИЯ"/>
          <p:cNvSpPr/>
          <p:nvPr/>
        </p:nvSpPr>
        <p:spPr>
          <a:xfrm>
            <a:off x="1018988" y="8700165"/>
            <a:ext cx="10560424" cy="2169629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dirty="0"/>
              <a:t>УПРОЩЕНИЕ ПРОЦЕДУРЫ ПОДГОТОВКИ ДОКУМЕНТОВ НА РАЦИОНАЛИЗАТОРСКИЕ ПРЕДЛОЖЕНИЯ</a:t>
            </a:r>
          </a:p>
        </p:txBody>
      </p:sp>
      <p:sp>
        <p:nvSpPr>
          <p:cNvPr id="156" name="СИСТЕМА РЕЙТИНГОВ И МОНИТОРИНГА РАЦИОНАЛИЗАТОРСКОЙ АКТИВНОСТИ ДЛЯ КАРЬЕРНОГО РОСТА"/>
          <p:cNvSpPr/>
          <p:nvPr/>
        </p:nvSpPr>
        <p:spPr>
          <a:xfrm>
            <a:off x="1018988" y="11058495"/>
            <a:ext cx="10560424" cy="2169629"/>
          </a:xfrm>
          <a:prstGeom prst="rect">
            <a:avLst/>
          </a:prstGeom>
          <a:ln w="63500">
            <a:solidFill>
              <a:srgbClr val="00A1D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dirty="0"/>
              <a:t>СИСТЕМА РЕЙТИНГОВ И МОНИТОРИНГА РАЦИОНАЛИЗАТОРСКОЙ АКТИВНОСТИ ДЛЯ КАРЬЕРНОГО РОСТА</a:t>
            </a:r>
          </a:p>
        </p:txBody>
      </p:sp>
      <p:sp>
        <p:nvSpPr>
          <p:cNvPr id="157" name="СОКРАЩЕНИЕ В РАЗЫ ПОРОГА ВХОДА В СИСТЕМУ, УВЕЛИЧЕНИЕ КОЛИЧЕСТВА РАЦИОНАЛИЗАТОРСКИХ ПРЕДЛОЖЕНИЙ"/>
          <p:cNvSpPr/>
          <p:nvPr/>
        </p:nvSpPr>
        <p:spPr>
          <a:xfrm>
            <a:off x="13079132" y="4436649"/>
            <a:ext cx="10560423" cy="1796452"/>
          </a:xfrm>
          <a:prstGeom prst="rect">
            <a:avLst/>
          </a:prstGeom>
          <a:ln w="63500">
            <a:solidFill>
              <a:srgbClr val="669D3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t>СОКРАЩЕНИЕ В РАЗЫ ПОРОГА ВХОДА В СИСТЕМУ, УВЕЛИЧЕНИЕ КОЛИЧЕСТВА РАЦИОНАЛИЗАТОРСКИХ ПРЕДЛОЖЕНИЙ</a:t>
            </a:r>
          </a:p>
        </p:txBody>
      </p:sp>
      <p:sp>
        <p:nvSpPr>
          <p:cNvPr id="158" name="ЭКОНОМИЧЕСКИЙ ЭФФЕКТ ОТ ВНЕДРЕНИЯ"/>
          <p:cNvSpPr txBox="1"/>
          <p:nvPr/>
        </p:nvSpPr>
        <p:spPr>
          <a:xfrm>
            <a:off x="12837766" y="2033691"/>
            <a:ext cx="11043155" cy="2101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solidFill>
                  <a:srgbClr val="669D34"/>
                </a:solidFill>
              </a:defRPr>
            </a:lvl1pPr>
          </a:lstStyle>
          <a:p>
            <a:r>
              <a:t>ЭКОНОМИЧЕСКИЙ ЭФФЕКТ ОТ ВНЕДРЕНИЯ</a:t>
            </a:r>
          </a:p>
        </p:txBody>
      </p:sp>
      <p:sp>
        <p:nvSpPr>
          <p:cNvPr id="159" name="ЭКОНОМИЯ ВРЕМЕНИ И ТРУДОЗАТРАТ СОТРУДНИКОВ НА ВНЕСЕНИЕ ПРЕДЛОЖЕНИЙ"/>
          <p:cNvSpPr/>
          <p:nvPr/>
        </p:nvSpPr>
        <p:spPr>
          <a:xfrm>
            <a:off x="13079132" y="6617276"/>
            <a:ext cx="10560423" cy="1618749"/>
          </a:xfrm>
          <a:prstGeom prst="rect">
            <a:avLst/>
          </a:prstGeom>
          <a:ln w="63500">
            <a:solidFill>
              <a:srgbClr val="669D3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dirty="0"/>
              <a:t>ЭКОНОМИЯ ВРЕМЕНИ И ТРУДОЗАТРАТ СОТРУДНИКОВ НА ВНЕСЕНИЕ ПРЕДЛОЖЕНИЙ</a:t>
            </a:r>
          </a:p>
        </p:txBody>
      </p:sp>
      <p:sp>
        <p:nvSpPr>
          <p:cNvPr id="160" name="ЦИФРОВАЯ ТРАНСФОРМАЦИЯ ДОКУМЕНТООБОРОТА УПРОЩАЕТ ТИРАЖИРОВАНИЕ И РАССМОТРЕНИЕ ПРЕДЛОЖЕНИЙ"/>
          <p:cNvSpPr/>
          <p:nvPr/>
        </p:nvSpPr>
        <p:spPr>
          <a:xfrm>
            <a:off x="13079132" y="8620199"/>
            <a:ext cx="10560423" cy="2329561"/>
          </a:xfrm>
          <a:prstGeom prst="rect">
            <a:avLst/>
          </a:prstGeom>
          <a:ln w="63500">
            <a:solidFill>
              <a:srgbClr val="669D3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rPr dirty="0"/>
              <a:t>ЦИФРОВАЯ ТРАНСФОРМАЦИЯ ДОКУМЕНТООБОРОТА УПРОЩАЕТ ТИРАЖИРОВАНИЕ И РАССМОТРЕНИЕ ПРЕДЛОЖЕНИЙ</a:t>
            </a:r>
          </a:p>
        </p:txBody>
      </p:sp>
      <p:sp>
        <p:nvSpPr>
          <p:cNvPr id="161" name="СТИМУЛИРОВАНИЕ ПОСТОЯННОГО СОВЕРШЕНСТВОВАНИЯ БИЗНЕС-ПРОЦЕССОВ ДЛЯ СОКРАЩЕНИЯ ИЗДЕРЖЕК"/>
          <p:cNvSpPr/>
          <p:nvPr/>
        </p:nvSpPr>
        <p:spPr>
          <a:xfrm>
            <a:off x="13079132" y="11209542"/>
            <a:ext cx="10560423" cy="1867534"/>
          </a:xfrm>
          <a:prstGeom prst="rect">
            <a:avLst/>
          </a:prstGeom>
          <a:ln w="63500">
            <a:solidFill>
              <a:srgbClr val="669D3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500"/>
            </a:lvl1pPr>
          </a:lstStyle>
          <a:p>
            <a:r>
              <a:t>СТИМУЛИРОВАНИЕ ПОСТОЯННОГО СОВЕРШЕНСТВОВАНИЯ БИЗНЕС-ПРОЦЕССОВ ДЛЯ СОКРАЩЕНИЯ ИЗДЕРЖЕК</a:t>
            </a:r>
          </a:p>
        </p:txBody>
      </p:sp>
      <p:sp>
        <p:nvSpPr>
          <p:cNvPr id="162" name="Линия"/>
          <p:cNvSpPr/>
          <p:nvPr/>
        </p:nvSpPr>
        <p:spPr>
          <a:xfrm>
            <a:off x="11615978" y="5329474"/>
            <a:ext cx="147383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63" name="Линия"/>
          <p:cNvSpPr/>
          <p:nvPr/>
        </p:nvSpPr>
        <p:spPr>
          <a:xfrm>
            <a:off x="11615978" y="7426649"/>
            <a:ext cx="147383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64" name="Линия"/>
          <p:cNvSpPr/>
          <p:nvPr/>
        </p:nvSpPr>
        <p:spPr>
          <a:xfrm>
            <a:off x="11615978" y="9784979"/>
            <a:ext cx="147383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65" name="Линия"/>
          <p:cNvSpPr/>
          <p:nvPr/>
        </p:nvSpPr>
        <p:spPr>
          <a:xfrm>
            <a:off x="11615978" y="12143309"/>
            <a:ext cx="147383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МАСШТАБИРУЕМОСТЬ РЕШЕНИЯ"/>
          <p:cNvSpPr txBox="1">
            <a:spLocks noGrp="1"/>
          </p:cNvSpPr>
          <p:nvPr>
            <p:ph type="title"/>
          </p:nvPr>
        </p:nvSpPr>
        <p:spPr>
          <a:xfrm>
            <a:off x="1564719" y="78361"/>
            <a:ext cx="21254562" cy="167877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МАСШТАБИРУЕМОСТЬ РЕШЕНИЯ</a:t>
            </a:r>
          </a:p>
        </p:txBody>
      </p:sp>
      <p:sp>
        <p:nvSpPr>
          <p:cNvPr id="168" name="НИЗКИЙ ПОРОГ ВХОДА СЕРВИСА ПОЗВОЛЯЕТ ПОЛЬЗОВАТЬСЯ ИМ КАЖДОМУ ЖЕЛАЮЩЕМУ ВНЕСТИ ПРЕДЛОЖЕНИЕ СОТРУДНИКУ"/>
          <p:cNvSpPr txBox="1">
            <a:spLocks noGrp="1"/>
          </p:cNvSpPr>
          <p:nvPr>
            <p:ph type="body" sz="quarter" idx="1"/>
          </p:nvPr>
        </p:nvSpPr>
        <p:spPr>
          <a:xfrm>
            <a:off x="4995372" y="3560891"/>
            <a:ext cx="9639301" cy="2792649"/>
          </a:xfrm>
          <a:prstGeom prst="rect">
            <a:avLst/>
          </a:prstGeom>
        </p:spPr>
        <p:txBody>
          <a:bodyPr/>
          <a:lstStyle>
            <a:lvl1pPr defTabSz="627379">
              <a:defRPr sz="4408">
                <a:effectLst>
                  <a:outerShdw blurRad="38608" dist="28956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НИЗКИЙ ПОРОГ ВХОДА СЕРВИСА ПОЗВОЛЯЕТ ПОЛЬЗОВАТЬСЯ ИМ КАЖДОМУ ЖЕЛАЮЩЕМУ ВНЕСТИ ПРЕДЛОЖЕНИЕ СОТРУДНИКУ</a:t>
            </a:r>
          </a:p>
        </p:txBody>
      </p:sp>
      <p:sp>
        <p:nvSpPr>
          <p:cNvPr id="169" name="Мужчина"/>
          <p:cNvSpPr/>
          <p:nvPr/>
        </p:nvSpPr>
        <p:spPr>
          <a:xfrm>
            <a:off x="2201704" y="2596499"/>
            <a:ext cx="1828836" cy="4721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  <p:sp>
        <p:nvSpPr>
          <p:cNvPr id="170" name="СИСТЕМА РАСПРЕДЕЛЕННЫХ СЕРВЕРОВ ПОЗВОЛЯЕТ ЭФФЕКТИВНО ФУНКЦИОНИРОВАТЬ С ПОВЫШЕННОЙ НАГРУЗКОЙ"/>
          <p:cNvSpPr txBox="1"/>
          <p:nvPr/>
        </p:nvSpPr>
        <p:spPr>
          <a:xfrm>
            <a:off x="4995373" y="7874675"/>
            <a:ext cx="12016278" cy="529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r" defTabSz="610870">
              <a:defRPr sz="4292">
                <a:solidFill>
                  <a:srgbClr val="73B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ru-RU" dirty="0"/>
              <a:t>ГОРИЗОНТАЛЬНОЕ МАСШТАБИРОВАНИЕ</a:t>
            </a:r>
          </a:p>
          <a:p>
            <a:r>
              <a:rPr lang="ru-RU" dirty="0"/>
              <a:t>ОБЕСПЕЧИВАЕТ </a:t>
            </a:r>
            <a:r>
              <a:rPr dirty="0"/>
              <a:t>СИСТЕМА РАСПРЕДЕЛЕННЫХ СЕРВЕРОВ</a:t>
            </a:r>
            <a:r>
              <a:rPr lang="ru-RU" dirty="0"/>
              <a:t>, ЧТО </a:t>
            </a:r>
          </a:p>
          <a:p>
            <a:r>
              <a:rPr lang="ru-RU" dirty="0"/>
              <a:t>ПОЗВОЛЯЕТ ЭФФЕКТИВНО ФУНКЦИОНИРОВАТЬ С ПОВЫШЕННОЙ НАГРУЗКОЙ</a:t>
            </a:r>
            <a:endParaRPr dirty="0"/>
          </a:p>
        </p:txBody>
      </p:sp>
      <p:sp>
        <p:nvSpPr>
          <p:cNvPr id="171" name="Шестеренка"/>
          <p:cNvSpPr/>
          <p:nvPr/>
        </p:nvSpPr>
        <p:spPr>
          <a:xfrm>
            <a:off x="17995995" y="7017327"/>
            <a:ext cx="4506469" cy="4507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ИНФОРМАЦИЯ О РЕАЛИЗАЦИ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ИНФОРМАЦИЯ О РЕАЛИЗАЦИИ</a:t>
            </a:r>
          </a:p>
        </p:txBody>
      </p:sp>
      <p:sp>
        <p:nvSpPr>
          <p:cNvPr id="174" name="РАЗРАБОТКА MVP - 2 МЕСЯЦА…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0" cy="9461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ru-RU" b="1" dirty="0">
                <a:latin typeface="Helvetica Neue"/>
                <a:ea typeface="Helvetica Neue"/>
                <a:cs typeface="Helvetica Neue"/>
                <a:sym typeface="Helvetica Neue"/>
              </a:rPr>
              <a:t>СРОКИ РАЗРАБОТКИ</a:t>
            </a:r>
            <a:r>
              <a:rPr dirty="0"/>
              <a:t>- </a:t>
            </a:r>
            <a:r>
              <a:rPr lang="en-US" dirty="0"/>
              <a:t>4 </a:t>
            </a:r>
            <a:r>
              <a:rPr dirty="0"/>
              <a:t>МЕСЯЦА</a:t>
            </a:r>
          </a:p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СТОИМОСТЬ</a:t>
            </a:r>
            <a:r>
              <a:rPr dirty="0"/>
              <a:t> </a:t>
            </a:r>
            <a:r>
              <a:rPr lang="ru-RU" sz="4000" b="1" dirty="0">
                <a:effectLst>
                  <a:outerShdw blurRad="40132" dist="30099" dir="5400000" rotWithShape="0">
                    <a:srgbClr val="000000"/>
                  </a:outerShdw>
                </a:effectLst>
                <a:latin typeface="Helvetica Neue"/>
              </a:rPr>
              <a:t>РАЗРАБОТКИ</a:t>
            </a:r>
            <a:r>
              <a:rPr lang="en-US" sz="4000" b="1" dirty="0">
                <a:effectLst>
                  <a:outerShdw blurRad="40132" dist="30099" dir="5400000" rotWithShape="0">
                    <a:srgbClr val="000000"/>
                  </a:outerShdw>
                </a:effectLst>
                <a:latin typeface="Helvetica Neue"/>
              </a:rPr>
              <a:t>:</a:t>
            </a:r>
            <a:r>
              <a:rPr lang="ru-RU" dirty="0"/>
              <a:t> </a:t>
            </a:r>
            <a:r>
              <a:rPr lang="en-US" dirty="0"/>
              <a:t>750 </a:t>
            </a:r>
            <a:r>
              <a:rPr lang="ru-RU" dirty="0"/>
              <a:t>тысяч рублей</a:t>
            </a:r>
            <a:endParaRPr lang="en-US" dirty="0"/>
          </a:p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ru-RU" sz="4000" b="1" dirty="0">
                <a:effectLst>
                  <a:outerShdw blurRad="40132" dist="30099" dir="5400000" rotWithShape="0">
                    <a:srgbClr val="000000"/>
                  </a:outerShdw>
                </a:effectLst>
                <a:latin typeface="Helvetica Neue"/>
              </a:rPr>
              <a:t>ЭФФЕКТ ОТ ВНЕДРЕНИЯ </a:t>
            </a:r>
            <a:r>
              <a:rPr lang="en-US" sz="4000" b="1" dirty="0">
                <a:effectLst>
                  <a:outerShdw blurRad="40132" dist="30099" dir="5400000" rotWithShape="0">
                    <a:srgbClr val="000000"/>
                  </a:outerShdw>
                </a:effectLst>
                <a:latin typeface="Helvetica Neue"/>
              </a:rPr>
              <a:t>: </a:t>
            </a:r>
            <a:r>
              <a:rPr lang="ru-RU" sz="4000" dirty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1</a:t>
            </a:r>
            <a:r>
              <a:rPr lang="en-US" sz="4000" dirty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,</a:t>
            </a:r>
            <a:r>
              <a:rPr lang="ru-RU" sz="4000" dirty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2 млрд рублей</a:t>
            </a:r>
            <a:r>
              <a:rPr lang="ru-RU" sz="4000" dirty="0">
                <a:effectLst>
                  <a:outerShdw blurRad="40132" dist="30099" dir="5400000" rotWithShape="0">
                    <a:srgbClr val="000000"/>
                  </a:outerShdw>
                </a:effectLst>
                <a:latin typeface="Helvetica Neue"/>
              </a:rPr>
              <a:t>( при 0,15% от операционных расходов)</a:t>
            </a:r>
          </a:p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endParaRPr sz="4000" b="1" dirty="0">
              <a:effectLst>
                <a:outerShdw blurRad="40132" dist="30099" dir="5400000" rotWithShape="0">
                  <a:srgbClr val="000000"/>
                </a:outerShdw>
              </a:effectLst>
              <a:latin typeface="Helvetica Neue"/>
            </a:endParaRPr>
          </a:p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 b="1">
                <a:effectLst>
                  <a:outerShdw blurRad="40132" dist="30099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ПОРЯДОК ВНЕДРЕНИЯ:</a:t>
            </a:r>
            <a:endParaRPr lang="ru-RU" dirty="0"/>
          </a:p>
          <a:p>
            <a:pPr marL="501650" indent="-501650" defTabSz="652145">
              <a:spcBef>
                <a:spcPts val="4000"/>
              </a:spcBef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ru-RU" sz="4000" dirty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ЗАКЛЮЧАЕТСЯ ПРЕДВАРИТЕЛЬНОЕ СОГЛАШЕНИЕ О ВНЕДРЕНИИ</a:t>
            </a:r>
            <a:endParaRPr sz="4000" dirty="0">
              <a:effectLst>
                <a:outerShdw blurRad="40132" dist="30099" dir="5400000" rotWithShape="0">
                  <a:srgbClr val="000000"/>
                </a:outerShdw>
              </a:effectLst>
            </a:endParaRPr>
          </a:p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dirty="0"/>
              <a:t>ПРЕЗЕНТАЦИЯ ПРОДУКТА В КОМПАНИИ</a:t>
            </a:r>
            <a:endParaRPr lang="ru-RU" dirty="0"/>
          </a:p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ru-RU" dirty="0"/>
              <a:t>ПОДПИСАНИЕ ДОГОВОРА </a:t>
            </a:r>
            <a:endParaRPr dirty="0"/>
          </a:p>
          <a:p>
            <a:pPr marL="501650" indent="-501650" defTabSz="652145">
              <a:spcBef>
                <a:spcPts val="4000"/>
              </a:spcBef>
              <a:buBlip>
                <a:blip r:embed="rId2"/>
              </a:buBlip>
              <a:defRPr sz="3950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ru-RU" dirty="0"/>
              <a:t>ИНСТАЛЯЦИЯ ПРОДУКТА В КОМПАНИЮ(заведение каталогов, сотрудников и </a:t>
            </a:r>
            <a:r>
              <a:rPr lang="ru-RU" dirty="0" err="1"/>
              <a:t>т.д</a:t>
            </a:r>
            <a:r>
              <a:rPr lang="ru-RU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0578C-CA7E-4DD1-B128-8D5A8F9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218065"/>
            <a:ext cx="21437600" cy="26924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ПРИЛОЖЕНИЯ(БПМН 2.0)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A6735-766C-440D-84FB-16A57AB3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7027"/>
            <a:ext cx="24402003" cy="10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639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264</Words>
  <Application>Microsoft Office PowerPoint</Application>
  <PresentationFormat>Произвольный</PresentationFormat>
  <Paragraphs>50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Light</vt:lpstr>
      <vt:lpstr>Industrial</vt:lpstr>
      <vt:lpstr>AKPK.Co</vt:lpstr>
      <vt:lpstr>СИСТЕМА УПРАВЛЕНИЯ В КОМПАНИИ</vt:lpstr>
      <vt:lpstr>РЕШЕНИЕ ПРОБЛЕМЫ</vt:lpstr>
      <vt:lpstr>МАСШТАБИРУЕМОСТЬ РЕШЕНИЯ</vt:lpstr>
      <vt:lpstr>ИНФОРМАЦИЯ О РЕАЛИЗАЦИИ</vt:lpstr>
      <vt:lpstr>БЛОК-СХЕМА ПРИЛОЖЕНИЯ(БПМН 2.0)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В КОМПАНИИ</dc:title>
  <dc:creator>Андрей Койков</dc:creator>
  <cp:lastModifiedBy>Андрей Койков</cp:lastModifiedBy>
  <cp:revision>15</cp:revision>
  <dcterms:modified xsi:type="dcterms:W3CDTF">2020-11-29T05:31:42Z</dcterms:modified>
</cp:coreProperties>
</file>