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</p:sldIdLst>
  <p:sldSz cx="9144000" cy="5143500" type="screen16x9"/>
  <p:notesSz cx="9144000" cy="51435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4"/>
    <p:restoredTop sz="94635"/>
  </p:normalViewPr>
  <p:slideViewPr>
    <p:cSldViewPr snapToGrid="0">
      <p:cViewPr varScale="1">
        <p:scale>
          <a:sx n="153" d="100"/>
          <a:sy n="153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 bwMode="auto">
          <a:xfrm>
            <a:off x="390525" y="3170100"/>
            <a:ext cx="8103899" cy="13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GB">
                <a:solidFill>
                  <a:schemeClr val="dk1"/>
                </a:solidFill>
              </a:rPr>
            </a:br>
            <a:r>
              <a:rPr lang="en-GB" b="1">
                <a:solidFill>
                  <a:schemeClr val="dk1"/>
                </a:solidFill>
              </a:rPr>
              <a:t>Научный руководитель:</a:t>
            </a:r>
            <a:br>
              <a:rPr lang="en-GB">
                <a:solidFill>
                  <a:schemeClr val="dk1"/>
                </a:solidFill>
              </a:rPr>
            </a:br>
            <a:r>
              <a:rPr lang="ru-RU" b="1">
                <a:solidFill>
                  <a:schemeClr val="dk1"/>
                </a:solidFill>
              </a:rPr>
              <a:t>Маличенко С</a:t>
            </a:r>
            <a:r>
              <a:rPr lang="en-GB" b="1">
                <a:solidFill>
                  <a:schemeClr val="dk1"/>
                </a:solidFill>
              </a:rPr>
              <a:t>.</a:t>
            </a:r>
            <a:r>
              <a:rPr lang="ru-RU" b="1">
                <a:solidFill>
                  <a:schemeClr val="dk1"/>
                </a:solidFill>
              </a:rPr>
              <a:t> В.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ru-RU">
                <a:solidFill>
                  <a:schemeClr val="dk1"/>
                </a:solidFill>
              </a:rPr>
              <a:t>асс</a:t>
            </a:r>
            <a:r>
              <a:rPr lang="en-GB">
                <a:solidFill>
                  <a:schemeClr val="dk1"/>
                </a:solidFill>
              </a:rPr>
              <a:t>. каф. ИиППО РТУ МИРЭА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 bwMode="auto">
          <a:xfrm>
            <a:off x="390525" y="1371300"/>
            <a:ext cx="8222100" cy="16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defRPr/>
            </a:pPr>
            <a:r>
              <a:rPr lang="ru-RU" sz="2400" b="1" dirty="0"/>
              <a:t>МЕТОДЫ И ИНСТРУМЕНТЫ ОТЛАДКИ И ПРОФИЛИРОВАНИЯ ПРОГРАММ ПРИ ИСПОЛЬЗОВАНИИ ЯЗЫКА </a:t>
            </a:r>
            <a:r>
              <a:rPr lang="en-US" sz="2400" b="1" dirty="0"/>
              <a:t>PYTHON</a:t>
            </a:r>
            <a:endParaRPr lang="en" dirty="0"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 bwMode="auto">
          <a:xfrm>
            <a:off x="449625" y="3208550"/>
            <a:ext cx="8103899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>
            <a:cxnSpLocks/>
          </p:cNvCxnSpPr>
          <p:nvPr/>
        </p:nvCxnSpPr>
        <p:spPr bwMode="auto">
          <a:xfrm>
            <a:off x="0" y="3070500"/>
            <a:ext cx="912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Google Shape;59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4000" y="106175"/>
            <a:ext cx="547850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 bwMode="auto">
          <a:xfrm>
            <a:off x="641850" y="175800"/>
            <a:ext cx="1544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rgbClr val="A4C2F4"/>
                </a:solidFill>
                <a:latin typeface="Roboto"/>
                <a:ea typeface="Roboto"/>
                <a:cs typeface="Roboto"/>
              </a:rPr>
              <a:t>РТУ</a:t>
            </a: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</a:rPr>
              <a:t> МИРЭА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1" name="Google Shape;61;p13"/>
          <p:cNvSpPr txBox="1"/>
          <p:nvPr/>
        </p:nvSpPr>
        <p:spPr bwMode="auto">
          <a:xfrm>
            <a:off x="1532550" y="969900"/>
            <a:ext cx="6078899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600" b="1" dirty="0">
                <a:solidFill>
                  <a:schemeClr val="dk1"/>
                </a:solidFill>
              </a:rPr>
              <a:t>Лесовой Кирилл Романович</a:t>
            </a:r>
            <a:endParaRPr sz="1600" dirty="0"/>
          </a:p>
        </p:txBody>
      </p:sp>
      <p:sp>
        <p:nvSpPr>
          <p:cNvPr id="62" name="Google Shape;62;p13"/>
          <p:cNvSpPr txBox="1"/>
          <p:nvPr/>
        </p:nvSpPr>
        <p:spPr bwMode="auto">
          <a:xfrm>
            <a:off x="8059528" y="175800"/>
            <a:ext cx="942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rgbClr val="A4C2F4"/>
                </a:solidFill>
                <a:latin typeface="Roboto"/>
                <a:ea typeface="Roboto"/>
                <a:cs typeface="Roboto"/>
              </a:rPr>
              <a:t>НТК-10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 bwMode="auto">
          <a:xfrm>
            <a:off x="2516725" y="93750"/>
            <a:ext cx="64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Актуальность работы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4294967295"/>
          </p:nvPr>
        </p:nvSpPr>
        <p:spPr bwMode="auto">
          <a:xfrm>
            <a:off x="471899" y="796776"/>
            <a:ext cx="8430900" cy="150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При программировании на </a:t>
            </a:r>
            <a:r>
              <a:rPr lang="en" sz="2000" b="0" i="0" u="none" strike="noStrike" dirty="0">
                <a:solidFill>
                  <a:srgbClr val="000000"/>
                </a:solidFill>
                <a:effectLst/>
              </a:rPr>
              <a:t>Python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разработчики сталкиваются с необходимостью поиска ошибок и оптимизации производительности кода. Эффективные инструменты отладки и профилирования</a:t>
            </a:r>
            <a:r>
              <a:rPr lang="en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позволяют сократить время разработки, улучшить качество программ и обеспечить их надёжность. Актуальность работы обусловлена ростом сложности программных проектов и потребностью в автоматизированных инструментах для анализа кода.</a:t>
            </a:r>
          </a:p>
        </p:txBody>
      </p:sp>
      <p:sp>
        <p:nvSpPr>
          <p:cNvPr id="69" name="Google Shape;69;p14"/>
          <p:cNvSpPr txBox="1"/>
          <p:nvPr/>
        </p:nvSpPr>
        <p:spPr bwMode="auto">
          <a:xfrm>
            <a:off x="8623225" y="4665850"/>
            <a:ext cx="37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0" name="Google Shape;70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4000" y="106175"/>
            <a:ext cx="547850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 bwMode="auto">
          <a:xfrm>
            <a:off x="641850" y="175800"/>
            <a:ext cx="1544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rgbClr val="A4C2F4"/>
                </a:solidFill>
                <a:latin typeface="Roboto"/>
                <a:ea typeface="Roboto"/>
                <a:cs typeface="Roboto"/>
              </a:rPr>
              <a:t>РТУ</a:t>
            </a: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</a:rPr>
              <a:t> МИРЭА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9" name="Google Shape;68;p14"/>
          <p:cNvSpPr txBox="1"/>
          <p:nvPr/>
        </p:nvSpPr>
        <p:spPr bwMode="auto">
          <a:xfrm>
            <a:off x="1224821" y="4145280"/>
            <a:ext cx="6925055" cy="78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indent="0" algn="ctr">
              <a:lnSpc>
                <a:spcPct val="110000"/>
              </a:lnSpc>
              <a:spcAft>
                <a:spcPts val="1200"/>
              </a:spcAft>
              <a:buFont typeface="Arial"/>
              <a:buNone/>
              <a:defRPr/>
            </a:pPr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 bwMode="auto">
          <a:xfrm>
            <a:off x="2516725" y="93750"/>
            <a:ext cx="64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Цель работы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 bwMode="auto">
          <a:xfrm>
            <a:off x="8623225" y="4665850"/>
            <a:ext cx="37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8" name="Google Shape;78;p1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4000" y="106175"/>
            <a:ext cx="547850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 bwMode="auto">
          <a:xfrm>
            <a:off x="641850" y="175800"/>
            <a:ext cx="1544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rgbClr val="A4C2F4"/>
                </a:solidFill>
                <a:latin typeface="Roboto"/>
                <a:ea typeface="Roboto"/>
                <a:cs typeface="Roboto"/>
              </a:rPr>
              <a:t>РТУ</a:t>
            </a: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</a:rPr>
              <a:t> МИРЭА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0" name="Google Shape;80;p15"/>
          <p:cNvSpPr txBox="1"/>
          <p:nvPr/>
        </p:nvSpPr>
        <p:spPr bwMode="auto">
          <a:xfrm>
            <a:off x="487679" y="742849"/>
            <a:ext cx="8136265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ru-RU" sz="2000" b="0" i="0" u="none" strike="noStrike" dirty="0">
                <a:solidFill>
                  <a:srgbClr val="000000"/>
                </a:solidFill>
                <a:effectLst/>
              </a:rPr>
              <a:t>Цель работы заключается в изучении и практическом применении инструментов отладки, профилирования и статического анализа для программ на языке </a:t>
            </a:r>
            <a:r>
              <a:rPr lang="en" sz="2000" b="0" i="0" u="none" strike="noStrike" dirty="0">
                <a:solidFill>
                  <a:srgbClr val="000000"/>
                </a:solidFill>
                <a:effectLst/>
              </a:rPr>
              <a:t>Python</a:t>
            </a:r>
            <a:r>
              <a:rPr lang="ru-RU" sz="2000" dirty="0"/>
              <a:t>.</a:t>
            </a:r>
            <a:endParaRPr lang="ru-RU" sz="2000" b="0" i="0" u="none" strike="noStrike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DAB14AE-703B-2D2C-0DA2-1DCA28A96BA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7AF69309-D5DC-B06A-4E95-87149AD21476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2516725" y="93750"/>
            <a:ext cx="64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dirty="0"/>
              <a:t>Используемые технологии</a:t>
            </a:r>
            <a:endParaRPr dirty="0"/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8617A5C3-7051-4A10-0FA8-8B948B5E433B}"/>
              </a:ext>
            </a:extLst>
          </p:cNvPr>
          <p:cNvSpPr txBox="1"/>
          <p:nvPr/>
        </p:nvSpPr>
        <p:spPr bwMode="auto">
          <a:xfrm>
            <a:off x="8623225" y="4665850"/>
            <a:ext cx="37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4</a:t>
            </a:r>
            <a:endParaRPr/>
          </a:p>
        </p:txBody>
      </p:sp>
      <p:pic>
        <p:nvPicPr>
          <p:cNvPr id="78" name="Google Shape;78;p15">
            <a:extLst>
              <a:ext uri="{FF2B5EF4-FFF2-40B4-BE49-F238E27FC236}">
                <a16:creationId xmlns:a16="http://schemas.microsoft.com/office/drawing/2014/main" id="{14831C43-0A76-9DCB-F5F8-D19E685E43E0}"/>
              </a:ext>
            </a:extLst>
          </p:cNvPr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4000" y="106175"/>
            <a:ext cx="547850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C8D7B3C-ED89-CDAD-EBDF-42F8B0BE7EDB}"/>
              </a:ext>
            </a:extLst>
          </p:cNvPr>
          <p:cNvSpPr txBox="1"/>
          <p:nvPr/>
        </p:nvSpPr>
        <p:spPr bwMode="auto">
          <a:xfrm>
            <a:off x="641850" y="175800"/>
            <a:ext cx="1544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rgbClr val="A4C2F4"/>
                </a:solidFill>
                <a:latin typeface="Roboto"/>
                <a:ea typeface="Roboto"/>
                <a:cs typeface="Roboto"/>
              </a:rPr>
              <a:t>РТУ</a:t>
            </a: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</a:rPr>
              <a:t> МИРЭА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B6E6E040-C012-8466-5D23-1847D41F31A3}"/>
              </a:ext>
            </a:extLst>
          </p:cNvPr>
          <p:cNvSpPr txBox="1"/>
          <p:nvPr/>
        </p:nvSpPr>
        <p:spPr bwMode="auto">
          <a:xfrm>
            <a:off x="487680" y="742850"/>
            <a:ext cx="8135546" cy="256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-RU" sz="2000" dirty="0">
                <a:solidFill>
                  <a:schemeClr val="dk1"/>
                </a:solidFill>
              </a:rPr>
              <a:t>В данной работе рассмотрены такие технологии:</a:t>
            </a:r>
          </a:p>
          <a:p>
            <a:pPr marL="342900" lvl="0" indent="-342900" algn="just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dk1"/>
                </a:solidFill>
              </a:rPr>
              <a:t>pdb</a:t>
            </a:r>
            <a:r>
              <a:rPr lang="en-US" sz="2000" dirty="0">
                <a:solidFill>
                  <a:schemeClr val="dk1"/>
                </a:solidFill>
              </a:rPr>
              <a:t>, print, logging, </a:t>
            </a:r>
            <a:r>
              <a:rPr lang="en-US" sz="2000" dirty="0" err="1">
                <a:solidFill>
                  <a:schemeClr val="dk1"/>
                </a:solidFill>
              </a:rPr>
              <a:t>pytest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unittest</a:t>
            </a:r>
            <a:r>
              <a:rPr lang="en-US" sz="2000" dirty="0">
                <a:solidFill>
                  <a:schemeClr val="dk1"/>
                </a:solidFill>
              </a:rPr>
              <a:t>, PyCharm, VS Code, </a:t>
            </a:r>
            <a:r>
              <a:rPr lang="en-US" sz="2000" dirty="0" err="1">
                <a:solidFill>
                  <a:schemeClr val="dk1"/>
                </a:solidFill>
              </a:rPr>
              <a:t>Jupyter</a:t>
            </a:r>
            <a:r>
              <a:rPr lang="en-US" sz="2000" dirty="0">
                <a:solidFill>
                  <a:schemeClr val="dk1"/>
                </a:solidFill>
              </a:rPr>
              <a:t> Notebook</a:t>
            </a:r>
          </a:p>
          <a:p>
            <a:pPr marL="342900" lvl="0" indent="-342900" algn="just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chemeClr val="dk1"/>
                </a:solidFill>
              </a:rPr>
              <a:t>cProfile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timeit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line_profiler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memory_profiler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pyheat</a:t>
            </a:r>
            <a:endParaRPr lang="en-US" sz="2000" dirty="0">
              <a:solidFill>
                <a:schemeClr val="dk1"/>
              </a:solidFill>
            </a:endParaRPr>
          </a:p>
          <a:p>
            <a:pPr marL="342900" lvl="0" indent="-342900" algn="just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dk1"/>
                </a:solidFill>
              </a:rPr>
              <a:t>flake8, ruff, </a:t>
            </a:r>
            <a:r>
              <a:rPr lang="en-US" sz="2000" dirty="0" err="1">
                <a:solidFill>
                  <a:schemeClr val="dk1"/>
                </a:solidFill>
              </a:rPr>
              <a:t>mypy</a:t>
            </a:r>
            <a:endParaRPr lang="ru-RU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6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 bwMode="auto">
          <a:xfrm>
            <a:off x="2516725" y="93750"/>
            <a:ext cx="64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  <a:defRPr/>
            </a:pPr>
            <a:r>
              <a:rPr lang="ru-RU"/>
              <a:t>Результаты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 bwMode="auto">
          <a:xfrm>
            <a:off x="8623225" y="4665850"/>
            <a:ext cx="37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9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8" name="Google Shape;88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4000" y="106175"/>
            <a:ext cx="547850" cy="5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 bwMode="auto">
          <a:xfrm>
            <a:off x="641850" y="175800"/>
            <a:ext cx="15441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>
                <a:solidFill>
                  <a:srgbClr val="A4C2F4"/>
                </a:solidFill>
                <a:latin typeface="Roboto"/>
                <a:ea typeface="Roboto"/>
                <a:cs typeface="Roboto"/>
              </a:rPr>
              <a:t>РТУ</a:t>
            </a:r>
            <a:r>
              <a:rPr lang="en-GB" sz="1800">
                <a:solidFill>
                  <a:srgbClr val="B7B7B7"/>
                </a:solidFill>
                <a:latin typeface="Roboto"/>
                <a:ea typeface="Roboto"/>
                <a:cs typeface="Roboto"/>
              </a:rPr>
              <a:t> МИРЭА</a:t>
            </a:r>
            <a:endParaRPr sz="1800">
              <a:solidFill>
                <a:srgbClr val="B7B7B7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" name="Google Shape;80;p15"/>
          <p:cNvSpPr txBox="1"/>
          <p:nvPr/>
        </p:nvSpPr>
        <p:spPr bwMode="auto">
          <a:xfrm>
            <a:off x="224851" y="742850"/>
            <a:ext cx="8662209" cy="129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4999"/>
              </a:lnSpc>
              <a:spcAft>
                <a:spcPts val="1200"/>
              </a:spcAft>
              <a:defRPr/>
            </a:pPr>
            <a:r>
              <a:rPr lang="ru-RU" sz="1800" dirty="0">
                <a:solidFill>
                  <a:schemeClr val="dk1"/>
                </a:solidFill>
              </a:rPr>
              <a:t>В ходе работы были рассмотрены популярные отладчики, профайлеры и линтеры для программ на </a:t>
            </a:r>
            <a:r>
              <a:rPr lang="en-US" sz="1800" dirty="0">
                <a:solidFill>
                  <a:schemeClr val="dk1"/>
                </a:solidFill>
              </a:rPr>
              <a:t>Python. </a:t>
            </a:r>
            <a:r>
              <a:rPr lang="ru-RU" sz="1800" dirty="0">
                <a:solidFill>
                  <a:schemeClr val="dk1"/>
                </a:solidFill>
              </a:rPr>
              <a:t>Результатом работы стал пример отладки скрипта для обработки файла с множеством чисел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195</Words>
  <Application>Microsoft Macintosh PowerPoint</Application>
  <DocSecurity>0</DocSecurity>
  <PresentationFormat>Экран 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Roboto</vt:lpstr>
      <vt:lpstr>Simple Light</vt:lpstr>
      <vt:lpstr>МЕТОДЫ И ИНСТРУМЕНТЫ ОТЛАДКИ И ПРОФИЛИРОВАНИЯ ПРОГРАММ ПРИ ИСПОЛЬЗОВАНИИ ЯЗЫКА PYTHON</vt:lpstr>
      <vt:lpstr>Актуальность работы</vt:lpstr>
      <vt:lpstr>Цель работы</vt:lpstr>
      <vt:lpstr>Используемые технологии</vt:lpstr>
      <vt:lpstr>Результаты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КОМПЬЮТЕРНОЙ ИГРЫ НА ДВИЖКЕ UNITY ДЛЯ ОБУЧЕНИЯ ОСНОВАМ ПРОГРАММИРОВАНИЯ С ПОМОЩЬЮ ВИЗУАЛЬНОГО ПРОГРАММИРОВАНИЯ</dc:title>
  <dc:subject/>
  <dc:creator>Igor</dc:creator>
  <cp:keywords/>
  <dc:description/>
  <cp:lastModifiedBy>Kirill Lesovoi</cp:lastModifiedBy>
  <cp:revision>29</cp:revision>
  <dcterms:modified xsi:type="dcterms:W3CDTF">2025-05-31T01:42:02Z</dcterms:modified>
  <cp:category/>
  <dc:identifier/>
  <cp:contentStatus/>
  <dc:language/>
  <cp:version/>
</cp:coreProperties>
</file>